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2" r:id="rId2"/>
  </p:sldMasterIdLst>
  <p:notesMasterIdLst>
    <p:notesMasterId r:id="rId20"/>
  </p:notesMasterIdLst>
  <p:sldIdLst>
    <p:sldId id="256" r:id="rId3"/>
    <p:sldId id="793" r:id="rId4"/>
    <p:sldId id="794" r:id="rId5"/>
    <p:sldId id="795" r:id="rId6"/>
    <p:sldId id="796" r:id="rId7"/>
    <p:sldId id="797" r:id="rId8"/>
    <p:sldId id="798" r:id="rId9"/>
    <p:sldId id="799" r:id="rId10"/>
    <p:sldId id="800" r:id="rId11"/>
    <p:sldId id="801" r:id="rId12"/>
    <p:sldId id="791" r:id="rId13"/>
    <p:sldId id="802" r:id="rId14"/>
    <p:sldId id="803" r:id="rId15"/>
    <p:sldId id="789" r:id="rId16"/>
    <p:sldId id="805" r:id="rId17"/>
    <p:sldId id="768" r:id="rId18"/>
    <p:sldId id="8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us Rumsey" initials="CR" lastIdx="2" clrIdx="0">
    <p:extLst>
      <p:ext uri="{19B8F6BF-5375-455C-9EA6-DF929625EA0E}">
        <p15:presenceInfo xmlns:p15="http://schemas.microsoft.com/office/powerpoint/2012/main" userId="S::cassius.rumsey@principlesagency.co.uk::1fed1b61-8af6-407c-8291-d77e89d37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D70"/>
    <a:srgbClr val="4FB5A5"/>
    <a:srgbClr val="EA5768"/>
    <a:srgbClr val="303236"/>
    <a:srgbClr val="313237"/>
    <a:srgbClr val="26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p:restoredTop sz="93140"/>
  </p:normalViewPr>
  <p:slideViewPr>
    <p:cSldViewPr snapToGrid="0">
      <p:cViewPr varScale="1">
        <p:scale>
          <a:sx n="75" d="100"/>
          <a:sy n="75" d="100"/>
        </p:scale>
        <p:origin x="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42904-19E2-0947-80F1-F504D8EFB31D}" type="datetimeFigureOut">
              <a:rPr lang="en-GB" smtClean="0"/>
              <a:t>10/03/2022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199F9-6EF3-B246-920F-F805FC6BFFF1}" type="slidenum">
              <a:rPr lang="en-GB" smtClean="0"/>
              <a:t>‹#›</a:t>
            </a:fld>
            <a:endParaRPr lang="en-GB" dirty="0"/>
          </a:p>
        </p:txBody>
      </p:sp>
    </p:spTree>
    <p:extLst>
      <p:ext uri="{BB962C8B-B14F-4D97-AF65-F5344CB8AC3E}">
        <p14:creationId xmlns:p14="http://schemas.microsoft.com/office/powerpoint/2010/main" val="83999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199F9-6EF3-B246-920F-F805FC6BFFF1}" type="slidenum">
              <a:rPr lang="en-GB" smtClean="0"/>
              <a:t>17</a:t>
            </a:fld>
            <a:endParaRPr lang="en-GB" dirty="0"/>
          </a:p>
        </p:txBody>
      </p:sp>
    </p:spTree>
    <p:extLst>
      <p:ext uri="{BB962C8B-B14F-4D97-AF65-F5344CB8AC3E}">
        <p14:creationId xmlns:p14="http://schemas.microsoft.com/office/powerpoint/2010/main" val="744285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11F3EDE-DE93-6B4F-AF74-7283B2BCF5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7594" y="2485582"/>
            <a:ext cx="9056811" cy="1886836"/>
          </a:xfrm>
          <a:prstGeom prst="rect">
            <a:avLst/>
          </a:prstGeom>
        </p:spPr>
      </p:pic>
    </p:spTree>
    <p:extLst>
      <p:ext uri="{BB962C8B-B14F-4D97-AF65-F5344CB8AC3E}">
        <p14:creationId xmlns:p14="http://schemas.microsoft.com/office/powerpoint/2010/main" val="37233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dark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D7E20-EFFB-DD4F-9282-07C711DEEB7A}"/>
              </a:ext>
            </a:extLst>
          </p:cNvPr>
          <p:cNvSpPr/>
          <p:nvPr userDrawn="1"/>
        </p:nvSpPr>
        <p:spPr>
          <a:xfrm>
            <a:off x="4147794" y="0"/>
            <a:ext cx="804420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B2E17EDD-5EF3-9644-BAFD-1EC8B083886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0C06B1-14D5-2C46-8A7D-DAF839341367}"/>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pic>
        <p:nvPicPr>
          <p:cNvPr id="5" name="Graphic 4">
            <a:extLst>
              <a:ext uri="{FF2B5EF4-FFF2-40B4-BE49-F238E27FC236}">
                <a16:creationId xmlns:a16="http://schemas.microsoft.com/office/drawing/2014/main" id="{0EC4625B-9546-E847-98A1-1DC4D40487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0937" y="5816599"/>
            <a:ext cx="1980340" cy="412571"/>
          </a:xfrm>
          <a:prstGeom prst="rect">
            <a:avLst/>
          </a:prstGeom>
        </p:spPr>
      </p:pic>
    </p:spTree>
    <p:extLst>
      <p:ext uri="{BB962C8B-B14F-4D97-AF65-F5344CB8AC3E}">
        <p14:creationId xmlns:p14="http://schemas.microsoft.com/office/powerpoint/2010/main" val="54205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s_Generic">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5735FEF-4BBC-1B4B-9BC8-266F95D70EB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F4FCED-BF24-7640-A4FB-E987C754DED1}"/>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sp>
        <p:nvSpPr>
          <p:cNvPr id="7" name="TextBox 6">
            <a:extLst>
              <a:ext uri="{FF2B5EF4-FFF2-40B4-BE49-F238E27FC236}">
                <a16:creationId xmlns:a16="http://schemas.microsoft.com/office/drawing/2014/main" id="{DEBF1BE0-C8E7-804B-B1A6-C83E87A6C900}"/>
              </a:ext>
            </a:extLst>
          </p:cNvPr>
          <p:cNvSpPr txBox="1"/>
          <p:nvPr userDrawn="1"/>
        </p:nvSpPr>
        <p:spPr>
          <a:xfrm>
            <a:off x="979713" y="1973511"/>
            <a:ext cx="4717143" cy="1292662"/>
          </a:xfrm>
          <a:prstGeom prst="rect">
            <a:avLst/>
          </a:prstGeom>
          <a:noFill/>
        </p:spPr>
        <p:txBody>
          <a:bodyPr wrap="square" rtlCol="0">
            <a:spAutoFit/>
          </a:bodyPr>
          <a:lstStyle/>
          <a:p>
            <a:r>
              <a:rPr lang="en-US" sz="7800" b="1" dirty="0">
                <a:latin typeface="Playfair Display Black Roman" pitchFamily="2" charset="77"/>
              </a:rPr>
              <a:t>Thanks.</a:t>
            </a:r>
          </a:p>
        </p:txBody>
      </p:sp>
      <p:sp>
        <p:nvSpPr>
          <p:cNvPr id="8" name="Rectangle 7">
            <a:extLst>
              <a:ext uri="{FF2B5EF4-FFF2-40B4-BE49-F238E27FC236}">
                <a16:creationId xmlns:a16="http://schemas.microsoft.com/office/drawing/2014/main" id="{2C1D3235-A5ED-8145-BDA2-34738F3ED83D}"/>
              </a:ext>
            </a:extLst>
          </p:cNvPr>
          <p:cNvSpPr/>
          <p:nvPr userDrawn="1"/>
        </p:nvSpPr>
        <p:spPr>
          <a:xfrm>
            <a:off x="5938463" y="5479062"/>
            <a:ext cx="625353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7814883-DC99-C044-BA0C-50E3131A2A11}"/>
              </a:ext>
            </a:extLst>
          </p:cNvPr>
          <p:cNvSpPr txBox="1"/>
          <p:nvPr userDrawn="1"/>
        </p:nvSpPr>
        <p:spPr>
          <a:xfrm>
            <a:off x="5857941" y="4145583"/>
            <a:ext cx="2436247" cy="492443"/>
          </a:xfrm>
          <a:prstGeom prst="rect">
            <a:avLst/>
          </a:prstGeom>
          <a:noFill/>
        </p:spPr>
        <p:txBody>
          <a:bodyPr wrap="square" rtlCol="0">
            <a:spAutoFit/>
          </a:bodyPr>
          <a:lstStyle/>
          <a:p>
            <a:r>
              <a:rPr lang="en-US" sz="2600" b="1" dirty="0">
                <a:latin typeface="Red Hat Display" panose="02010503040201060303" pitchFamily="2" charset="77"/>
              </a:rPr>
              <a:t>Let’s chat.</a:t>
            </a:r>
          </a:p>
        </p:txBody>
      </p:sp>
      <p:sp>
        <p:nvSpPr>
          <p:cNvPr id="15" name="TextBox 14">
            <a:extLst>
              <a:ext uri="{FF2B5EF4-FFF2-40B4-BE49-F238E27FC236}">
                <a16:creationId xmlns:a16="http://schemas.microsoft.com/office/drawing/2014/main" id="{77EF488F-83F5-9F46-AF7C-BD9E77583F7C}"/>
              </a:ext>
            </a:extLst>
          </p:cNvPr>
          <p:cNvSpPr txBox="1"/>
          <p:nvPr userDrawn="1"/>
        </p:nvSpPr>
        <p:spPr>
          <a:xfrm>
            <a:off x="5857940" y="4652540"/>
            <a:ext cx="2436247" cy="276999"/>
          </a:xfrm>
          <a:prstGeom prst="rect">
            <a:avLst/>
          </a:prstGeom>
          <a:noFill/>
        </p:spPr>
        <p:txBody>
          <a:bodyPr wrap="square" rtlCol="0">
            <a:spAutoFit/>
          </a:bodyPr>
          <a:lstStyle/>
          <a:p>
            <a:r>
              <a:rPr lang="en-US" sz="1200" dirty="0">
                <a:solidFill>
                  <a:schemeClr val="accent1"/>
                </a:solidFill>
                <a:latin typeface="Red Hat Display" panose="02010503040201060303" pitchFamily="2" charset="77"/>
              </a:rPr>
              <a:t>T</a:t>
            </a:r>
            <a:r>
              <a:rPr lang="en-US" sz="1200" dirty="0">
                <a:latin typeface="Red Hat Display" panose="02010503040201060303" pitchFamily="2" charset="77"/>
              </a:rPr>
              <a:t>    07515159491</a:t>
            </a:r>
          </a:p>
        </p:txBody>
      </p:sp>
      <p:sp>
        <p:nvSpPr>
          <p:cNvPr id="16" name="TextBox 15">
            <a:extLst>
              <a:ext uri="{FF2B5EF4-FFF2-40B4-BE49-F238E27FC236}">
                <a16:creationId xmlns:a16="http://schemas.microsoft.com/office/drawing/2014/main" id="{B65FE87B-F6E9-B249-BBA6-749A1FAA95C8}"/>
              </a:ext>
            </a:extLst>
          </p:cNvPr>
          <p:cNvSpPr txBox="1"/>
          <p:nvPr userDrawn="1"/>
        </p:nvSpPr>
        <p:spPr>
          <a:xfrm>
            <a:off x="5857940" y="4944053"/>
            <a:ext cx="2436247" cy="276999"/>
          </a:xfrm>
          <a:prstGeom prst="rect">
            <a:avLst/>
          </a:prstGeom>
          <a:noFill/>
        </p:spPr>
        <p:txBody>
          <a:bodyPr wrap="square" rtlCol="0">
            <a:spAutoFit/>
          </a:bodyPr>
          <a:lstStyle/>
          <a:p>
            <a:r>
              <a:rPr lang="en-US" sz="1200" dirty="0">
                <a:solidFill>
                  <a:schemeClr val="accent1"/>
                </a:solidFill>
                <a:latin typeface="Red Hat Display" panose="02010503040201060303" pitchFamily="2" charset="77"/>
              </a:rPr>
              <a:t>E</a:t>
            </a:r>
            <a:r>
              <a:rPr lang="en-US" sz="1200" dirty="0">
                <a:latin typeface="Red Hat Display" panose="02010503040201060303" pitchFamily="2" charset="77"/>
              </a:rPr>
              <a:t>    hello@principlesagency.co.uk</a:t>
            </a:r>
          </a:p>
        </p:txBody>
      </p:sp>
    </p:spTree>
    <p:extLst>
      <p:ext uri="{BB962C8B-B14F-4D97-AF65-F5344CB8AC3E}">
        <p14:creationId xmlns:p14="http://schemas.microsoft.com/office/powerpoint/2010/main" val="370477120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s_Name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5735FEF-4BBC-1B4B-9BC8-266F95D70EB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F4FCED-BF24-7640-A4FB-E987C754DED1}"/>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sp>
        <p:nvSpPr>
          <p:cNvPr id="7" name="TextBox 6">
            <a:extLst>
              <a:ext uri="{FF2B5EF4-FFF2-40B4-BE49-F238E27FC236}">
                <a16:creationId xmlns:a16="http://schemas.microsoft.com/office/drawing/2014/main" id="{DEBF1BE0-C8E7-804B-B1A6-C83E87A6C900}"/>
              </a:ext>
            </a:extLst>
          </p:cNvPr>
          <p:cNvSpPr txBox="1"/>
          <p:nvPr userDrawn="1"/>
        </p:nvSpPr>
        <p:spPr>
          <a:xfrm>
            <a:off x="979713" y="1973511"/>
            <a:ext cx="4717143" cy="1292662"/>
          </a:xfrm>
          <a:prstGeom prst="rect">
            <a:avLst/>
          </a:prstGeom>
          <a:noFill/>
        </p:spPr>
        <p:txBody>
          <a:bodyPr wrap="square" rtlCol="0">
            <a:spAutoFit/>
          </a:bodyPr>
          <a:lstStyle/>
          <a:p>
            <a:r>
              <a:rPr lang="en-US" sz="7800" b="1" dirty="0">
                <a:latin typeface="Playfair Display Black Roman" pitchFamily="2" charset="77"/>
              </a:rPr>
              <a:t>Thanks.</a:t>
            </a:r>
          </a:p>
        </p:txBody>
      </p:sp>
      <p:sp>
        <p:nvSpPr>
          <p:cNvPr id="8" name="Rectangle 7">
            <a:extLst>
              <a:ext uri="{FF2B5EF4-FFF2-40B4-BE49-F238E27FC236}">
                <a16:creationId xmlns:a16="http://schemas.microsoft.com/office/drawing/2014/main" id="{2C1D3235-A5ED-8145-BDA2-34738F3ED83D}"/>
              </a:ext>
            </a:extLst>
          </p:cNvPr>
          <p:cNvSpPr/>
          <p:nvPr userDrawn="1"/>
        </p:nvSpPr>
        <p:spPr>
          <a:xfrm>
            <a:off x="5938463" y="5479062"/>
            <a:ext cx="625353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7814883-DC99-C044-BA0C-50E3131A2A11}"/>
              </a:ext>
            </a:extLst>
          </p:cNvPr>
          <p:cNvSpPr txBox="1"/>
          <p:nvPr userDrawn="1"/>
        </p:nvSpPr>
        <p:spPr>
          <a:xfrm>
            <a:off x="5857941" y="3841279"/>
            <a:ext cx="2436247" cy="492443"/>
          </a:xfrm>
          <a:prstGeom prst="rect">
            <a:avLst/>
          </a:prstGeom>
          <a:noFill/>
        </p:spPr>
        <p:txBody>
          <a:bodyPr wrap="square" rtlCol="0">
            <a:spAutoFit/>
          </a:bodyPr>
          <a:lstStyle/>
          <a:p>
            <a:r>
              <a:rPr lang="en-US" sz="2600" b="1" dirty="0">
                <a:latin typeface="Red Hat Display" panose="02010503040201060303" pitchFamily="2" charset="77"/>
              </a:rPr>
              <a:t>Let’s chat.</a:t>
            </a:r>
          </a:p>
        </p:txBody>
      </p:sp>
    </p:spTree>
    <p:extLst>
      <p:ext uri="{BB962C8B-B14F-4D97-AF65-F5344CB8AC3E}">
        <p14:creationId xmlns:p14="http://schemas.microsoft.com/office/powerpoint/2010/main" val="26953387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1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DA69-B5D1-D749-9C8B-4E785CDFA8C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8E7FAAB-748B-904D-9D5D-BAB5AF5D9F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ADEB9CE-A8F0-D543-B0A0-141956F3AA63}"/>
              </a:ext>
            </a:extLst>
          </p:cNvPr>
          <p:cNvSpPr>
            <a:spLocks noGrp="1"/>
          </p:cNvSpPr>
          <p:nvPr>
            <p:ph type="dt" sz="half" idx="10"/>
          </p:nvPr>
        </p:nvSpPr>
        <p:spPr>
          <a:xfrm>
            <a:off x="838200" y="6356350"/>
            <a:ext cx="2743200" cy="365125"/>
          </a:xfrm>
          <a:prstGeom prst="rect">
            <a:avLst/>
          </a:prstGeom>
        </p:spPr>
        <p:txBody>
          <a:bodyPr/>
          <a:lstStyle/>
          <a:p>
            <a:fld id="{927B938F-7294-8B4B-9E10-62C20FBE7D24}" type="datetimeFigureOut">
              <a:rPr lang="en-US" smtClean="0"/>
              <a:t>3/10/2022</a:t>
            </a:fld>
            <a:endParaRPr lang="en-US" dirty="0"/>
          </a:p>
        </p:txBody>
      </p:sp>
      <p:sp>
        <p:nvSpPr>
          <p:cNvPr id="5" name="Footer Placeholder 4">
            <a:extLst>
              <a:ext uri="{FF2B5EF4-FFF2-40B4-BE49-F238E27FC236}">
                <a16:creationId xmlns:a16="http://schemas.microsoft.com/office/drawing/2014/main" id="{860DDCFA-F6F8-9D40-946B-DF838C3957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7DF29E-94E8-BF48-9C44-DE32B18096DD}"/>
              </a:ext>
            </a:extLst>
          </p:cNvPr>
          <p:cNvSpPr>
            <a:spLocks noGrp="1"/>
          </p:cNvSpPr>
          <p:nvPr>
            <p:ph type="sldNum" sz="quarter" idx="12"/>
          </p:nvPr>
        </p:nvSpPr>
        <p:spPr>
          <a:xfrm>
            <a:off x="8610600" y="6356350"/>
            <a:ext cx="2743200" cy="365125"/>
          </a:xfrm>
          <a:prstGeom prst="rect">
            <a:avLst/>
          </a:prstGeom>
        </p:spPr>
        <p:txBody>
          <a:bodyPr/>
          <a:lstStyle/>
          <a:p>
            <a:fld id="{B0F162C9-5643-714D-81A6-790526766D02}" type="slidenum">
              <a:rPr lang="en-US" smtClean="0"/>
              <a:t>‹#›</a:t>
            </a:fld>
            <a:endParaRPr lang="en-US" dirty="0"/>
          </a:p>
        </p:txBody>
      </p:sp>
    </p:spTree>
    <p:extLst>
      <p:ext uri="{BB962C8B-B14F-4D97-AF65-F5344CB8AC3E}">
        <p14:creationId xmlns:p14="http://schemas.microsoft.com/office/powerpoint/2010/main" val="790585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7870" y="1436640"/>
            <a:ext cx="10625912" cy="1407582"/>
          </a:xfrm>
        </p:spPr>
        <p:txBody>
          <a:bodyPr anchor="t">
            <a:noAutofit/>
          </a:bodyPr>
          <a:lstStyle>
            <a:lvl1pPr algn="l">
              <a:defRPr sz="5080" b="1" i="0">
                <a:solidFill>
                  <a:schemeClr val="bg1"/>
                </a:solidFill>
                <a:latin typeface="+mn-lt"/>
              </a:defRPr>
            </a:lvl1pPr>
          </a:lstStyle>
          <a:p>
            <a:r>
              <a:rPr lang="en-GB" dirty="0"/>
              <a:t>Add heading or presentation title here.</a:t>
            </a:r>
            <a:endParaRPr lang="en-US" dirty="0"/>
          </a:p>
        </p:txBody>
      </p:sp>
      <p:sp>
        <p:nvSpPr>
          <p:cNvPr id="3" name="Subtitle 2"/>
          <p:cNvSpPr>
            <a:spLocks noGrp="1"/>
          </p:cNvSpPr>
          <p:nvPr>
            <p:ph type="subTitle" idx="1" hasCustomPrompt="1"/>
          </p:nvPr>
        </p:nvSpPr>
        <p:spPr>
          <a:xfrm>
            <a:off x="1107870" y="3042108"/>
            <a:ext cx="9144000" cy="397261"/>
          </a:xfrm>
        </p:spPr>
        <p:txBody>
          <a:bodyPr>
            <a:noAutofit/>
          </a:bodyPr>
          <a:lstStyle>
            <a:lvl1pPr marL="0" indent="0" algn="l">
              <a:lnSpc>
                <a:spcPct val="100000"/>
              </a:lnSpc>
              <a:buNone/>
              <a:defRPr sz="1633" b="1" i="0">
                <a:solidFill>
                  <a:srgbClr val="3B2767"/>
                </a:solidFill>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dirty="0"/>
              <a:t>Any subtitle information should be written here.</a:t>
            </a:r>
            <a:endParaRPr lang="en-US" dirty="0"/>
          </a:p>
        </p:txBody>
      </p:sp>
      <p:sp>
        <p:nvSpPr>
          <p:cNvPr id="5" name="Rectangle 4">
            <a:extLst>
              <a:ext uri="{FF2B5EF4-FFF2-40B4-BE49-F238E27FC236}">
                <a16:creationId xmlns:a16="http://schemas.microsoft.com/office/drawing/2014/main" id="{F48EDD87-5CB8-234B-A6BA-5F445FF4FA34}"/>
              </a:ext>
            </a:extLst>
          </p:cNvPr>
          <p:cNvSpPr/>
          <p:nvPr userDrawn="1"/>
        </p:nvSpPr>
        <p:spPr>
          <a:xfrm>
            <a:off x="8793446" y="5758300"/>
            <a:ext cx="3154171" cy="98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4" name="Picture 3">
            <a:extLst>
              <a:ext uri="{FF2B5EF4-FFF2-40B4-BE49-F238E27FC236}">
                <a16:creationId xmlns:a16="http://schemas.microsoft.com/office/drawing/2014/main" id="{2D18945C-E759-3245-8850-2DBE5C84B8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89720" y="5965682"/>
            <a:ext cx="2373145" cy="586517"/>
          </a:xfrm>
          <a:prstGeom prst="rect">
            <a:avLst/>
          </a:prstGeom>
        </p:spPr>
      </p:pic>
      <p:sp>
        <p:nvSpPr>
          <p:cNvPr id="6" name="Rectangle 5">
            <a:extLst>
              <a:ext uri="{FF2B5EF4-FFF2-40B4-BE49-F238E27FC236}">
                <a16:creationId xmlns:a16="http://schemas.microsoft.com/office/drawing/2014/main" id="{E6F3C023-0FFD-9343-A4ED-3CC7FA7F83C0}"/>
              </a:ext>
            </a:extLst>
          </p:cNvPr>
          <p:cNvSpPr/>
          <p:nvPr userDrawn="1"/>
        </p:nvSpPr>
        <p:spPr>
          <a:xfrm>
            <a:off x="3569933" y="5895568"/>
            <a:ext cx="1705640" cy="8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7" name="TextBox 6">
            <a:extLst>
              <a:ext uri="{FF2B5EF4-FFF2-40B4-BE49-F238E27FC236}">
                <a16:creationId xmlns:a16="http://schemas.microsoft.com/office/drawing/2014/main" id="{7344CE91-FB16-3449-B4C0-0F1429E83D05}"/>
              </a:ext>
            </a:extLst>
          </p:cNvPr>
          <p:cNvSpPr txBox="1"/>
          <p:nvPr userDrawn="1"/>
        </p:nvSpPr>
        <p:spPr>
          <a:xfrm>
            <a:off x="3474245" y="6199634"/>
            <a:ext cx="2773958" cy="245901"/>
          </a:xfrm>
          <a:prstGeom prst="rect">
            <a:avLst/>
          </a:prstGeom>
          <a:noFill/>
        </p:spPr>
        <p:txBody>
          <a:bodyPr wrap="square" rtlCol="0">
            <a:spAutoFit/>
          </a:bodyPr>
          <a:lstStyle/>
          <a:p>
            <a:r>
              <a:rPr lang="en-US" sz="998" b="1" dirty="0">
                <a:solidFill>
                  <a:srgbClr val="3B2767"/>
                </a:solidFill>
                <a:latin typeface="FRUTIGER 45 LIGHT" pitchFamily="2" charset="0"/>
              </a:rPr>
              <a:t>@</a:t>
            </a:r>
            <a:r>
              <a:rPr lang="en-GB" sz="998" b="1" i="0" kern="1200" dirty="0">
                <a:solidFill>
                  <a:srgbClr val="3B2767"/>
                </a:solidFill>
                <a:effectLst/>
                <a:latin typeface="FRUTIGER 45 LIGHT" pitchFamily="2" charset="0"/>
                <a:ea typeface="+mn-ea"/>
                <a:cs typeface="+mn-cs"/>
              </a:rPr>
              <a:t>WYPartnership</a:t>
            </a:r>
            <a:endParaRPr lang="en-US" sz="998" b="1" dirty="0">
              <a:solidFill>
                <a:srgbClr val="3B2767"/>
              </a:solidFill>
              <a:latin typeface="FRUTIGER 45 LIGHT" pitchFamily="2" charset="0"/>
            </a:endParaRPr>
          </a:p>
        </p:txBody>
      </p:sp>
      <p:sp>
        <p:nvSpPr>
          <p:cNvPr id="9" name="Rectangle 8">
            <a:extLst>
              <a:ext uri="{FF2B5EF4-FFF2-40B4-BE49-F238E27FC236}">
                <a16:creationId xmlns:a16="http://schemas.microsoft.com/office/drawing/2014/main" id="{27EE096F-4AFB-8D43-BCC0-70BFB0684ECA}"/>
              </a:ext>
            </a:extLst>
          </p:cNvPr>
          <p:cNvSpPr/>
          <p:nvPr userDrawn="1"/>
        </p:nvSpPr>
        <p:spPr>
          <a:xfrm>
            <a:off x="862488" y="5895568"/>
            <a:ext cx="2079418" cy="8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8" name="TextBox 7">
            <a:extLst>
              <a:ext uri="{FF2B5EF4-FFF2-40B4-BE49-F238E27FC236}">
                <a16:creationId xmlns:a16="http://schemas.microsoft.com/office/drawing/2014/main" id="{8166F6AC-AD3A-D34A-8239-8D0354606449}"/>
              </a:ext>
            </a:extLst>
          </p:cNvPr>
          <p:cNvSpPr txBox="1"/>
          <p:nvPr userDrawn="1"/>
        </p:nvSpPr>
        <p:spPr>
          <a:xfrm>
            <a:off x="668882" y="6199634"/>
            <a:ext cx="2773958" cy="245901"/>
          </a:xfrm>
          <a:prstGeom prst="rect">
            <a:avLst/>
          </a:prstGeom>
          <a:noFill/>
        </p:spPr>
        <p:txBody>
          <a:bodyPr wrap="square" rtlCol="0">
            <a:spAutoFit/>
          </a:bodyPr>
          <a:lstStyle/>
          <a:p>
            <a:r>
              <a:rPr lang="en-US" sz="998" b="1" dirty="0">
                <a:solidFill>
                  <a:srgbClr val="3B2767"/>
                </a:solidFill>
                <a:latin typeface="FRUTIGER 45 LIGHT" pitchFamily="2" charset="0"/>
              </a:rPr>
              <a:t>www.wypartnership.co.uk</a:t>
            </a:r>
          </a:p>
        </p:txBody>
      </p:sp>
    </p:spTree>
    <p:extLst>
      <p:ext uri="{BB962C8B-B14F-4D97-AF65-F5344CB8AC3E}">
        <p14:creationId xmlns:p14="http://schemas.microsoft.com/office/powerpoint/2010/main" val="41029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11F3EDE-DE93-6B4F-AF74-7283B2BCF5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1909" y="2641461"/>
            <a:ext cx="6009575" cy="1251996"/>
          </a:xfrm>
          <a:prstGeom prst="rect">
            <a:avLst/>
          </a:prstGeom>
        </p:spPr>
      </p:pic>
      <p:sp>
        <p:nvSpPr>
          <p:cNvPr id="10" name="Rectangle 9">
            <a:extLst>
              <a:ext uri="{FF2B5EF4-FFF2-40B4-BE49-F238E27FC236}">
                <a16:creationId xmlns:a16="http://schemas.microsoft.com/office/drawing/2014/main" id="{9FEFD6CB-89B3-9D4A-8449-18E10841C798}"/>
              </a:ext>
            </a:extLst>
          </p:cNvPr>
          <p:cNvSpPr/>
          <p:nvPr userDrawn="1"/>
        </p:nvSpPr>
        <p:spPr>
          <a:xfrm>
            <a:off x="6495143" y="4310661"/>
            <a:ext cx="625353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50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11F3EDE-DE93-6B4F-AF74-7283B2BCF5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7594" y="2485582"/>
            <a:ext cx="9056811" cy="1886836"/>
          </a:xfrm>
          <a:prstGeom prst="rect">
            <a:avLst/>
          </a:prstGeom>
        </p:spPr>
      </p:pic>
    </p:spTree>
    <p:extLst>
      <p:ext uri="{BB962C8B-B14F-4D97-AF65-F5344CB8AC3E}">
        <p14:creationId xmlns:p14="http://schemas.microsoft.com/office/powerpoint/2010/main" val="372335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11F3EDE-DE93-6B4F-AF74-7283B2BCF5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1909" y="2641461"/>
            <a:ext cx="6009575" cy="1251996"/>
          </a:xfrm>
          <a:prstGeom prst="rect">
            <a:avLst/>
          </a:prstGeom>
        </p:spPr>
      </p:pic>
      <p:sp>
        <p:nvSpPr>
          <p:cNvPr id="10" name="Rectangle 9">
            <a:extLst>
              <a:ext uri="{FF2B5EF4-FFF2-40B4-BE49-F238E27FC236}">
                <a16:creationId xmlns:a16="http://schemas.microsoft.com/office/drawing/2014/main" id="{9FEFD6CB-89B3-9D4A-8449-18E10841C798}"/>
              </a:ext>
            </a:extLst>
          </p:cNvPr>
          <p:cNvSpPr/>
          <p:nvPr userDrawn="1"/>
        </p:nvSpPr>
        <p:spPr>
          <a:xfrm>
            <a:off x="6495143" y="4310661"/>
            <a:ext cx="625353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50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2E17EDD-5EF3-9644-BAFD-1EC8B083886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0C06B1-14D5-2C46-8A7D-DAF839341367}"/>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spTree>
    <p:extLst>
      <p:ext uri="{BB962C8B-B14F-4D97-AF65-F5344CB8AC3E}">
        <p14:creationId xmlns:p14="http://schemas.microsoft.com/office/powerpoint/2010/main" val="250053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ackgroun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5735FEF-4BBC-1B4B-9BC8-266F95D70EB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F4FCED-BF24-7640-A4FB-E987C754DED1}"/>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pic>
        <p:nvPicPr>
          <p:cNvPr id="4" name="Graphic 3">
            <a:extLst>
              <a:ext uri="{FF2B5EF4-FFF2-40B4-BE49-F238E27FC236}">
                <a16:creationId xmlns:a16="http://schemas.microsoft.com/office/drawing/2014/main" id="{ED5BF707-1FFB-8948-8CAB-FC688A979F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0937" y="5816599"/>
            <a:ext cx="1980340" cy="412571"/>
          </a:xfrm>
          <a:prstGeom prst="rect">
            <a:avLst/>
          </a:prstGeom>
        </p:spPr>
      </p:pic>
    </p:spTree>
    <p:extLst>
      <p:ext uri="{BB962C8B-B14F-4D97-AF65-F5344CB8AC3E}">
        <p14:creationId xmlns:p14="http://schemas.microsoft.com/office/powerpoint/2010/main" val="30571732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ackgroun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5735FEF-4BBC-1B4B-9BC8-266F95D70EB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F4FCED-BF24-7640-A4FB-E987C754DED1}"/>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pic>
        <p:nvPicPr>
          <p:cNvPr id="4" name="Graphic 3">
            <a:extLst>
              <a:ext uri="{FF2B5EF4-FFF2-40B4-BE49-F238E27FC236}">
                <a16:creationId xmlns:a16="http://schemas.microsoft.com/office/drawing/2014/main" id="{ED5BF707-1FFB-8948-8CAB-FC688A979F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0937" y="5816599"/>
            <a:ext cx="1980340" cy="412571"/>
          </a:xfrm>
          <a:prstGeom prst="rect">
            <a:avLst/>
          </a:prstGeom>
        </p:spPr>
      </p:pic>
    </p:spTree>
    <p:extLst>
      <p:ext uri="{BB962C8B-B14F-4D97-AF65-F5344CB8AC3E}">
        <p14:creationId xmlns:p14="http://schemas.microsoft.com/office/powerpoint/2010/main" val="30571732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light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D7E20-EFFB-DD4F-9282-07C711DEEB7A}"/>
              </a:ext>
            </a:extLst>
          </p:cNvPr>
          <p:cNvSpPr/>
          <p:nvPr userDrawn="1"/>
        </p:nvSpPr>
        <p:spPr>
          <a:xfrm>
            <a:off x="4147795" y="0"/>
            <a:ext cx="80442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B2E17EDD-5EF3-9644-BAFD-1EC8B083886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0C06B1-14D5-2C46-8A7D-DAF839341367}"/>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spTree>
    <p:extLst>
      <p:ext uri="{BB962C8B-B14F-4D97-AF65-F5344CB8AC3E}">
        <p14:creationId xmlns:p14="http://schemas.microsoft.com/office/powerpoint/2010/main" val="315340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dark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D7E20-EFFB-DD4F-9282-07C711DEEB7A}"/>
              </a:ext>
            </a:extLst>
          </p:cNvPr>
          <p:cNvSpPr/>
          <p:nvPr userDrawn="1"/>
        </p:nvSpPr>
        <p:spPr>
          <a:xfrm>
            <a:off x="4147794" y="0"/>
            <a:ext cx="804420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B2E17EDD-5EF3-9644-BAFD-1EC8B083886B}"/>
              </a:ext>
            </a:extLst>
          </p:cNvPr>
          <p:cNvCxnSpPr/>
          <p:nvPr userDrawn="1"/>
        </p:nvCxnSpPr>
        <p:spPr>
          <a:xfrm>
            <a:off x="1059293" y="744389"/>
            <a:ext cx="144193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0C06B1-14D5-2C46-8A7D-DAF839341367}"/>
              </a:ext>
            </a:extLst>
          </p:cNvPr>
          <p:cNvSpPr txBox="1"/>
          <p:nvPr userDrawn="1"/>
        </p:nvSpPr>
        <p:spPr>
          <a:xfrm>
            <a:off x="633046" y="621323"/>
            <a:ext cx="589579" cy="246221"/>
          </a:xfrm>
          <a:prstGeom prst="rect">
            <a:avLst/>
          </a:prstGeom>
          <a:noFill/>
        </p:spPr>
        <p:txBody>
          <a:bodyPr wrap="square" rtlCol="0">
            <a:spAutoFit/>
          </a:bodyPr>
          <a:lstStyle/>
          <a:p>
            <a:fld id="{2970FE18-C8B2-B146-8E1F-58A8EFABC9FE}" type="slidenum">
              <a:rPr lang="en-US" sz="1000" smtClean="0">
                <a:latin typeface="Red Hat Display" panose="02010503040201060303" pitchFamily="2" charset="77"/>
              </a:rPr>
              <a:t>‹#›</a:t>
            </a:fld>
            <a:endParaRPr lang="en-US" sz="1000" dirty="0">
              <a:latin typeface="Red Hat Display" panose="02010503040201060303" pitchFamily="2" charset="77"/>
            </a:endParaRPr>
          </a:p>
        </p:txBody>
      </p:sp>
      <p:pic>
        <p:nvPicPr>
          <p:cNvPr id="5" name="Graphic 4">
            <a:extLst>
              <a:ext uri="{FF2B5EF4-FFF2-40B4-BE49-F238E27FC236}">
                <a16:creationId xmlns:a16="http://schemas.microsoft.com/office/drawing/2014/main" id="{0EC4625B-9546-E847-98A1-1DC4D40487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0937" y="5816599"/>
            <a:ext cx="1980340" cy="412571"/>
          </a:xfrm>
          <a:prstGeom prst="rect">
            <a:avLst/>
          </a:prstGeom>
        </p:spPr>
      </p:pic>
    </p:spTree>
    <p:extLst>
      <p:ext uri="{BB962C8B-B14F-4D97-AF65-F5344CB8AC3E}">
        <p14:creationId xmlns:p14="http://schemas.microsoft.com/office/powerpoint/2010/main" val="54205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90004-82F7-7847-965A-0753BE8FB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FE3EA9-AFE5-CE48-8282-284B0A160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3C4D82-8130-9D42-BBAD-772F14162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69167-72C9-634D-9F57-9CED24096EFE}" type="datetime1">
              <a:rPr lang="en-AU" smtClean="0"/>
              <a:t>10/03/2022</a:t>
            </a:fld>
            <a:endParaRPr lang="en-US" dirty="0"/>
          </a:p>
        </p:txBody>
      </p:sp>
      <p:sp>
        <p:nvSpPr>
          <p:cNvPr id="5" name="Footer Placeholder 4">
            <a:extLst>
              <a:ext uri="{FF2B5EF4-FFF2-40B4-BE49-F238E27FC236}">
                <a16:creationId xmlns:a16="http://schemas.microsoft.com/office/drawing/2014/main" id="{188748AF-0254-9549-8768-196E1F29A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EB8651-49ED-C646-AFC2-D3010FDD1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4B295-09DA-2844-A2F9-185BD902F1E0}" type="slidenum">
              <a:rPr lang="en-US" smtClean="0"/>
              <a:t>‹#›</a:t>
            </a:fld>
            <a:endParaRPr lang="en-US" dirty="0"/>
          </a:p>
        </p:txBody>
      </p:sp>
    </p:spTree>
    <p:extLst>
      <p:ext uri="{BB962C8B-B14F-4D97-AF65-F5344CB8AC3E}">
        <p14:creationId xmlns:p14="http://schemas.microsoft.com/office/powerpoint/2010/main" val="346858569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76" r:id="rId3"/>
    <p:sldLayoutId id="2147483664" r:id="rId4"/>
    <p:sldLayoutId id="2147483677" r:id="rId5"/>
    <p:sldLayoutId id="2147483651" r:id="rId6"/>
    <p:sldLayoutId id="2147483678" r:id="rId7"/>
    <p:sldLayoutId id="2147483660" r:id="rId8"/>
    <p:sldLayoutId id="2147483681" r:id="rId9"/>
    <p:sldLayoutId id="2147483661" r:id="rId10"/>
    <p:sldLayoutId id="2147483662" r:id="rId11"/>
    <p:sldLayoutId id="2147483663" r:id="rId12"/>
    <p:sldLayoutId id="2147483679" r:id="rId13"/>
    <p:sldLayoutId id="214748366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9CA0F-874E-7C40-958A-26D41DF2DB6C}" type="datetimeFigureOut">
              <a:rPr lang="en-US" smtClean="0"/>
              <a:t>3/10/2022</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21848-6ABB-1044-8BC7-C9B96B7AFB19}" type="slidenum">
              <a:rPr lang="en-US" smtClean="0"/>
              <a:t>‹#›</a:t>
            </a:fld>
            <a:endParaRPr lang="en-US" dirty="0"/>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35" y="2880"/>
            <a:ext cx="12179328" cy="6855120"/>
          </a:xfrm>
          <a:prstGeom prst="rect">
            <a:avLst/>
          </a:prstGeom>
        </p:spPr>
      </p:pic>
      <p:pic>
        <p:nvPicPr>
          <p:cNvPr id="9" name="Picture 8">
            <a:extLst>
              <a:ext uri="{FF2B5EF4-FFF2-40B4-BE49-F238E27FC236}">
                <a16:creationId xmlns:a16="http://schemas.microsoft.com/office/drawing/2014/main" id="{263A53C9-8A05-3D48-920A-AB03D5112B5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35" y="1440"/>
            <a:ext cx="12179328" cy="6855120"/>
          </a:xfrm>
          <a:prstGeom prst="rect">
            <a:avLst/>
          </a:prstGeom>
        </p:spPr>
      </p:pic>
      <p:pic>
        <p:nvPicPr>
          <p:cNvPr id="10" name="Picture 9">
            <a:extLst>
              <a:ext uri="{FF2B5EF4-FFF2-40B4-BE49-F238E27FC236}">
                <a16:creationId xmlns:a16="http://schemas.microsoft.com/office/drawing/2014/main" id="{E653C030-F79B-8C43-99DA-E9E24A7548E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335" y="1440"/>
            <a:ext cx="12179328" cy="6855120"/>
          </a:xfrm>
          <a:prstGeom prst="rect">
            <a:avLst/>
          </a:prstGeom>
        </p:spPr>
      </p:pic>
      <p:pic>
        <p:nvPicPr>
          <p:cNvPr id="11" name="Picture 10">
            <a:extLst>
              <a:ext uri="{FF2B5EF4-FFF2-40B4-BE49-F238E27FC236}">
                <a16:creationId xmlns:a16="http://schemas.microsoft.com/office/drawing/2014/main" id="{1486EDA4-0814-A843-98D4-14514B536B3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35" y="1440"/>
            <a:ext cx="12179328" cy="6855120"/>
          </a:xfrm>
          <a:prstGeom prst="rect">
            <a:avLst/>
          </a:prstGeom>
        </p:spPr>
      </p:pic>
      <p:pic>
        <p:nvPicPr>
          <p:cNvPr id="12" name="Picture 11">
            <a:extLst>
              <a:ext uri="{FF2B5EF4-FFF2-40B4-BE49-F238E27FC236}">
                <a16:creationId xmlns:a16="http://schemas.microsoft.com/office/drawing/2014/main" id="{7385F01C-57AA-3440-9555-595ADE775E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35" y="1440"/>
            <a:ext cx="12179328" cy="6855120"/>
          </a:xfrm>
          <a:prstGeom prst="rect">
            <a:avLst/>
          </a:prstGeom>
        </p:spPr>
      </p:pic>
      <p:sp>
        <p:nvSpPr>
          <p:cNvPr id="13" name="Rectangle 12">
            <a:extLst>
              <a:ext uri="{FF2B5EF4-FFF2-40B4-BE49-F238E27FC236}">
                <a16:creationId xmlns:a16="http://schemas.microsoft.com/office/drawing/2014/main" id="{BC1FF3BD-DB89-374E-A11F-87A91E02464C}"/>
              </a:ext>
            </a:extLst>
          </p:cNvPr>
          <p:cNvSpPr/>
          <p:nvPr userDrawn="1"/>
        </p:nvSpPr>
        <p:spPr>
          <a:xfrm>
            <a:off x="8793446" y="5758300"/>
            <a:ext cx="3154171" cy="98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pic>
        <p:nvPicPr>
          <p:cNvPr id="14" name="Picture 13">
            <a:extLst>
              <a:ext uri="{FF2B5EF4-FFF2-40B4-BE49-F238E27FC236}">
                <a16:creationId xmlns:a16="http://schemas.microsoft.com/office/drawing/2014/main" id="{6C973B42-7834-8D44-9E6F-3E58A2C18B1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289720" y="5965682"/>
            <a:ext cx="2373145" cy="586517"/>
          </a:xfrm>
          <a:prstGeom prst="rect">
            <a:avLst/>
          </a:prstGeom>
        </p:spPr>
      </p:pic>
      <p:sp>
        <p:nvSpPr>
          <p:cNvPr id="15" name="Rectangle 14">
            <a:extLst>
              <a:ext uri="{FF2B5EF4-FFF2-40B4-BE49-F238E27FC236}">
                <a16:creationId xmlns:a16="http://schemas.microsoft.com/office/drawing/2014/main" id="{2BEB3C48-A0A8-A54C-9861-1019AA88CC91}"/>
              </a:ext>
            </a:extLst>
          </p:cNvPr>
          <p:cNvSpPr/>
          <p:nvPr userDrawn="1"/>
        </p:nvSpPr>
        <p:spPr>
          <a:xfrm>
            <a:off x="5035297" y="5886273"/>
            <a:ext cx="5052134" cy="8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16" name="Rectangle 15">
            <a:extLst>
              <a:ext uri="{FF2B5EF4-FFF2-40B4-BE49-F238E27FC236}">
                <a16:creationId xmlns:a16="http://schemas.microsoft.com/office/drawing/2014/main" id="{3C7C60F7-422B-5C44-B815-C9A475A9B275}"/>
              </a:ext>
            </a:extLst>
          </p:cNvPr>
          <p:cNvSpPr/>
          <p:nvPr userDrawn="1"/>
        </p:nvSpPr>
        <p:spPr>
          <a:xfrm>
            <a:off x="3569933" y="5895568"/>
            <a:ext cx="1705640" cy="8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17" name="Rectangle 16">
            <a:extLst>
              <a:ext uri="{FF2B5EF4-FFF2-40B4-BE49-F238E27FC236}">
                <a16:creationId xmlns:a16="http://schemas.microsoft.com/office/drawing/2014/main" id="{ABAA228C-3A29-A542-9CFA-EE1F6EF5DFAE}"/>
              </a:ext>
            </a:extLst>
          </p:cNvPr>
          <p:cNvSpPr/>
          <p:nvPr userDrawn="1"/>
        </p:nvSpPr>
        <p:spPr>
          <a:xfrm>
            <a:off x="862488" y="5895568"/>
            <a:ext cx="2079418" cy="851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a:p>
        </p:txBody>
      </p:sp>
      <p:sp>
        <p:nvSpPr>
          <p:cNvPr id="18" name="TextBox 17">
            <a:extLst>
              <a:ext uri="{FF2B5EF4-FFF2-40B4-BE49-F238E27FC236}">
                <a16:creationId xmlns:a16="http://schemas.microsoft.com/office/drawing/2014/main" id="{8054DE3B-6360-1245-AB51-59DCBC1836E5}"/>
              </a:ext>
            </a:extLst>
          </p:cNvPr>
          <p:cNvSpPr txBox="1"/>
          <p:nvPr userDrawn="1"/>
        </p:nvSpPr>
        <p:spPr>
          <a:xfrm>
            <a:off x="668882" y="6199634"/>
            <a:ext cx="2773958" cy="245901"/>
          </a:xfrm>
          <a:prstGeom prst="rect">
            <a:avLst/>
          </a:prstGeom>
          <a:noFill/>
        </p:spPr>
        <p:txBody>
          <a:bodyPr wrap="square" rtlCol="0">
            <a:spAutoFit/>
          </a:bodyPr>
          <a:lstStyle/>
          <a:p>
            <a:r>
              <a:rPr lang="en-US" sz="998" b="1" dirty="0">
                <a:solidFill>
                  <a:srgbClr val="3B2767"/>
                </a:solidFill>
                <a:latin typeface="FRUTIGER 45 LIGHT" pitchFamily="2" charset="0"/>
              </a:rPr>
              <a:t>www.wypartnership.co.uk</a:t>
            </a:r>
          </a:p>
        </p:txBody>
      </p:sp>
      <p:sp>
        <p:nvSpPr>
          <p:cNvPr id="19" name="TextBox 18">
            <a:extLst>
              <a:ext uri="{FF2B5EF4-FFF2-40B4-BE49-F238E27FC236}">
                <a16:creationId xmlns:a16="http://schemas.microsoft.com/office/drawing/2014/main" id="{7E68889B-9FCE-A447-A8EB-E5186080471F}"/>
              </a:ext>
            </a:extLst>
          </p:cNvPr>
          <p:cNvSpPr txBox="1"/>
          <p:nvPr userDrawn="1"/>
        </p:nvSpPr>
        <p:spPr>
          <a:xfrm>
            <a:off x="3474245" y="6199634"/>
            <a:ext cx="2773958" cy="245901"/>
          </a:xfrm>
          <a:prstGeom prst="rect">
            <a:avLst/>
          </a:prstGeom>
          <a:noFill/>
        </p:spPr>
        <p:txBody>
          <a:bodyPr wrap="square" rtlCol="0">
            <a:spAutoFit/>
          </a:bodyPr>
          <a:lstStyle/>
          <a:p>
            <a:r>
              <a:rPr lang="en-US" sz="998" b="1" dirty="0">
                <a:solidFill>
                  <a:srgbClr val="3B2767"/>
                </a:solidFill>
                <a:latin typeface="FRUTIGER 45 LIGHT" pitchFamily="2" charset="0"/>
              </a:rPr>
              <a:t>@</a:t>
            </a:r>
            <a:r>
              <a:rPr lang="en-GB" sz="998" b="1" i="0" kern="1200" dirty="0">
                <a:solidFill>
                  <a:srgbClr val="3B2767"/>
                </a:solidFill>
                <a:effectLst/>
                <a:latin typeface="FRUTIGER 45 LIGHT" pitchFamily="2" charset="0"/>
                <a:ea typeface="+mn-ea"/>
                <a:cs typeface="+mn-cs"/>
              </a:rPr>
              <a:t>WYPartnership</a:t>
            </a:r>
            <a:endParaRPr lang="en-US" sz="998" b="1" dirty="0">
              <a:solidFill>
                <a:srgbClr val="3B2767"/>
              </a:solidFill>
              <a:latin typeface="FRUTIGER 45 LIGHT" pitchFamily="2" charset="0"/>
            </a:endParaRPr>
          </a:p>
        </p:txBody>
      </p:sp>
    </p:spTree>
    <p:extLst>
      <p:ext uri="{BB962C8B-B14F-4D97-AF65-F5344CB8AC3E}">
        <p14:creationId xmlns:p14="http://schemas.microsoft.com/office/powerpoint/2010/main" val="173577056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www.wypartnership.co.uk/our-priorities/primary-and-community-care-services/leaving-a-gap"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wypartnership.co.uk/our-priorities/primary-and-community-care-services/leaving-a-gap"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psnc.org.uk/wp-content/uploads/2020/09/PSNC-Briefing-027.20-Summary-of-the-findings-from-PSNC%E2%80%99s-Pharmacy-Advice-Audit.pdf" TargetMode="External"/><Relationship Id="rId2" Type="http://schemas.openxmlformats.org/officeDocument/2006/relationships/hyperlink" Target="https://www.survation.com/new-polling-sorting-out-waiting-lists-is-publics-top-priority-for-the-nh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wypartnership.co.uk/application/files/2916/3163/2962/Access_to_GPs_poster.pdf" TargetMode="External"/><Relationship Id="rId2" Type="http://schemas.openxmlformats.org/officeDocument/2006/relationships/hyperlink" Target="https://togetherwe-can.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EC4C-C2E7-A742-8624-EE7FD41F9211}"/>
              </a:ext>
            </a:extLst>
          </p:cNvPr>
          <p:cNvSpPr>
            <a:spLocks noGrp="1"/>
          </p:cNvSpPr>
          <p:nvPr>
            <p:ph type="ctrTitle"/>
          </p:nvPr>
        </p:nvSpPr>
        <p:spPr/>
        <p:txBody>
          <a:bodyPr/>
          <a:lstStyle/>
          <a:p>
            <a:r>
              <a:rPr lang="en-US" dirty="0"/>
              <a:t>West Yorkshire Health and Care Partnership</a:t>
            </a:r>
          </a:p>
        </p:txBody>
      </p:sp>
      <p:sp>
        <p:nvSpPr>
          <p:cNvPr id="3" name="Subtitle 2">
            <a:extLst>
              <a:ext uri="{FF2B5EF4-FFF2-40B4-BE49-F238E27FC236}">
                <a16:creationId xmlns:a16="http://schemas.microsoft.com/office/drawing/2014/main" id="{727688C9-41BC-A442-8A44-8B4FC9DA928C}"/>
              </a:ext>
            </a:extLst>
          </p:cNvPr>
          <p:cNvSpPr>
            <a:spLocks noGrp="1"/>
          </p:cNvSpPr>
          <p:nvPr>
            <p:ph type="subTitle" idx="1"/>
          </p:nvPr>
        </p:nvSpPr>
        <p:spPr>
          <a:xfrm>
            <a:off x="1107870" y="3031739"/>
            <a:ext cx="7274564" cy="397261"/>
          </a:xfrm>
        </p:spPr>
        <p:txBody>
          <a:bodyPr/>
          <a:lstStyle/>
          <a:p>
            <a:r>
              <a:rPr lang="en-US" sz="2000" dirty="0"/>
              <a:t>Primary care ‘Leaving a Gap’ campaign</a:t>
            </a:r>
          </a:p>
          <a:p>
            <a:r>
              <a:rPr lang="en-US" sz="2000" dirty="0"/>
              <a:t>Launch date: Monday 21 March 2022</a:t>
            </a:r>
          </a:p>
        </p:txBody>
      </p:sp>
    </p:spTree>
    <p:extLst>
      <p:ext uri="{BB962C8B-B14F-4D97-AF65-F5344CB8AC3E}">
        <p14:creationId xmlns:p14="http://schemas.microsoft.com/office/powerpoint/2010/main" val="226360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56FC1-86D0-284E-8F25-DDD96996F988}"/>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AA90CAE2-90CE-3A46-A4AA-2D7D6AC9C535}"/>
              </a:ext>
            </a:extLst>
          </p:cNvPr>
          <p:cNvSpPr txBox="1"/>
          <p:nvPr/>
        </p:nvSpPr>
        <p:spPr>
          <a:xfrm>
            <a:off x="457913" y="706244"/>
            <a:ext cx="8212176" cy="861774"/>
          </a:xfrm>
          <a:prstGeom prst="rect">
            <a:avLst/>
          </a:prstGeom>
          <a:noFill/>
        </p:spPr>
        <p:txBody>
          <a:bodyPr wrap="square" lIns="91440" tIns="45720" rIns="91440" bIns="45720" rtlCol="0" anchor="t">
            <a:spAutoFit/>
          </a:bodyPr>
          <a:lstStyle/>
          <a:p>
            <a:r>
              <a:rPr lang="en-US" sz="5000" b="1" dirty="0">
                <a:solidFill>
                  <a:srgbClr val="3B3D70"/>
                </a:solidFill>
              </a:rPr>
              <a:t>Campaign start date</a:t>
            </a:r>
          </a:p>
        </p:txBody>
      </p:sp>
      <p:sp>
        <p:nvSpPr>
          <p:cNvPr id="4" name="TextBox 3">
            <a:extLst>
              <a:ext uri="{FF2B5EF4-FFF2-40B4-BE49-F238E27FC236}">
                <a16:creationId xmlns:a16="http://schemas.microsoft.com/office/drawing/2014/main" id="{7D192F71-B224-3B48-B993-9508E4FA9DC6}"/>
              </a:ext>
            </a:extLst>
          </p:cNvPr>
          <p:cNvSpPr txBox="1"/>
          <p:nvPr/>
        </p:nvSpPr>
        <p:spPr>
          <a:xfrm>
            <a:off x="457913" y="1952938"/>
            <a:ext cx="11870738" cy="4893647"/>
          </a:xfrm>
          <a:prstGeom prst="rect">
            <a:avLst/>
          </a:prstGeom>
          <a:noFill/>
        </p:spPr>
        <p:txBody>
          <a:bodyPr wrap="square" rtlCol="0">
            <a:spAutoFit/>
          </a:bodyPr>
          <a:lstStyle/>
          <a:p>
            <a:r>
              <a:rPr lang="en-GB" b="1" dirty="0">
                <a:solidFill>
                  <a:schemeClr val="bg1"/>
                </a:solidFill>
              </a:rPr>
              <a:t>The campaign will launch on Monday 21</a:t>
            </a:r>
            <a:r>
              <a:rPr lang="en-GB" b="1" baseline="30000" dirty="0">
                <a:solidFill>
                  <a:schemeClr val="bg1"/>
                </a:solidFill>
              </a:rPr>
              <a:t> </a:t>
            </a:r>
            <a:r>
              <a:rPr lang="en-GB" b="1" dirty="0">
                <a:solidFill>
                  <a:schemeClr val="bg1"/>
                </a:solidFill>
              </a:rPr>
              <a:t>March with a small spend on paid social media so we can monitor and review people’s responses. </a:t>
            </a:r>
          </a:p>
          <a:p>
            <a:endParaRPr lang="en-GB" b="1" dirty="0">
              <a:solidFill>
                <a:schemeClr val="bg1"/>
              </a:solidFill>
            </a:endParaRPr>
          </a:p>
          <a:p>
            <a:r>
              <a:rPr lang="en-GB" b="1" dirty="0">
                <a:solidFill>
                  <a:schemeClr val="bg1"/>
                </a:solidFill>
              </a:rPr>
              <a:t>Social media will be posted by each clinical commissioning group Facebook/other socials and also by organisations direct.</a:t>
            </a:r>
          </a:p>
          <a:p>
            <a:r>
              <a:rPr lang="en-GB" b="1" dirty="0">
                <a:solidFill>
                  <a:schemeClr val="bg1"/>
                </a:solidFill>
              </a:rPr>
              <a:t>We are then going to pause and assess feedback and distribute the remaining spend for social in the target areas which the highest impressions. </a:t>
            </a:r>
          </a:p>
          <a:p>
            <a:endParaRPr lang="en-GB" b="1" dirty="0">
              <a:solidFill>
                <a:schemeClr val="bg1"/>
              </a:solidFill>
            </a:endParaRPr>
          </a:p>
          <a:p>
            <a:r>
              <a:rPr lang="en-GB" b="1" dirty="0">
                <a:solidFill>
                  <a:schemeClr val="bg1"/>
                </a:solidFill>
              </a:rPr>
              <a:t>In addition, there are a number of assets such as posters and a leaflet which can be sent for printing </a:t>
            </a:r>
          </a:p>
          <a:p>
            <a:r>
              <a:rPr lang="en-GB" b="1" dirty="0">
                <a:solidFill>
                  <a:schemeClr val="bg1"/>
                </a:solidFill>
              </a:rPr>
              <a:t>to use within the primary care setting. A full list of assets can be found on the following web page and there is translated information.</a:t>
            </a:r>
          </a:p>
          <a:p>
            <a:endParaRPr lang="en-GB" b="1" dirty="0">
              <a:solidFill>
                <a:schemeClr val="bg1"/>
              </a:solidFill>
            </a:endParaRPr>
          </a:p>
          <a:p>
            <a:r>
              <a:rPr lang="en-GB" b="1" dirty="0">
                <a:solidFill>
                  <a:schemeClr val="bg1"/>
                </a:solidFill>
              </a:rPr>
              <a:t>*Please note social media comments will need to be monitored by the CCG’s.</a:t>
            </a:r>
          </a:p>
          <a:p>
            <a:endParaRPr lang="en-GB" b="1" dirty="0">
              <a:solidFill>
                <a:schemeClr val="bg1"/>
              </a:solidFill>
            </a:endParaRPr>
          </a:p>
          <a:p>
            <a:r>
              <a:rPr lang="en-GB" b="1" dirty="0">
                <a:solidFill>
                  <a:schemeClr val="bg1"/>
                </a:solidFill>
              </a:rPr>
              <a:t>Asset downloads:</a:t>
            </a:r>
          </a:p>
          <a:p>
            <a:r>
              <a:rPr lang="en-GB" b="1" u="sng" dirty="0">
                <a:solidFill>
                  <a:srgbClr val="3B3D70"/>
                </a:solidFill>
                <a:hlinkClick r:id="rId2">
                  <a:extLst>
                    <a:ext uri="{A12FA001-AC4F-418D-AE19-62706E023703}">
                      <ahyp:hlinkClr xmlns:ahyp="http://schemas.microsoft.com/office/drawing/2018/hyperlinkcolor" val="tx"/>
                    </a:ext>
                  </a:extLst>
                </a:hlinkClick>
              </a:rPr>
              <a:t>https://www.wypartnership.co.uk/our-priorities/primary-and-community-care-services/leavinging-a-gap</a:t>
            </a:r>
            <a:r>
              <a:rPr lang="en-GB" b="1" dirty="0">
                <a:solidFill>
                  <a:srgbClr val="3B3D70"/>
                </a:solidFill>
              </a:rPr>
              <a:t> </a:t>
            </a:r>
          </a:p>
          <a:p>
            <a:endParaRPr lang="en-GB" sz="1400" dirty="0">
              <a:latin typeface="Red Hat Display" panose="02010503040201060303" pitchFamily="2" charset="77"/>
            </a:endParaRPr>
          </a:p>
          <a:p>
            <a:r>
              <a:rPr lang="en-GB" sz="1400" dirty="0">
                <a:latin typeface="Red Hat Display" panose="02010503040201060303" pitchFamily="2" charset="77"/>
              </a:rPr>
              <a:t> </a:t>
            </a:r>
          </a:p>
          <a:p>
            <a:endParaRPr lang="en-US" sz="1400" dirty="0">
              <a:latin typeface="Red Hat Display" panose="02010503040201060303" pitchFamily="2" charset="77"/>
            </a:endParaRPr>
          </a:p>
        </p:txBody>
      </p:sp>
    </p:spTree>
    <p:extLst>
      <p:ext uri="{BB962C8B-B14F-4D97-AF65-F5344CB8AC3E}">
        <p14:creationId xmlns:p14="http://schemas.microsoft.com/office/powerpoint/2010/main" val="351580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09FA4-87E4-4F46-BE8B-AC54E3CBE57F}"/>
              </a:ext>
            </a:extLst>
          </p:cNvPr>
          <p:cNvSpPr txBox="1"/>
          <p:nvPr/>
        </p:nvSpPr>
        <p:spPr>
          <a:xfrm>
            <a:off x="506175" y="835152"/>
            <a:ext cx="3032465" cy="1569660"/>
          </a:xfrm>
          <a:prstGeom prst="rect">
            <a:avLst/>
          </a:prstGeom>
          <a:noFill/>
        </p:spPr>
        <p:txBody>
          <a:bodyPr wrap="square" rtlCol="0">
            <a:spAutoFit/>
          </a:bodyPr>
          <a:lstStyle/>
          <a:p>
            <a:r>
              <a:rPr lang="en-US" sz="4800" dirty="0">
                <a:solidFill>
                  <a:srgbClr val="3B3D70"/>
                </a:solidFill>
              </a:rPr>
              <a:t>Campaign materials</a:t>
            </a:r>
          </a:p>
        </p:txBody>
      </p:sp>
      <p:sp>
        <p:nvSpPr>
          <p:cNvPr id="5" name="TextBox 4">
            <a:extLst>
              <a:ext uri="{FF2B5EF4-FFF2-40B4-BE49-F238E27FC236}">
                <a16:creationId xmlns:a16="http://schemas.microsoft.com/office/drawing/2014/main" id="{9FAE3DEC-C0E4-094D-A457-776AF571BDE9}"/>
              </a:ext>
            </a:extLst>
          </p:cNvPr>
          <p:cNvSpPr txBox="1"/>
          <p:nvPr/>
        </p:nvSpPr>
        <p:spPr>
          <a:xfrm>
            <a:off x="506175" y="2313372"/>
            <a:ext cx="3258162" cy="4924425"/>
          </a:xfrm>
          <a:prstGeom prst="rect">
            <a:avLst/>
          </a:prstGeom>
          <a:noFill/>
        </p:spPr>
        <p:txBody>
          <a:bodyPr wrap="square" rtlCol="0">
            <a:spAutoFit/>
          </a:bodyPr>
          <a:lstStyle/>
          <a:p>
            <a:r>
              <a:rPr lang="en-GB" sz="2000" dirty="0">
                <a:solidFill>
                  <a:srgbClr val="3B3D70"/>
                </a:solidFill>
              </a:rPr>
              <a:t>Campaign material can all be viewed and downloaded on the </a:t>
            </a:r>
          </a:p>
          <a:p>
            <a:r>
              <a:rPr lang="en-GB" sz="2000" dirty="0">
                <a:solidFill>
                  <a:srgbClr val="3B3D70"/>
                </a:solidFill>
              </a:rPr>
              <a:t>partnership website</a:t>
            </a:r>
          </a:p>
          <a:p>
            <a:r>
              <a:rPr lang="en-GB" sz="2000" dirty="0">
                <a:solidFill>
                  <a:srgbClr val="3B3D70"/>
                </a:solidFill>
                <a:hlinkClick r:id="rId2"/>
              </a:rPr>
              <a:t>https://www.wypartnership.co.uk/our-priorities/primary-and-community-care-services/leaving-a-gap</a:t>
            </a:r>
            <a:endParaRPr lang="en-GB" sz="2000" dirty="0">
              <a:solidFill>
                <a:srgbClr val="3B3D70"/>
              </a:solidFill>
            </a:endParaRPr>
          </a:p>
          <a:p>
            <a:endParaRPr lang="en-GB" sz="2000" dirty="0">
              <a:solidFill>
                <a:srgbClr val="3B3D70"/>
              </a:solidFill>
            </a:endParaRPr>
          </a:p>
          <a:p>
            <a:r>
              <a:rPr lang="en-GB" sz="2000" dirty="0">
                <a:solidFill>
                  <a:srgbClr val="3B3D70"/>
                </a:solidFill>
              </a:rPr>
              <a:t>Printed posters and leaflets will be arranged by your clinical  communications teams. Please contact them for further information.</a:t>
            </a:r>
          </a:p>
          <a:p>
            <a:endParaRPr lang="en-GB" sz="2000" dirty="0">
              <a:solidFill>
                <a:srgbClr val="3B3D70"/>
              </a:solidFill>
              <a:latin typeface="Red Hat Display" panose="02010503040201060303" pitchFamily="2" charset="77"/>
            </a:endParaRPr>
          </a:p>
          <a:p>
            <a:endParaRPr lang="en-US" sz="1400" dirty="0">
              <a:solidFill>
                <a:srgbClr val="3B3D70"/>
              </a:solidFill>
              <a:latin typeface="Red Hat Display" panose="02010503040201060303" pitchFamily="2" charset="77"/>
            </a:endParaRPr>
          </a:p>
        </p:txBody>
      </p:sp>
      <p:sp>
        <p:nvSpPr>
          <p:cNvPr id="6" name="Rectangle 5">
            <a:extLst>
              <a:ext uri="{FF2B5EF4-FFF2-40B4-BE49-F238E27FC236}">
                <a16:creationId xmlns:a16="http://schemas.microsoft.com/office/drawing/2014/main" id="{87170509-DD41-F241-9D02-5C4B766516A2}"/>
              </a:ext>
            </a:extLst>
          </p:cNvPr>
          <p:cNvSpPr/>
          <p:nvPr/>
        </p:nvSpPr>
        <p:spPr>
          <a:xfrm>
            <a:off x="9551773" y="5659396"/>
            <a:ext cx="2372497" cy="8526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87D1BA-DC62-464A-97B8-697384591CD1}"/>
              </a:ext>
            </a:extLst>
          </p:cNvPr>
          <p:cNvSpPr/>
          <p:nvPr/>
        </p:nvSpPr>
        <p:spPr>
          <a:xfrm>
            <a:off x="4133088" y="0"/>
            <a:ext cx="8058912"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a:extLst>
              <a:ext uri="{FF2B5EF4-FFF2-40B4-BE49-F238E27FC236}">
                <a16:creationId xmlns:a16="http://schemas.microsoft.com/office/drawing/2014/main" id="{B22D1386-3D13-5842-962C-744F2EE2A641}"/>
              </a:ext>
            </a:extLst>
          </p:cNvPr>
          <p:cNvSpPr txBox="1"/>
          <p:nvPr/>
        </p:nvSpPr>
        <p:spPr>
          <a:xfrm>
            <a:off x="4522440" y="625585"/>
            <a:ext cx="6024085" cy="6340197"/>
          </a:xfrm>
          <a:prstGeom prst="rect">
            <a:avLst/>
          </a:prstGeom>
          <a:noFill/>
        </p:spPr>
        <p:txBody>
          <a:bodyPr wrap="none" rtlCol="0">
            <a:spAutoFit/>
          </a:bodyPr>
          <a:lstStyle/>
          <a:p>
            <a:pPr>
              <a:buClr>
                <a:srgbClr val="3B3D70"/>
              </a:buClr>
            </a:pPr>
            <a:r>
              <a:rPr lang="en-GB" sz="1400" b="1" dirty="0">
                <a:solidFill>
                  <a:srgbClr val="3B3D70"/>
                </a:solidFill>
              </a:rPr>
              <a:t>Print Assets:</a:t>
            </a:r>
          </a:p>
          <a:p>
            <a:pPr marL="342900" indent="-342900">
              <a:buClr>
                <a:srgbClr val="3B3D70"/>
              </a:buClr>
              <a:buFont typeface="+mj-lt"/>
              <a:buAutoNum type="arabicPeriod"/>
            </a:pPr>
            <a:r>
              <a:rPr lang="en-GB" sz="1400" b="1" dirty="0">
                <a:solidFill>
                  <a:schemeClr val="bg1"/>
                </a:solidFill>
              </a:rPr>
              <a:t>A3 Poster</a:t>
            </a:r>
          </a:p>
          <a:p>
            <a:pPr marL="342900" indent="-342900">
              <a:buClr>
                <a:srgbClr val="3B3D70"/>
              </a:buClr>
              <a:buFont typeface="+mj-lt"/>
              <a:buAutoNum type="arabicPeriod"/>
            </a:pPr>
            <a:r>
              <a:rPr lang="en-GB" sz="1400" b="1" dirty="0">
                <a:solidFill>
                  <a:schemeClr val="bg1"/>
                </a:solidFill>
              </a:rPr>
              <a:t>A4 Poster</a:t>
            </a:r>
          </a:p>
          <a:p>
            <a:pPr marL="342900" indent="-342900">
              <a:buClr>
                <a:srgbClr val="3B3D70"/>
              </a:buClr>
              <a:buFont typeface="+mj-lt"/>
              <a:buAutoNum type="arabicPeriod"/>
            </a:pPr>
            <a:r>
              <a:rPr lang="en-GB" sz="1400" b="1" dirty="0">
                <a:solidFill>
                  <a:schemeClr val="bg1"/>
                </a:solidFill>
              </a:rPr>
              <a:t>A5 Leaflet </a:t>
            </a:r>
          </a:p>
          <a:p>
            <a:pPr>
              <a:buClr>
                <a:srgbClr val="3B3D70"/>
              </a:buClr>
            </a:pPr>
            <a:endParaRPr lang="en-GB" sz="1400" b="1" dirty="0">
              <a:solidFill>
                <a:schemeClr val="bg1"/>
              </a:solidFill>
            </a:endParaRPr>
          </a:p>
          <a:p>
            <a:pPr>
              <a:buClr>
                <a:srgbClr val="3B3D70"/>
              </a:buClr>
            </a:pPr>
            <a:r>
              <a:rPr lang="en-GB" sz="1400" b="1" dirty="0">
                <a:solidFill>
                  <a:schemeClr val="bg1"/>
                </a:solidFill>
              </a:rPr>
              <a:t> </a:t>
            </a:r>
            <a:r>
              <a:rPr lang="en-GB" sz="1400" b="1" dirty="0">
                <a:solidFill>
                  <a:srgbClr val="3B3D70"/>
                </a:solidFill>
              </a:rPr>
              <a:t>Digital Assets for practices, pharmacies and clinical commission groups to use:</a:t>
            </a:r>
          </a:p>
          <a:p>
            <a:pPr marL="342900" indent="-342900">
              <a:buClr>
                <a:srgbClr val="3B3D70"/>
              </a:buClr>
              <a:buFont typeface="+mj-lt"/>
              <a:buAutoNum type="arabicPeriod"/>
            </a:pPr>
            <a:r>
              <a:rPr lang="en-GB" sz="1400" b="1" dirty="0">
                <a:solidFill>
                  <a:schemeClr val="bg1"/>
                </a:solidFill>
              </a:rPr>
              <a:t>Website Banner Folder</a:t>
            </a:r>
          </a:p>
          <a:p>
            <a:pPr marL="342900" indent="-342900">
              <a:buClr>
                <a:srgbClr val="3B3D70"/>
              </a:buClr>
              <a:buFont typeface="+mj-lt"/>
              <a:buAutoNum type="arabicPeriod"/>
            </a:pPr>
            <a:r>
              <a:rPr lang="en-GB" sz="1400" b="1" dirty="0">
                <a:solidFill>
                  <a:schemeClr val="bg1"/>
                </a:solidFill>
              </a:rPr>
              <a:t>Website Hero Image Folder</a:t>
            </a:r>
          </a:p>
          <a:p>
            <a:pPr marL="342900" indent="-342900">
              <a:buClr>
                <a:srgbClr val="3B3D70"/>
              </a:buClr>
              <a:buFont typeface="+mj-lt"/>
              <a:buAutoNum type="arabicPeriod"/>
            </a:pPr>
            <a:r>
              <a:rPr lang="en-GB" sz="1400" b="1" dirty="0">
                <a:solidFill>
                  <a:schemeClr val="bg1"/>
                </a:solidFill>
              </a:rPr>
              <a:t>Animations Folder</a:t>
            </a:r>
          </a:p>
          <a:p>
            <a:pPr marL="342900" indent="-342900">
              <a:buClr>
                <a:srgbClr val="3B3D70"/>
              </a:buClr>
              <a:buFont typeface="+mj-lt"/>
              <a:buAutoNum type="arabicPeriod"/>
            </a:pPr>
            <a:r>
              <a:rPr lang="en-GB" sz="1400" b="1" dirty="0">
                <a:solidFill>
                  <a:schemeClr val="bg1"/>
                </a:solidFill>
              </a:rPr>
              <a:t>Email Signature Folder</a:t>
            </a:r>
          </a:p>
          <a:p>
            <a:pPr marL="342900" indent="-342900">
              <a:buClr>
                <a:srgbClr val="3B3D70"/>
              </a:buClr>
              <a:buFont typeface="+mj-lt"/>
              <a:buAutoNum type="arabicPeriod"/>
            </a:pPr>
            <a:r>
              <a:rPr lang="en-GB" sz="1400" b="1" dirty="0">
                <a:solidFill>
                  <a:schemeClr val="bg1"/>
                </a:solidFill>
              </a:rPr>
              <a:t>Facebook Cover Photo Folder</a:t>
            </a:r>
          </a:p>
          <a:p>
            <a:pPr marL="342900" indent="-342900">
              <a:buClr>
                <a:srgbClr val="3B3D70"/>
              </a:buClr>
              <a:buFont typeface="+mj-lt"/>
              <a:buAutoNum type="arabicPeriod"/>
            </a:pPr>
            <a:r>
              <a:rPr lang="en-GB" sz="1400" b="1" dirty="0">
                <a:solidFill>
                  <a:schemeClr val="bg1"/>
                </a:solidFill>
              </a:rPr>
              <a:t>Facebook Post Folder</a:t>
            </a:r>
          </a:p>
          <a:p>
            <a:pPr marL="342900" indent="-342900">
              <a:buClr>
                <a:srgbClr val="3B3D70"/>
              </a:buClr>
              <a:buFont typeface="+mj-lt"/>
              <a:buAutoNum type="arabicPeriod"/>
            </a:pPr>
            <a:r>
              <a:rPr lang="en-GB" sz="1400" b="1" dirty="0">
                <a:solidFill>
                  <a:schemeClr val="bg1"/>
                </a:solidFill>
              </a:rPr>
              <a:t>LinkedIn Page Cover Image Folder</a:t>
            </a:r>
          </a:p>
          <a:p>
            <a:pPr marL="342900" indent="-342900">
              <a:buClr>
                <a:srgbClr val="3B3D70"/>
              </a:buClr>
              <a:buFont typeface="+mj-lt"/>
              <a:buAutoNum type="arabicPeriod"/>
            </a:pPr>
            <a:r>
              <a:rPr lang="en-GB" sz="1400" b="1" dirty="0">
                <a:solidFill>
                  <a:schemeClr val="bg1"/>
                </a:solidFill>
              </a:rPr>
              <a:t>LinkedIn Post Blog Image Folder</a:t>
            </a:r>
          </a:p>
          <a:p>
            <a:pPr marL="342900" indent="-342900">
              <a:buClr>
                <a:srgbClr val="3B3D70"/>
              </a:buClr>
              <a:buFont typeface="+mj-lt"/>
              <a:buAutoNum type="arabicPeriod"/>
            </a:pPr>
            <a:r>
              <a:rPr lang="en-GB" sz="1400" b="1" dirty="0">
                <a:solidFill>
                  <a:schemeClr val="bg1"/>
                </a:solidFill>
              </a:rPr>
              <a:t>LinkedIn Profile Cover image Folder</a:t>
            </a:r>
          </a:p>
          <a:p>
            <a:pPr marL="342900" indent="-342900">
              <a:buClr>
                <a:srgbClr val="3B3D70"/>
              </a:buClr>
              <a:buFont typeface="+mj-lt"/>
              <a:buAutoNum type="arabicPeriod"/>
            </a:pPr>
            <a:r>
              <a:rPr lang="en-GB" sz="1400" b="1" dirty="0">
                <a:solidFill>
                  <a:schemeClr val="bg1"/>
                </a:solidFill>
              </a:rPr>
              <a:t>Twitter Profile Cover image Folder</a:t>
            </a:r>
          </a:p>
          <a:p>
            <a:pPr marL="342900" indent="-342900">
              <a:buClr>
                <a:srgbClr val="3B3D70"/>
              </a:buClr>
              <a:buFont typeface="+mj-lt"/>
              <a:buAutoNum type="arabicPeriod"/>
            </a:pPr>
            <a:r>
              <a:rPr lang="en-GB" sz="1400" b="1" dirty="0">
                <a:solidFill>
                  <a:schemeClr val="bg1"/>
                </a:solidFill>
              </a:rPr>
              <a:t>Teams Background Folder</a:t>
            </a:r>
          </a:p>
          <a:p>
            <a:pPr marL="342900" indent="-342900">
              <a:buClr>
                <a:srgbClr val="3B3D70"/>
              </a:buClr>
              <a:buFont typeface="+mj-lt"/>
              <a:buAutoNum type="arabicPeriod"/>
            </a:pPr>
            <a:r>
              <a:rPr lang="en-GB" sz="1400" b="1" dirty="0">
                <a:solidFill>
                  <a:schemeClr val="bg1"/>
                </a:solidFill>
              </a:rPr>
              <a:t>Digital Poster Folder </a:t>
            </a:r>
          </a:p>
          <a:p>
            <a:pPr>
              <a:buClr>
                <a:srgbClr val="3B3D70"/>
              </a:buClr>
            </a:pPr>
            <a:br>
              <a:rPr lang="en-GB" sz="1400" b="1" dirty="0">
                <a:solidFill>
                  <a:schemeClr val="bg1"/>
                </a:solidFill>
              </a:rPr>
            </a:br>
            <a:r>
              <a:rPr lang="en-GB" sz="1400" b="1" dirty="0">
                <a:solidFill>
                  <a:srgbClr val="3B3D70"/>
                </a:solidFill>
              </a:rPr>
              <a:t>Translations:</a:t>
            </a:r>
          </a:p>
          <a:p>
            <a:pPr marL="342900" indent="-342900">
              <a:buClr>
                <a:srgbClr val="3B3D70"/>
              </a:buClr>
              <a:buFont typeface="+mj-lt"/>
              <a:buAutoNum type="arabicPeriod"/>
            </a:pPr>
            <a:r>
              <a:rPr lang="en-GB" sz="1400" b="1" dirty="0">
                <a:solidFill>
                  <a:schemeClr val="bg1"/>
                </a:solidFill>
              </a:rPr>
              <a:t>Arabic</a:t>
            </a:r>
          </a:p>
          <a:p>
            <a:pPr marL="342900" indent="-342900">
              <a:buClr>
                <a:srgbClr val="3B3D70"/>
              </a:buClr>
              <a:buFont typeface="+mj-lt"/>
              <a:buAutoNum type="arabicPeriod"/>
            </a:pPr>
            <a:r>
              <a:rPr lang="en-GB" sz="1400" b="1" dirty="0">
                <a:solidFill>
                  <a:schemeClr val="bg1"/>
                </a:solidFill>
              </a:rPr>
              <a:t>Kurdish</a:t>
            </a:r>
          </a:p>
          <a:p>
            <a:pPr marL="342900" indent="-342900">
              <a:buClr>
                <a:srgbClr val="3B3D70"/>
              </a:buClr>
              <a:buFont typeface="+mj-lt"/>
              <a:buAutoNum type="arabicPeriod"/>
            </a:pPr>
            <a:r>
              <a:rPr lang="en-GB" sz="1400" b="1" dirty="0">
                <a:solidFill>
                  <a:schemeClr val="bg1"/>
                </a:solidFill>
              </a:rPr>
              <a:t>Pashto </a:t>
            </a:r>
          </a:p>
          <a:p>
            <a:pPr marL="342900" indent="-342900">
              <a:buClr>
                <a:srgbClr val="3B3D70"/>
              </a:buClr>
              <a:buFont typeface="+mj-lt"/>
              <a:buAutoNum type="arabicPeriod"/>
            </a:pPr>
            <a:r>
              <a:rPr lang="en-GB" sz="1400" b="1" dirty="0">
                <a:solidFill>
                  <a:schemeClr val="bg1"/>
                </a:solidFill>
              </a:rPr>
              <a:t>Polish</a:t>
            </a:r>
          </a:p>
          <a:p>
            <a:pPr marL="342900" indent="-342900">
              <a:buClr>
                <a:srgbClr val="3B3D70"/>
              </a:buClr>
              <a:buFont typeface="+mj-lt"/>
              <a:buAutoNum type="arabicPeriod"/>
            </a:pPr>
            <a:r>
              <a:rPr lang="en-GB" sz="1400" b="1" dirty="0">
                <a:solidFill>
                  <a:schemeClr val="bg1"/>
                </a:solidFill>
              </a:rPr>
              <a:t>Punjabi </a:t>
            </a:r>
          </a:p>
          <a:p>
            <a:pPr marL="342900" indent="-342900">
              <a:buClr>
                <a:srgbClr val="3B3D70"/>
              </a:buClr>
              <a:buFont typeface="+mj-lt"/>
              <a:buAutoNum type="arabicPeriod"/>
            </a:pPr>
            <a:r>
              <a:rPr lang="en-GB" sz="1400" b="1" dirty="0">
                <a:solidFill>
                  <a:schemeClr val="bg1"/>
                </a:solidFill>
              </a:rPr>
              <a:t>Urdu</a:t>
            </a:r>
          </a:p>
          <a:p>
            <a:pPr>
              <a:buClr>
                <a:srgbClr val="3B3D70"/>
              </a:buClr>
            </a:pPr>
            <a:endParaRPr lang="en-GB" sz="1400" dirty="0">
              <a:solidFill>
                <a:schemeClr val="bg1"/>
              </a:solidFill>
              <a:hlinkClick r:id="rId2">
                <a:extLst>
                  <a:ext uri="{A12FA001-AC4F-418D-AE19-62706E023703}">
                    <ahyp:hlinkClr xmlns:ahyp="http://schemas.microsoft.com/office/drawing/2018/hyperlinkcolor" val="tx"/>
                  </a:ext>
                </a:extLst>
              </a:hlinkClick>
            </a:endParaRPr>
          </a:p>
          <a:p>
            <a:pPr>
              <a:buClr>
                <a:srgbClr val="3B3D70"/>
              </a:buClr>
            </a:pPr>
            <a:endParaRPr lang="en-GB" sz="1400" dirty="0">
              <a:solidFill>
                <a:schemeClr val="bg1"/>
              </a:solidFill>
            </a:endParaRPr>
          </a:p>
          <a:p>
            <a:pPr>
              <a:buClr>
                <a:srgbClr val="3B3D70"/>
              </a:buClr>
            </a:pPr>
            <a:endParaRPr lang="en-US" sz="1400" dirty="0">
              <a:solidFill>
                <a:schemeClr val="bg1"/>
              </a:solidFill>
            </a:endParaRPr>
          </a:p>
        </p:txBody>
      </p:sp>
      <p:sp>
        <p:nvSpPr>
          <p:cNvPr id="3" name="Rectangle 2">
            <a:extLst>
              <a:ext uri="{FF2B5EF4-FFF2-40B4-BE49-F238E27FC236}">
                <a16:creationId xmlns:a16="http://schemas.microsoft.com/office/drawing/2014/main" id="{72AEC023-ED97-EC45-AF1E-84BCBE772F13}"/>
              </a:ext>
            </a:extLst>
          </p:cNvPr>
          <p:cNvSpPr/>
          <p:nvPr/>
        </p:nvSpPr>
        <p:spPr>
          <a:xfrm>
            <a:off x="424838" y="524256"/>
            <a:ext cx="2428090" cy="438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89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26A42F-4196-EB48-8804-73667B664EA4}"/>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C10E3970-C5A4-6D40-945E-4C84F9BA3699}"/>
              </a:ext>
            </a:extLst>
          </p:cNvPr>
          <p:cNvSpPr txBox="1"/>
          <p:nvPr/>
        </p:nvSpPr>
        <p:spPr>
          <a:xfrm>
            <a:off x="655187" y="398556"/>
            <a:ext cx="7763153" cy="861774"/>
          </a:xfrm>
          <a:prstGeom prst="rect">
            <a:avLst/>
          </a:prstGeom>
          <a:noFill/>
        </p:spPr>
        <p:txBody>
          <a:bodyPr wrap="square" rtlCol="0">
            <a:spAutoFit/>
          </a:bodyPr>
          <a:lstStyle/>
          <a:p>
            <a:r>
              <a:rPr lang="en-US" sz="5000" b="1" dirty="0">
                <a:solidFill>
                  <a:srgbClr val="3B3D70"/>
                </a:solidFill>
              </a:rPr>
              <a:t>Social media</a:t>
            </a:r>
          </a:p>
        </p:txBody>
      </p:sp>
      <p:sp>
        <p:nvSpPr>
          <p:cNvPr id="4" name="TextBox 3">
            <a:extLst>
              <a:ext uri="{FF2B5EF4-FFF2-40B4-BE49-F238E27FC236}">
                <a16:creationId xmlns:a16="http://schemas.microsoft.com/office/drawing/2014/main" id="{06DC9931-5B4D-CF4E-AADC-EBF771AB3E06}"/>
              </a:ext>
            </a:extLst>
          </p:cNvPr>
          <p:cNvSpPr txBox="1"/>
          <p:nvPr/>
        </p:nvSpPr>
        <p:spPr>
          <a:xfrm>
            <a:off x="655187" y="1260330"/>
            <a:ext cx="10444613" cy="4708981"/>
          </a:xfrm>
          <a:prstGeom prst="rect">
            <a:avLst/>
          </a:prstGeom>
          <a:noFill/>
        </p:spPr>
        <p:txBody>
          <a:bodyPr wrap="square" rtlCol="0">
            <a:spAutoFit/>
          </a:bodyPr>
          <a:lstStyle/>
          <a:p>
            <a:r>
              <a:rPr lang="en-GB" sz="1600" b="1" dirty="0">
                <a:solidFill>
                  <a:srgbClr val="3B3D70"/>
                </a:solidFill>
              </a:rPr>
              <a:t>Social media timeline:</a:t>
            </a:r>
          </a:p>
          <a:p>
            <a:r>
              <a:rPr lang="en-GB" sz="1600" b="1" dirty="0">
                <a:solidFill>
                  <a:schemeClr val="bg1"/>
                </a:solidFill>
              </a:rPr>
              <a:t>We will launch the campaign on the 21 of March with 10% of the budget across West Yorkshire to gauge the reaction of the public - 2 weeks will be enough time to collate this data. From the 4 of April, we will then allocate the remaining 90% of the budget across the relevant areas depending on the population disparity – This will run for the remaining 6 weeks of the campaign scheduled to end on the 23</a:t>
            </a:r>
            <a:r>
              <a:rPr lang="en-GB" sz="1600" b="1" baseline="30000" dirty="0">
                <a:solidFill>
                  <a:schemeClr val="bg1"/>
                </a:solidFill>
              </a:rPr>
              <a:t>rd</a:t>
            </a:r>
            <a:r>
              <a:rPr lang="en-GB" sz="1600" b="1" dirty="0">
                <a:solidFill>
                  <a:schemeClr val="bg1"/>
                </a:solidFill>
              </a:rPr>
              <a:t> of May.</a:t>
            </a:r>
            <a:endParaRPr lang="en-GB" sz="1600" b="1" i="1" dirty="0">
              <a:solidFill>
                <a:schemeClr val="bg1"/>
              </a:solidFill>
            </a:endParaRPr>
          </a:p>
          <a:p>
            <a:endParaRPr lang="en-GB" sz="1600" b="1" dirty="0"/>
          </a:p>
          <a:p>
            <a:r>
              <a:rPr lang="en-GB" sz="1600" b="1" dirty="0">
                <a:solidFill>
                  <a:srgbClr val="3B3D70"/>
                </a:solidFill>
              </a:rPr>
              <a:t>Body copy Instructions:</a:t>
            </a:r>
          </a:p>
          <a:p>
            <a:r>
              <a:rPr lang="en-GB" sz="1600" b="1" dirty="0">
                <a:solidFill>
                  <a:schemeClr val="bg1"/>
                </a:solidFill>
              </a:rPr>
              <a:t>There are three set of creatives which can be used across all social platforms including Facebook, Instagram, Twitter Social Post that are static. Please ensure the body copy below is what is used in the post. The same copy can also be used across any animated posts.</a:t>
            </a:r>
          </a:p>
          <a:p>
            <a:endParaRPr lang="en-GB" sz="1600" b="1" dirty="0">
              <a:solidFill>
                <a:schemeClr val="bg1"/>
              </a:solidFill>
            </a:endParaRPr>
          </a:p>
          <a:p>
            <a:endParaRPr lang="en-GB" sz="1600" b="1" dirty="0">
              <a:solidFill>
                <a:schemeClr val="bg1"/>
              </a:solidFill>
            </a:endParaRPr>
          </a:p>
          <a:p>
            <a:endParaRPr lang="en-GB" sz="1600" b="1" dirty="0"/>
          </a:p>
          <a:p>
            <a:r>
              <a:rPr lang="en-GB" sz="1600" b="1" i="1" dirty="0">
                <a:solidFill>
                  <a:srgbClr val="3B3D70"/>
                </a:solidFill>
              </a:rPr>
              <a:t>ABUSIVE BEHAVIOUR CAN LEAVE GAPS. </a:t>
            </a:r>
          </a:p>
          <a:p>
            <a:r>
              <a:rPr lang="en-GB" sz="1600" b="1" i="1" dirty="0">
                <a:solidFill>
                  <a:srgbClr val="3B3D70"/>
                </a:solidFill>
              </a:rPr>
              <a:t>Currently our services are extremely busy; we know it's frustrating. Unfortunately, verbal and physical abuse towards our colleagues can contribute to us losing staff, leaving gaps and making it harder to run our services.</a:t>
            </a:r>
          </a:p>
          <a:p>
            <a:r>
              <a:rPr lang="en-GB" sz="1600" b="1" i="1" dirty="0">
                <a:solidFill>
                  <a:srgbClr val="3B3D70"/>
                </a:solidFill>
              </a:rPr>
              <a:t>We’re all here to help each other – please be kind</a:t>
            </a:r>
          </a:p>
          <a:p>
            <a:pPr>
              <a:buClr>
                <a:srgbClr val="EA5768"/>
              </a:buClr>
              <a:buSzPct val="200000"/>
            </a:pPr>
            <a:endParaRPr lang="en-US" sz="1400" b="1" dirty="0">
              <a:latin typeface="Red Hat Display" panose="02010503040201060303" pitchFamily="2" charset="77"/>
            </a:endParaRPr>
          </a:p>
          <a:p>
            <a:endParaRPr lang="en-US" sz="1400" dirty="0">
              <a:latin typeface="Red Hat Display" panose="02010503040201060303" pitchFamily="2" charset="77"/>
            </a:endParaRPr>
          </a:p>
        </p:txBody>
      </p:sp>
    </p:spTree>
    <p:extLst>
      <p:ext uri="{BB962C8B-B14F-4D97-AF65-F5344CB8AC3E}">
        <p14:creationId xmlns:p14="http://schemas.microsoft.com/office/powerpoint/2010/main" val="291556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website&#10;&#10;Description automatically generated">
            <a:extLst>
              <a:ext uri="{FF2B5EF4-FFF2-40B4-BE49-F238E27FC236}">
                <a16:creationId xmlns:a16="http://schemas.microsoft.com/office/drawing/2014/main" id="{E84D1979-DF93-D14F-97D3-3DF9A40D4705}"/>
              </a:ext>
            </a:extLst>
          </p:cNvPr>
          <p:cNvPicPr>
            <a:picLocks noChangeAspect="1"/>
          </p:cNvPicPr>
          <p:nvPr/>
        </p:nvPicPr>
        <p:blipFill>
          <a:blip r:embed="rId2"/>
          <a:stretch>
            <a:fillRect/>
          </a:stretch>
        </p:blipFill>
        <p:spPr>
          <a:xfrm>
            <a:off x="1113180" y="1115234"/>
            <a:ext cx="9965639" cy="5050307"/>
          </a:xfrm>
          <a:prstGeom prst="rect">
            <a:avLst/>
          </a:prstGeom>
        </p:spPr>
      </p:pic>
      <p:sp>
        <p:nvSpPr>
          <p:cNvPr id="3" name="Rectangle 2">
            <a:extLst>
              <a:ext uri="{FF2B5EF4-FFF2-40B4-BE49-F238E27FC236}">
                <a16:creationId xmlns:a16="http://schemas.microsoft.com/office/drawing/2014/main" id="{1C6AF838-8B27-8741-96EE-A631E055200B}"/>
              </a:ext>
            </a:extLst>
          </p:cNvPr>
          <p:cNvSpPr/>
          <p:nvPr/>
        </p:nvSpPr>
        <p:spPr>
          <a:xfrm>
            <a:off x="1113180" y="169239"/>
            <a:ext cx="7272119" cy="861774"/>
          </a:xfrm>
          <a:prstGeom prst="rect">
            <a:avLst/>
          </a:prstGeom>
        </p:spPr>
        <p:txBody>
          <a:bodyPr wrap="none">
            <a:spAutoFit/>
          </a:bodyPr>
          <a:lstStyle/>
          <a:p>
            <a:r>
              <a:rPr lang="en-US" sz="5000" spc="-150" dirty="0">
                <a:solidFill>
                  <a:srgbClr val="3B3D70"/>
                </a:solidFill>
              </a:rPr>
              <a:t>Social  media route overview </a:t>
            </a:r>
          </a:p>
        </p:txBody>
      </p:sp>
      <p:sp>
        <p:nvSpPr>
          <p:cNvPr id="4" name="TextBox 3">
            <a:extLst>
              <a:ext uri="{FF2B5EF4-FFF2-40B4-BE49-F238E27FC236}">
                <a16:creationId xmlns:a16="http://schemas.microsoft.com/office/drawing/2014/main" id="{8F11F9C0-BA63-CA4A-8F35-8C9929180370}"/>
              </a:ext>
            </a:extLst>
          </p:cNvPr>
          <p:cNvSpPr txBox="1"/>
          <p:nvPr/>
        </p:nvSpPr>
        <p:spPr>
          <a:xfrm>
            <a:off x="1207897" y="6380984"/>
            <a:ext cx="2768065" cy="307777"/>
          </a:xfrm>
          <a:prstGeom prst="rect">
            <a:avLst/>
          </a:prstGeom>
          <a:noFill/>
        </p:spPr>
        <p:txBody>
          <a:bodyPr wrap="none" rtlCol="0">
            <a:spAutoFit/>
          </a:bodyPr>
          <a:lstStyle/>
          <a:p>
            <a:r>
              <a:rPr lang="en-US" sz="1400" b="1" i="1" dirty="0">
                <a:solidFill>
                  <a:srgbClr val="3B3D70"/>
                </a:solidFill>
              </a:rPr>
              <a:t>Example of advised posting format</a:t>
            </a:r>
          </a:p>
        </p:txBody>
      </p:sp>
    </p:spTree>
    <p:extLst>
      <p:ext uri="{BB962C8B-B14F-4D97-AF65-F5344CB8AC3E}">
        <p14:creationId xmlns:p14="http://schemas.microsoft.com/office/powerpoint/2010/main" val="78797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6B108-2791-944C-8555-A0FFA731705B}"/>
              </a:ext>
            </a:extLst>
          </p:cNvPr>
          <p:cNvSpPr txBox="1"/>
          <p:nvPr/>
        </p:nvSpPr>
        <p:spPr>
          <a:xfrm>
            <a:off x="592729" y="743712"/>
            <a:ext cx="2988671" cy="2677656"/>
          </a:xfrm>
          <a:prstGeom prst="rect">
            <a:avLst/>
          </a:prstGeom>
          <a:noFill/>
        </p:spPr>
        <p:txBody>
          <a:bodyPr wrap="square" lIns="91440" tIns="45720" rIns="91440" bIns="45720" rtlCol="0" anchor="t">
            <a:spAutoFit/>
          </a:bodyPr>
          <a:lstStyle/>
          <a:p>
            <a:r>
              <a:rPr lang="en-US" sz="7200" dirty="0">
                <a:solidFill>
                  <a:srgbClr val="3B3D70"/>
                </a:solidFill>
              </a:rPr>
              <a:t>10</a:t>
            </a:r>
            <a:r>
              <a:rPr lang="en-US" sz="7200" dirty="0">
                <a:solidFill>
                  <a:srgbClr val="EA5768"/>
                </a:solidFill>
              </a:rPr>
              <a:t> </a:t>
            </a:r>
          </a:p>
          <a:p>
            <a:r>
              <a:rPr lang="en-US" sz="3200" dirty="0">
                <a:solidFill>
                  <a:srgbClr val="3B3D70"/>
                </a:solidFill>
              </a:rPr>
              <a:t>Key messaging</a:t>
            </a:r>
          </a:p>
          <a:p>
            <a:r>
              <a:rPr lang="en-US" sz="3200" dirty="0">
                <a:solidFill>
                  <a:srgbClr val="3B3D70"/>
                </a:solidFill>
              </a:rPr>
              <a:t>for staff to use</a:t>
            </a:r>
          </a:p>
          <a:p>
            <a:r>
              <a:rPr lang="en-US" sz="3200" dirty="0">
                <a:solidFill>
                  <a:srgbClr val="3B3D70"/>
                </a:solidFill>
              </a:rPr>
              <a:t>1-5</a:t>
            </a:r>
          </a:p>
        </p:txBody>
      </p:sp>
      <p:sp>
        <p:nvSpPr>
          <p:cNvPr id="4" name="Rectangle 3">
            <a:extLst>
              <a:ext uri="{FF2B5EF4-FFF2-40B4-BE49-F238E27FC236}">
                <a16:creationId xmlns:a16="http://schemas.microsoft.com/office/drawing/2014/main" id="{68CFB4C2-A5EC-5241-B46D-2799997F163F}"/>
              </a:ext>
            </a:extLst>
          </p:cNvPr>
          <p:cNvSpPr/>
          <p:nvPr/>
        </p:nvSpPr>
        <p:spPr>
          <a:xfrm>
            <a:off x="4133088" y="0"/>
            <a:ext cx="8058912"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3" name="TextBox 2">
            <a:extLst>
              <a:ext uri="{FF2B5EF4-FFF2-40B4-BE49-F238E27FC236}">
                <a16:creationId xmlns:a16="http://schemas.microsoft.com/office/drawing/2014/main" id="{FCAACC56-B77A-DE4A-8A53-6C1D68A1F4A2}"/>
              </a:ext>
            </a:extLst>
          </p:cNvPr>
          <p:cNvSpPr txBox="1"/>
          <p:nvPr/>
        </p:nvSpPr>
        <p:spPr>
          <a:xfrm>
            <a:off x="4294714" y="524256"/>
            <a:ext cx="7735659" cy="6432530"/>
          </a:xfrm>
          <a:prstGeom prst="rect">
            <a:avLst/>
          </a:prstGeom>
          <a:noFill/>
        </p:spPr>
        <p:txBody>
          <a:bodyPr wrap="square" rtlCol="0">
            <a:spAutoFit/>
          </a:bodyPr>
          <a:lstStyle/>
          <a:p>
            <a:r>
              <a:rPr lang="en-GB" sz="1600" dirty="0">
                <a:solidFill>
                  <a:schemeClr val="bg1"/>
                </a:solidFill>
              </a:rPr>
              <a:t> </a:t>
            </a:r>
          </a:p>
          <a:p>
            <a:pPr lvl="0">
              <a:buClr>
                <a:srgbClr val="EA5768"/>
              </a:buClr>
            </a:pPr>
            <a:r>
              <a:rPr lang="en-US" sz="1600" b="1" dirty="0">
                <a:solidFill>
                  <a:srgbClr val="3B3D70"/>
                </a:solidFill>
              </a:rPr>
              <a:t>1. </a:t>
            </a:r>
            <a:r>
              <a:rPr lang="en-GB" sz="1600" b="1" dirty="0">
                <a:solidFill>
                  <a:srgbClr val="3B3D70"/>
                </a:solidFill>
              </a:rPr>
              <a:t>Why are you doing this campaign?</a:t>
            </a:r>
          </a:p>
          <a:p>
            <a:r>
              <a:rPr lang="en-GB" sz="1600" dirty="0">
                <a:solidFill>
                  <a:schemeClr val="bg1"/>
                </a:solidFill>
              </a:rPr>
              <a:t>To </a:t>
            </a:r>
            <a:r>
              <a:rPr lang="en-US" sz="1600" dirty="0">
                <a:solidFill>
                  <a:schemeClr val="bg1"/>
                </a:solidFill>
              </a:rPr>
              <a:t>highlights the real consequences of using abusive behavior towards primary care staff</a:t>
            </a:r>
          </a:p>
          <a:p>
            <a:r>
              <a:rPr lang="en-US" sz="1600" dirty="0">
                <a:solidFill>
                  <a:schemeClr val="bg1"/>
                </a:solidFill>
              </a:rPr>
              <a:t>To highlight the pressure on people wanting to access care and also on colleagues. </a:t>
            </a:r>
          </a:p>
          <a:p>
            <a:endParaRPr lang="en-US" sz="1600" dirty="0">
              <a:solidFill>
                <a:schemeClr val="bg1"/>
              </a:solidFill>
            </a:endParaRPr>
          </a:p>
          <a:p>
            <a:pPr lvl="0"/>
            <a:r>
              <a:rPr lang="en-US" sz="1600" b="1" dirty="0">
                <a:solidFill>
                  <a:srgbClr val="3B3D70"/>
                </a:solidFill>
              </a:rPr>
              <a:t>2. What’s led the reasoning behind the campaign in the first place? </a:t>
            </a:r>
            <a:endParaRPr lang="en-GB" sz="1600" b="1" dirty="0">
              <a:solidFill>
                <a:srgbClr val="3B3D70"/>
              </a:solidFill>
            </a:endParaRPr>
          </a:p>
          <a:p>
            <a:r>
              <a:rPr lang="en-GB" sz="1600" dirty="0">
                <a:solidFill>
                  <a:schemeClr val="bg1"/>
                </a:solidFill>
              </a:rPr>
              <a:t>Abuse directed at GP’s, receptionists and pharmacy community teams has increased over the pandemic while services remain exceptionally busy. Staff have been threatened, spat at and  even had their personal possessions damaged. </a:t>
            </a:r>
          </a:p>
          <a:p>
            <a:r>
              <a:rPr lang="en-GB" sz="1600" dirty="0">
                <a:solidFill>
                  <a:schemeClr val="bg1"/>
                </a:solidFill>
              </a:rPr>
              <a:t>We have tested the messages and campaign images with patients and primary care staff.</a:t>
            </a:r>
          </a:p>
          <a:p>
            <a:endParaRPr lang="en-US" sz="1600" dirty="0">
              <a:solidFill>
                <a:schemeClr val="bg1"/>
              </a:solidFill>
            </a:endParaRPr>
          </a:p>
          <a:p>
            <a:r>
              <a:rPr lang="en-US" sz="1600" b="1" dirty="0">
                <a:solidFill>
                  <a:srgbClr val="3B3D70"/>
                </a:solidFill>
              </a:rPr>
              <a:t>3. What’s the messaging? </a:t>
            </a:r>
            <a:endParaRPr lang="en-GB" sz="1600" b="1" dirty="0">
              <a:solidFill>
                <a:srgbClr val="3B3D70"/>
              </a:solidFill>
            </a:endParaRPr>
          </a:p>
          <a:p>
            <a:r>
              <a:rPr lang="en-US" sz="1600" dirty="0">
                <a:solidFill>
                  <a:schemeClr val="bg1"/>
                </a:solidFill>
              </a:rPr>
              <a:t>We want to let people know that abusive behavior creates a negative outcome for everyone, we are also  consolatory in </a:t>
            </a:r>
            <a:r>
              <a:rPr lang="en-US" sz="1600" dirty="0" err="1">
                <a:solidFill>
                  <a:schemeClr val="bg1"/>
                </a:solidFill>
              </a:rPr>
              <a:t>recognising</a:t>
            </a:r>
            <a:r>
              <a:rPr lang="en-US" sz="1600" dirty="0">
                <a:solidFill>
                  <a:schemeClr val="bg1"/>
                </a:solidFill>
              </a:rPr>
              <a:t> that due the high need, things aren’t perfect.</a:t>
            </a:r>
          </a:p>
          <a:p>
            <a:r>
              <a:rPr lang="en-US" sz="1600" dirty="0">
                <a:solidFill>
                  <a:schemeClr val="bg1"/>
                </a:solidFill>
              </a:rPr>
              <a:t> </a:t>
            </a:r>
            <a:endParaRPr lang="en-GB" sz="1600" dirty="0">
              <a:solidFill>
                <a:schemeClr val="bg1"/>
              </a:solidFill>
            </a:endParaRPr>
          </a:p>
          <a:p>
            <a:pPr lvl="0"/>
            <a:r>
              <a:rPr lang="en-US" sz="1600" b="1" dirty="0">
                <a:solidFill>
                  <a:srgbClr val="3B3D70"/>
                </a:solidFill>
              </a:rPr>
              <a:t>4. What are you hoping is the outcome?</a:t>
            </a:r>
            <a:endParaRPr lang="en-GB" sz="1600" b="1" dirty="0">
              <a:solidFill>
                <a:srgbClr val="3B3D70"/>
              </a:solidFill>
            </a:endParaRPr>
          </a:p>
          <a:p>
            <a:r>
              <a:rPr lang="en-US" sz="1600" dirty="0">
                <a:solidFill>
                  <a:schemeClr val="bg1"/>
                </a:solidFill>
              </a:rPr>
              <a:t>By highlighting the consequences of this abuse, the hope is people will feel sympathetic and be more understanding towards primary care staff.</a:t>
            </a:r>
          </a:p>
          <a:p>
            <a:endParaRPr lang="en-GB" sz="1600" dirty="0">
              <a:solidFill>
                <a:schemeClr val="bg1"/>
              </a:solidFill>
            </a:endParaRPr>
          </a:p>
          <a:p>
            <a:pPr lvl="0"/>
            <a:r>
              <a:rPr lang="en-US" sz="1600" b="1" dirty="0">
                <a:solidFill>
                  <a:srgbClr val="3B3D70"/>
                </a:solidFill>
              </a:rPr>
              <a:t>5. How long is the campaign running for?</a:t>
            </a:r>
            <a:endParaRPr lang="en-GB" sz="1600" b="1" dirty="0">
              <a:solidFill>
                <a:srgbClr val="3B3D70"/>
              </a:solidFill>
            </a:endParaRPr>
          </a:p>
          <a:p>
            <a:r>
              <a:rPr lang="en-US" sz="1600" dirty="0">
                <a:solidFill>
                  <a:schemeClr val="bg1"/>
                </a:solidFill>
              </a:rPr>
              <a:t>The campaign is running for two months, starting from the 21 March and ending in May 2022.</a:t>
            </a:r>
          </a:p>
          <a:p>
            <a:endParaRPr lang="en-GB" sz="1400" dirty="0">
              <a:solidFill>
                <a:schemeClr val="bg1"/>
              </a:solidFill>
            </a:endParaRPr>
          </a:p>
          <a:p>
            <a:endParaRPr lang="en-US" sz="1400" dirty="0">
              <a:solidFill>
                <a:schemeClr val="bg1"/>
              </a:solidFill>
              <a:latin typeface="Red Hat Display" panose="02010503040201060303" pitchFamily="2" charset="77"/>
            </a:endParaRPr>
          </a:p>
        </p:txBody>
      </p:sp>
      <p:sp>
        <p:nvSpPr>
          <p:cNvPr id="5" name="Rectangle 4">
            <a:extLst>
              <a:ext uri="{FF2B5EF4-FFF2-40B4-BE49-F238E27FC236}">
                <a16:creationId xmlns:a16="http://schemas.microsoft.com/office/drawing/2014/main" id="{C2F79A82-C2E8-2344-B7A7-A16E4D638DD9}"/>
              </a:ext>
            </a:extLst>
          </p:cNvPr>
          <p:cNvSpPr/>
          <p:nvPr/>
        </p:nvSpPr>
        <p:spPr>
          <a:xfrm>
            <a:off x="424838" y="524256"/>
            <a:ext cx="2428090" cy="438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83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13558E-4670-714A-8499-72D99BB1F10D}"/>
              </a:ext>
            </a:extLst>
          </p:cNvPr>
          <p:cNvSpPr txBox="1"/>
          <p:nvPr/>
        </p:nvSpPr>
        <p:spPr>
          <a:xfrm>
            <a:off x="592729" y="743712"/>
            <a:ext cx="2988671" cy="2677656"/>
          </a:xfrm>
          <a:prstGeom prst="rect">
            <a:avLst/>
          </a:prstGeom>
          <a:noFill/>
        </p:spPr>
        <p:txBody>
          <a:bodyPr wrap="square" lIns="91440" tIns="45720" rIns="91440" bIns="45720" rtlCol="0" anchor="t">
            <a:spAutoFit/>
          </a:bodyPr>
          <a:lstStyle/>
          <a:p>
            <a:r>
              <a:rPr lang="en-US" sz="7200" dirty="0">
                <a:solidFill>
                  <a:srgbClr val="3B3D70"/>
                </a:solidFill>
              </a:rPr>
              <a:t>10</a:t>
            </a:r>
            <a:r>
              <a:rPr lang="en-US" sz="7200" dirty="0">
                <a:solidFill>
                  <a:srgbClr val="EA5768"/>
                </a:solidFill>
              </a:rPr>
              <a:t> </a:t>
            </a:r>
          </a:p>
          <a:p>
            <a:r>
              <a:rPr lang="en-US" sz="3200" dirty="0">
                <a:solidFill>
                  <a:srgbClr val="3B3D70"/>
                </a:solidFill>
              </a:rPr>
              <a:t>Key messaging</a:t>
            </a:r>
          </a:p>
          <a:p>
            <a:r>
              <a:rPr lang="en-US" sz="3200" dirty="0">
                <a:solidFill>
                  <a:srgbClr val="3B3D70"/>
                </a:solidFill>
              </a:rPr>
              <a:t>for staff to use</a:t>
            </a:r>
          </a:p>
          <a:p>
            <a:r>
              <a:rPr lang="en-US" sz="3200" dirty="0">
                <a:solidFill>
                  <a:srgbClr val="3B3D70"/>
                </a:solidFill>
              </a:rPr>
              <a:t>6-10</a:t>
            </a:r>
          </a:p>
        </p:txBody>
      </p:sp>
      <p:sp>
        <p:nvSpPr>
          <p:cNvPr id="3" name="Rectangle 2">
            <a:extLst>
              <a:ext uri="{FF2B5EF4-FFF2-40B4-BE49-F238E27FC236}">
                <a16:creationId xmlns:a16="http://schemas.microsoft.com/office/drawing/2014/main" id="{B7FCBD63-C919-D84E-BC56-34118EFC2852}"/>
              </a:ext>
            </a:extLst>
          </p:cNvPr>
          <p:cNvSpPr/>
          <p:nvPr/>
        </p:nvSpPr>
        <p:spPr>
          <a:xfrm>
            <a:off x="424838" y="524256"/>
            <a:ext cx="2428090" cy="438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00D936-5E6C-5745-8CC0-2319DAD16CFE}"/>
              </a:ext>
            </a:extLst>
          </p:cNvPr>
          <p:cNvSpPr/>
          <p:nvPr/>
        </p:nvSpPr>
        <p:spPr>
          <a:xfrm>
            <a:off x="4133088" y="0"/>
            <a:ext cx="8058912"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B75B2085-142B-0C42-AA42-D02740A956C5}"/>
              </a:ext>
            </a:extLst>
          </p:cNvPr>
          <p:cNvSpPr/>
          <p:nvPr/>
        </p:nvSpPr>
        <p:spPr>
          <a:xfrm>
            <a:off x="4328160" y="743712"/>
            <a:ext cx="6096000" cy="4832092"/>
          </a:xfrm>
          <a:prstGeom prst="rect">
            <a:avLst/>
          </a:prstGeom>
        </p:spPr>
        <p:txBody>
          <a:bodyPr>
            <a:spAutoFit/>
          </a:bodyPr>
          <a:lstStyle/>
          <a:p>
            <a:pPr lvl="0"/>
            <a:r>
              <a:rPr lang="en-US" sz="1400" b="1" dirty="0">
                <a:solidFill>
                  <a:srgbClr val="3B3D70"/>
                </a:solidFill>
              </a:rPr>
              <a:t>6. Where else is the campaign being shown?</a:t>
            </a:r>
            <a:endParaRPr lang="en-GB" sz="1400" b="1" dirty="0">
              <a:solidFill>
                <a:srgbClr val="3B3D70"/>
              </a:solidFill>
            </a:endParaRPr>
          </a:p>
          <a:p>
            <a:r>
              <a:rPr lang="en-US" sz="1400" b="1" dirty="0">
                <a:solidFill>
                  <a:schemeClr val="bg1"/>
                </a:solidFill>
              </a:rPr>
              <a:t>We have printed media within the primary care setting while also engaging with a social media campaign. </a:t>
            </a:r>
          </a:p>
          <a:p>
            <a:endParaRPr lang="en-GB" sz="1400" b="1" dirty="0">
              <a:solidFill>
                <a:schemeClr val="bg1"/>
              </a:solidFill>
            </a:endParaRPr>
          </a:p>
          <a:p>
            <a:pPr lvl="0"/>
            <a:r>
              <a:rPr lang="en-US" sz="1400" b="1" dirty="0">
                <a:solidFill>
                  <a:srgbClr val="3B3D70"/>
                </a:solidFill>
              </a:rPr>
              <a:t>7. Are you accusing all patients of being abusive?</a:t>
            </a:r>
            <a:endParaRPr lang="en-GB" sz="1400" b="1" dirty="0">
              <a:solidFill>
                <a:srgbClr val="3B3D70"/>
              </a:solidFill>
            </a:endParaRPr>
          </a:p>
          <a:p>
            <a:r>
              <a:rPr lang="en-US" sz="1400" b="1" dirty="0">
                <a:solidFill>
                  <a:schemeClr val="bg1"/>
                </a:solidFill>
              </a:rPr>
              <a:t>Certainly not. We are highlighting that some patients behave in a manner which causes distress and upset to primary care staff which can be a contributing factor to people leaving. We understand frustrations, and we all need to be kind to one another.</a:t>
            </a:r>
          </a:p>
          <a:p>
            <a:endParaRPr lang="en-GB" sz="1400" b="1" dirty="0">
              <a:solidFill>
                <a:schemeClr val="bg1"/>
              </a:solidFill>
            </a:endParaRPr>
          </a:p>
          <a:p>
            <a:pPr lvl="0"/>
            <a:r>
              <a:rPr lang="en-US" sz="1400" b="1" dirty="0">
                <a:solidFill>
                  <a:srgbClr val="3B3D70"/>
                </a:solidFill>
              </a:rPr>
              <a:t>8. Why is this campaign only focused on primary care staff and not the wider NHS?</a:t>
            </a:r>
            <a:endParaRPr lang="en-GB" sz="1400" b="1" dirty="0">
              <a:solidFill>
                <a:srgbClr val="3B3D70"/>
              </a:solidFill>
            </a:endParaRPr>
          </a:p>
          <a:p>
            <a:r>
              <a:rPr lang="en-US" sz="1400" b="1" dirty="0">
                <a:solidFill>
                  <a:schemeClr val="bg1"/>
                </a:solidFill>
              </a:rPr>
              <a:t>The campaign was requested by and funded from primary care. There will be an opportunity in the future to expand into further areas to target specific needs, if helpful and following evaluation.</a:t>
            </a:r>
          </a:p>
          <a:p>
            <a:endParaRPr lang="en-US" sz="1400" b="1" dirty="0">
              <a:solidFill>
                <a:schemeClr val="bg1"/>
              </a:solidFill>
            </a:endParaRPr>
          </a:p>
          <a:p>
            <a:r>
              <a:rPr lang="en-US" sz="1400" b="1" dirty="0">
                <a:solidFill>
                  <a:srgbClr val="3B3D70"/>
                </a:solidFill>
              </a:rPr>
              <a:t>9. Some staff can be rude to patients</a:t>
            </a:r>
          </a:p>
          <a:p>
            <a:r>
              <a:rPr lang="en-US" sz="1400" b="1" dirty="0">
                <a:solidFill>
                  <a:schemeClr val="bg1"/>
                </a:solidFill>
              </a:rPr>
              <a:t>This is about recognizing frustrations and reminding people to be kind to one another.</a:t>
            </a:r>
          </a:p>
          <a:p>
            <a:endParaRPr lang="en-US" sz="1400" b="1" dirty="0">
              <a:solidFill>
                <a:srgbClr val="EA5768"/>
              </a:solidFill>
            </a:endParaRPr>
          </a:p>
          <a:p>
            <a:r>
              <a:rPr lang="en-US" sz="1400" b="1" dirty="0">
                <a:solidFill>
                  <a:srgbClr val="3B3D70"/>
                </a:solidFill>
              </a:rPr>
              <a:t>10. Will you be evaluating the campaign</a:t>
            </a:r>
          </a:p>
          <a:p>
            <a:r>
              <a:rPr lang="en-US" sz="1400" b="1" dirty="0">
                <a:solidFill>
                  <a:schemeClr val="bg1"/>
                </a:solidFill>
              </a:rPr>
              <a:t>Yes, we will evaluate the campaign to see if it has made a difference</a:t>
            </a:r>
            <a:r>
              <a:rPr lang="en-US" sz="1400" dirty="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75738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FE888-F5E5-A045-8DDE-F7634E638EF0}"/>
              </a:ext>
            </a:extLst>
          </p:cNvPr>
          <p:cNvSpPr txBox="1"/>
          <p:nvPr/>
        </p:nvSpPr>
        <p:spPr>
          <a:xfrm>
            <a:off x="642156" y="1045879"/>
            <a:ext cx="3880087" cy="830997"/>
          </a:xfrm>
          <a:prstGeom prst="rect">
            <a:avLst/>
          </a:prstGeom>
          <a:noFill/>
        </p:spPr>
        <p:txBody>
          <a:bodyPr wrap="square" lIns="91440" tIns="45720" rIns="91440" bIns="45720" rtlCol="0" anchor="t">
            <a:spAutoFit/>
          </a:bodyPr>
          <a:lstStyle/>
          <a:p>
            <a:r>
              <a:rPr lang="en-US" sz="4800" dirty="0">
                <a:solidFill>
                  <a:srgbClr val="3B3D70"/>
                </a:solidFill>
              </a:rPr>
              <a:t>Sources</a:t>
            </a:r>
          </a:p>
        </p:txBody>
      </p:sp>
      <p:sp>
        <p:nvSpPr>
          <p:cNvPr id="3" name="Rectangle 2">
            <a:extLst>
              <a:ext uri="{FF2B5EF4-FFF2-40B4-BE49-F238E27FC236}">
                <a16:creationId xmlns:a16="http://schemas.microsoft.com/office/drawing/2014/main" id="{9D3A032B-FE27-6246-89F6-A4B00B26141F}"/>
              </a:ext>
            </a:extLst>
          </p:cNvPr>
          <p:cNvSpPr/>
          <p:nvPr/>
        </p:nvSpPr>
        <p:spPr>
          <a:xfrm>
            <a:off x="9551773" y="5659396"/>
            <a:ext cx="2372497" cy="8526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304A2E-9BE1-4147-A366-273389248812}"/>
              </a:ext>
            </a:extLst>
          </p:cNvPr>
          <p:cNvSpPr/>
          <p:nvPr/>
        </p:nvSpPr>
        <p:spPr>
          <a:xfrm>
            <a:off x="4133088" y="0"/>
            <a:ext cx="8058912"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3C7F1FE3-FD31-1E4F-B918-5F0C74B74B28}"/>
              </a:ext>
            </a:extLst>
          </p:cNvPr>
          <p:cNvSpPr/>
          <p:nvPr/>
        </p:nvSpPr>
        <p:spPr>
          <a:xfrm>
            <a:off x="4522243" y="1338266"/>
            <a:ext cx="6096000" cy="3754874"/>
          </a:xfrm>
          <a:prstGeom prst="rect">
            <a:avLst/>
          </a:prstGeom>
        </p:spPr>
        <p:txBody>
          <a:bodyPr>
            <a:spAutoFit/>
          </a:bodyPr>
          <a:lstStyle/>
          <a:p>
            <a:r>
              <a:rPr lang="en-GB" sz="1400" b="1" dirty="0">
                <a:solidFill>
                  <a:schemeClr val="bg1"/>
                </a:solidFill>
              </a:rPr>
              <a:t>There is an unprecedented level of demand for appointments in primary care with a 15% increase in demand since the same time two years ago and many GP practices receive more than 1000 telephone calls every day. </a:t>
            </a:r>
            <a:r>
              <a:rPr lang="en-GB" sz="1400" b="1" i="1" u="sng" dirty="0">
                <a:solidFill>
                  <a:srgbClr val="3B3D70"/>
                </a:solidFill>
                <a:hlinkClick r:id="rId2">
                  <a:extLst>
                    <a:ext uri="{A12FA001-AC4F-418D-AE19-62706E023703}">
                      <ahyp:hlinkClr xmlns:ahyp="http://schemas.microsoft.com/office/drawing/2018/hyperlinkcolor" val="tx"/>
                    </a:ext>
                  </a:extLst>
                </a:hlinkClick>
              </a:rPr>
              <a:t>Survation</a:t>
            </a:r>
            <a:r>
              <a:rPr lang="en-GB" sz="1400" b="1" u="sng" dirty="0">
                <a:solidFill>
                  <a:srgbClr val="3B3D70"/>
                </a:solidFill>
                <a:hlinkClick r:id="rId2">
                  <a:extLst>
                    <a:ext uri="{A12FA001-AC4F-418D-AE19-62706E023703}">
                      <ahyp:hlinkClr xmlns:ahyp="http://schemas.microsoft.com/office/drawing/2018/hyperlinkcolor" val="tx"/>
                    </a:ext>
                  </a:extLst>
                </a:hlinkClick>
              </a:rPr>
              <a:t> qualitative research</a:t>
            </a:r>
            <a:r>
              <a:rPr lang="en-GB" sz="1400" b="1" u="sng" dirty="0">
                <a:solidFill>
                  <a:srgbClr val="3B3D70"/>
                </a:solidFill>
              </a:rPr>
              <a:t> (Sept 2021).</a:t>
            </a:r>
          </a:p>
          <a:p>
            <a:r>
              <a:rPr lang="en-GB" sz="1400" b="1" dirty="0">
                <a:solidFill>
                  <a:schemeClr val="bg1"/>
                </a:solidFill>
              </a:rPr>
              <a:t> </a:t>
            </a:r>
          </a:p>
          <a:p>
            <a:r>
              <a:rPr lang="en-GB" sz="1400" b="1" dirty="0">
                <a:solidFill>
                  <a:schemeClr val="bg1"/>
                </a:solidFill>
              </a:rPr>
              <a:t>Community pharmacies are increasingly becoming the first port of call for people needing healthcare advice. In January 2021, an </a:t>
            </a:r>
            <a:r>
              <a:rPr lang="en-GB" sz="1400" b="1" u="sng" dirty="0">
                <a:solidFill>
                  <a:schemeClr val="bg1"/>
                </a:solidFill>
                <a:hlinkClick r:id="rId3">
                  <a:extLst>
                    <a:ext uri="{A12FA001-AC4F-418D-AE19-62706E023703}">
                      <ahyp:hlinkClr xmlns:ahyp="http://schemas.microsoft.com/office/drawing/2018/hyperlinkcolor" val="tx"/>
                    </a:ext>
                  </a:extLst>
                </a:hlinkClick>
              </a:rPr>
              <a:t>audit</a:t>
            </a:r>
            <a:r>
              <a:rPr lang="en-GB" sz="1400" b="1" dirty="0">
                <a:solidFill>
                  <a:schemeClr val="bg1"/>
                </a:solidFill>
              </a:rPr>
              <a:t> was carried out to quantify the pressures pharmacies are under as a direct result of providing informal patient consultations, often on a walk-in basis. This found that nationally, pharmacies were undertaking some 58 million informal consultations per year, without additional resources. </a:t>
            </a:r>
          </a:p>
          <a:p>
            <a:endParaRPr lang="en-GB" sz="1400" b="1" dirty="0">
              <a:solidFill>
                <a:schemeClr val="bg1"/>
              </a:solidFill>
            </a:endParaRPr>
          </a:p>
          <a:p>
            <a:r>
              <a:rPr lang="en-GB" sz="1400" b="1" dirty="0">
                <a:solidFill>
                  <a:schemeClr val="bg1"/>
                </a:solidFill>
              </a:rPr>
              <a:t>In England, in an average week, over 600,000 community pharmacy consultations are carried out to respond to patients' symptoms. Were pharmacies not there, it would result in approximately 492,000 additional GP appointments each week, or 65 appointments in each GP practice each week in England.</a:t>
            </a:r>
          </a:p>
        </p:txBody>
      </p:sp>
      <p:sp>
        <p:nvSpPr>
          <p:cNvPr id="7" name="Rectangle 6">
            <a:extLst>
              <a:ext uri="{FF2B5EF4-FFF2-40B4-BE49-F238E27FC236}">
                <a16:creationId xmlns:a16="http://schemas.microsoft.com/office/drawing/2014/main" id="{EF9497BF-F1AD-9946-A2E4-4527CD4A01AE}"/>
              </a:ext>
            </a:extLst>
          </p:cNvPr>
          <p:cNvSpPr/>
          <p:nvPr/>
        </p:nvSpPr>
        <p:spPr>
          <a:xfrm>
            <a:off x="424838" y="524256"/>
            <a:ext cx="2428090" cy="438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30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00EE2-ED66-274D-A9CB-7C207C3DDA13}"/>
              </a:ext>
            </a:extLst>
          </p:cNvPr>
          <p:cNvSpPr/>
          <p:nvPr/>
        </p:nvSpPr>
        <p:spPr>
          <a:xfrm>
            <a:off x="0" y="0"/>
            <a:ext cx="12192000" cy="5474208"/>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46B4A42B-E514-EB4D-8DEF-205051978A70}"/>
              </a:ext>
            </a:extLst>
          </p:cNvPr>
          <p:cNvSpPr txBox="1"/>
          <p:nvPr/>
        </p:nvSpPr>
        <p:spPr>
          <a:xfrm>
            <a:off x="938784" y="938784"/>
            <a:ext cx="5657088" cy="861774"/>
          </a:xfrm>
          <a:prstGeom prst="rect">
            <a:avLst/>
          </a:prstGeom>
          <a:noFill/>
        </p:spPr>
        <p:txBody>
          <a:bodyPr wrap="square" rtlCol="0">
            <a:spAutoFit/>
          </a:bodyPr>
          <a:lstStyle/>
          <a:p>
            <a:r>
              <a:rPr lang="en-US" sz="5000" dirty="0">
                <a:solidFill>
                  <a:schemeClr val="bg1"/>
                </a:solidFill>
              </a:rPr>
              <a:t>Thank you</a:t>
            </a:r>
          </a:p>
        </p:txBody>
      </p:sp>
      <p:pic>
        <p:nvPicPr>
          <p:cNvPr id="5" name="Picture 4">
            <a:extLst>
              <a:ext uri="{FF2B5EF4-FFF2-40B4-BE49-F238E27FC236}">
                <a16:creationId xmlns:a16="http://schemas.microsoft.com/office/drawing/2014/main" id="{5BD89584-423F-C047-B522-0F066AC8EE7E}"/>
              </a:ext>
            </a:extLst>
          </p:cNvPr>
          <p:cNvPicPr>
            <a:picLocks noChangeAspect="1"/>
          </p:cNvPicPr>
          <p:nvPr/>
        </p:nvPicPr>
        <p:blipFill>
          <a:blip r:embed="rId3"/>
          <a:stretch>
            <a:fillRect/>
          </a:stretch>
        </p:blipFill>
        <p:spPr>
          <a:xfrm>
            <a:off x="0" y="5850294"/>
            <a:ext cx="12192000" cy="1007706"/>
          </a:xfrm>
          <a:prstGeom prst="rect">
            <a:avLst/>
          </a:prstGeom>
        </p:spPr>
      </p:pic>
    </p:spTree>
    <p:extLst>
      <p:ext uri="{BB962C8B-B14F-4D97-AF65-F5344CB8AC3E}">
        <p14:creationId xmlns:p14="http://schemas.microsoft.com/office/powerpoint/2010/main" val="272102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D97F4-5B56-644D-947F-ED2CBD8C6872}"/>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325BB4-BB52-9F45-A80E-93AB8065CA12}"/>
              </a:ext>
            </a:extLst>
          </p:cNvPr>
          <p:cNvSpPr txBox="1"/>
          <p:nvPr/>
        </p:nvSpPr>
        <p:spPr>
          <a:xfrm>
            <a:off x="877330" y="714634"/>
            <a:ext cx="7945124" cy="2585323"/>
          </a:xfrm>
          <a:prstGeom prst="rect">
            <a:avLst/>
          </a:prstGeom>
          <a:noFill/>
        </p:spPr>
        <p:txBody>
          <a:bodyPr wrap="none" rtlCol="0">
            <a:spAutoFit/>
          </a:bodyPr>
          <a:lstStyle/>
          <a:p>
            <a:r>
              <a:rPr lang="en-US" sz="5400" dirty="0">
                <a:solidFill>
                  <a:schemeClr val="bg1"/>
                </a:solidFill>
              </a:rPr>
              <a:t>Primary care:</a:t>
            </a:r>
          </a:p>
          <a:p>
            <a:r>
              <a:rPr lang="en-US" sz="5400" dirty="0">
                <a:solidFill>
                  <a:schemeClr val="bg1"/>
                </a:solidFill>
              </a:rPr>
              <a:t>Leaving A Gap Campaign</a:t>
            </a:r>
          </a:p>
          <a:p>
            <a:r>
              <a:rPr lang="en-US" sz="5400" dirty="0">
                <a:solidFill>
                  <a:srgbClr val="3B3D70"/>
                </a:solidFill>
              </a:rPr>
              <a:t>COMMUNICATION TOOLKIT</a:t>
            </a:r>
          </a:p>
        </p:txBody>
      </p:sp>
    </p:spTree>
    <p:extLst>
      <p:ext uri="{BB962C8B-B14F-4D97-AF65-F5344CB8AC3E}">
        <p14:creationId xmlns:p14="http://schemas.microsoft.com/office/powerpoint/2010/main" val="296338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C8DCFA-9805-D741-938C-CF09BF5E1E0D}"/>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DC1DEE-3C1C-D848-87B5-FB5280D47A0F}"/>
              </a:ext>
            </a:extLst>
          </p:cNvPr>
          <p:cNvSpPr txBox="1"/>
          <p:nvPr/>
        </p:nvSpPr>
        <p:spPr>
          <a:xfrm>
            <a:off x="919467" y="1237467"/>
            <a:ext cx="4443365" cy="861774"/>
          </a:xfrm>
          <a:prstGeom prst="rect">
            <a:avLst/>
          </a:prstGeom>
          <a:noFill/>
        </p:spPr>
        <p:txBody>
          <a:bodyPr wrap="square" lIns="91440" tIns="45720" rIns="91440" bIns="45720" rtlCol="0" anchor="t">
            <a:spAutoFit/>
          </a:bodyPr>
          <a:lstStyle/>
          <a:p>
            <a:r>
              <a:rPr lang="en-US" sz="5000" b="1" dirty="0">
                <a:solidFill>
                  <a:schemeClr val="bg1"/>
                </a:solidFill>
              </a:rPr>
              <a:t>Introduction</a:t>
            </a:r>
          </a:p>
        </p:txBody>
      </p:sp>
      <p:sp>
        <p:nvSpPr>
          <p:cNvPr id="4" name="TextBox 3">
            <a:extLst>
              <a:ext uri="{FF2B5EF4-FFF2-40B4-BE49-F238E27FC236}">
                <a16:creationId xmlns:a16="http://schemas.microsoft.com/office/drawing/2014/main" id="{5FB955C2-848A-504B-AB52-173DBD1F9871}"/>
              </a:ext>
            </a:extLst>
          </p:cNvPr>
          <p:cNvSpPr txBox="1"/>
          <p:nvPr/>
        </p:nvSpPr>
        <p:spPr>
          <a:xfrm>
            <a:off x="919467" y="2792626"/>
            <a:ext cx="7767333" cy="3077766"/>
          </a:xfrm>
          <a:prstGeom prst="rect">
            <a:avLst/>
          </a:prstGeom>
          <a:noFill/>
        </p:spPr>
        <p:txBody>
          <a:bodyPr wrap="square" rtlCol="0">
            <a:spAutoFit/>
          </a:bodyPr>
          <a:lstStyle/>
          <a:p>
            <a:r>
              <a:rPr lang="en-GB" b="1" dirty="0">
                <a:solidFill>
                  <a:schemeClr val="bg1"/>
                </a:solidFill>
              </a:rPr>
              <a:t>Due to an unprecedented level of need for appointments in primary healthcare, there has been a lack of public understanding around the roles and responsibilities of healthcare colleagues,  with GP practices and pharmacists seeing an increase in reports of abuse towards staff. </a:t>
            </a:r>
          </a:p>
          <a:p>
            <a:endParaRPr lang="en-GB" b="1" dirty="0">
              <a:solidFill>
                <a:schemeClr val="bg1"/>
              </a:solidFill>
            </a:endParaRPr>
          </a:p>
          <a:p>
            <a:r>
              <a:rPr lang="en-GB" b="1" dirty="0">
                <a:solidFill>
                  <a:schemeClr val="bg1"/>
                </a:solidFill>
              </a:rPr>
              <a:t>Some helpful work has been done within the wider partnership such as </a:t>
            </a:r>
            <a:r>
              <a:rPr lang="en-GB" b="1" dirty="0">
                <a:solidFill>
                  <a:schemeClr val="bg1"/>
                </a:solidFill>
                <a:hlinkClick r:id="rId2"/>
              </a:rPr>
              <a:t>‘Together we can’ </a:t>
            </a:r>
            <a:r>
              <a:rPr lang="en-GB" b="1" dirty="0">
                <a:solidFill>
                  <a:schemeClr val="bg1"/>
                </a:solidFill>
              </a:rPr>
              <a:t>and ‘</a:t>
            </a:r>
            <a:r>
              <a:rPr lang="en-GB" b="1" dirty="0">
                <a:solidFill>
                  <a:schemeClr val="bg1"/>
                </a:solidFill>
                <a:hlinkClick r:id="rId3"/>
              </a:rPr>
              <a:t>Why is my GP working differently?</a:t>
            </a:r>
            <a:r>
              <a:rPr lang="en-GB" b="1" dirty="0">
                <a:solidFill>
                  <a:schemeClr val="bg1"/>
                </a:solidFill>
              </a:rPr>
              <a:t>’ to tackle some of the issues arising. However, it is felt that a campaign directly tackling the issues around abuse towards primary care colleagues was needed to help change perceptions and ultimately positively influence some patients' behaviour.</a:t>
            </a:r>
            <a:r>
              <a:rPr lang="en-GB" dirty="0">
                <a:solidFill>
                  <a:schemeClr val="bg1"/>
                </a:solidFill>
              </a:rPr>
              <a:t> </a:t>
            </a:r>
          </a:p>
          <a:p>
            <a:endParaRPr lang="en-US" sz="1400" dirty="0">
              <a:solidFill>
                <a:schemeClr val="bg1"/>
              </a:solidFill>
              <a:latin typeface="Red Hat Display" panose="02010503040201060303" pitchFamily="2" charset="77"/>
            </a:endParaRPr>
          </a:p>
        </p:txBody>
      </p:sp>
    </p:spTree>
    <p:extLst>
      <p:ext uri="{BB962C8B-B14F-4D97-AF65-F5344CB8AC3E}">
        <p14:creationId xmlns:p14="http://schemas.microsoft.com/office/powerpoint/2010/main" val="266506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7C6093-0479-2942-BFEA-1E7CA19ED28E}"/>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1CAF304-2A6C-544F-9D2D-7864BCE92A3A}"/>
              </a:ext>
            </a:extLst>
          </p:cNvPr>
          <p:cNvSpPr txBox="1"/>
          <p:nvPr/>
        </p:nvSpPr>
        <p:spPr>
          <a:xfrm>
            <a:off x="882398" y="1249823"/>
            <a:ext cx="4443365" cy="861774"/>
          </a:xfrm>
          <a:prstGeom prst="rect">
            <a:avLst/>
          </a:prstGeom>
          <a:noFill/>
        </p:spPr>
        <p:txBody>
          <a:bodyPr wrap="square" lIns="91440" tIns="45720" rIns="91440" bIns="45720" rtlCol="0" anchor="t">
            <a:spAutoFit/>
          </a:bodyPr>
          <a:lstStyle/>
          <a:p>
            <a:r>
              <a:rPr lang="en-US" sz="5000" dirty="0">
                <a:solidFill>
                  <a:schemeClr val="bg1"/>
                </a:solidFill>
              </a:rPr>
              <a:t>The ask</a:t>
            </a:r>
          </a:p>
        </p:txBody>
      </p:sp>
      <p:sp>
        <p:nvSpPr>
          <p:cNvPr id="4" name="TextBox 3">
            <a:extLst>
              <a:ext uri="{FF2B5EF4-FFF2-40B4-BE49-F238E27FC236}">
                <a16:creationId xmlns:a16="http://schemas.microsoft.com/office/drawing/2014/main" id="{C49E71C0-4BE8-7447-B8FA-F26BAB273CEF}"/>
              </a:ext>
            </a:extLst>
          </p:cNvPr>
          <p:cNvSpPr txBox="1"/>
          <p:nvPr/>
        </p:nvSpPr>
        <p:spPr>
          <a:xfrm>
            <a:off x="882398" y="2706321"/>
            <a:ext cx="6692294" cy="1969770"/>
          </a:xfrm>
          <a:prstGeom prst="rect">
            <a:avLst/>
          </a:prstGeom>
          <a:noFill/>
        </p:spPr>
        <p:txBody>
          <a:bodyPr wrap="square" lIns="72000" tIns="0" rIns="36000" bIns="0" rtlCol="0" anchor="t" anchorCtr="0">
            <a:spAutoFit/>
          </a:bodyPr>
          <a:lstStyle/>
          <a:p>
            <a:r>
              <a:rPr lang="en-GB" b="1" dirty="0">
                <a:solidFill>
                  <a:schemeClr val="bg1"/>
                </a:solidFill>
              </a:rPr>
              <a:t>Start to rebuild </a:t>
            </a:r>
            <a:r>
              <a:rPr lang="en-GB" b="1" dirty="0">
                <a:solidFill>
                  <a:srgbClr val="3B3D70"/>
                </a:solidFill>
              </a:rPr>
              <a:t>trust</a:t>
            </a:r>
            <a:r>
              <a:rPr lang="en-GB" b="1" dirty="0">
                <a:solidFill>
                  <a:schemeClr val="bg1"/>
                </a:solidFill>
              </a:rPr>
              <a:t> and restore the strong relationship between the public and primary care services – but specifically </a:t>
            </a:r>
            <a:r>
              <a:rPr lang="en-GB" b="1" dirty="0">
                <a:solidFill>
                  <a:srgbClr val="3B3D70"/>
                </a:solidFill>
              </a:rPr>
              <a:t>motivate </a:t>
            </a:r>
            <a:r>
              <a:rPr lang="en-GB" b="1" dirty="0">
                <a:solidFill>
                  <a:schemeClr val="bg1"/>
                </a:solidFill>
              </a:rPr>
              <a:t>the public to be </a:t>
            </a:r>
            <a:r>
              <a:rPr lang="en-GB" b="1" dirty="0">
                <a:solidFill>
                  <a:srgbClr val="3B3D70"/>
                </a:solidFill>
              </a:rPr>
              <a:t>understanding </a:t>
            </a:r>
            <a:r>
              <a:rPr lang="en-GB" b="1" dirty="0">
                <a:solidFill>
                  <a:schemeClr val="bg1"/>
                </a:solidFill>
              </a:rPr>
              <a:t>and </a:t>
            </a:r>
            <a:r>
              <a:rPr lang="en-GB" b="1" dirty="0">
                <a:solidFill>
                  <a:srgbClr val="3B3D70"/>
                </a:solidFill>
              </a:rPr>
              <a:t>kind </a:t>
            </a:r>
            <a:r>
              <a:rPr lang="en-GB" b="1" dirty="0">
                <a:solidFill>
                  <a:schemeClr val="bg1"/>
                </a:solidFill>
              </a:rPr>
              <a:t>to staff under this period of resource pressure and change.</a:t>
            </a:r>
          </a:p>
          <a:p>
            <a:pPr>
              <a:buClr>
                <a:srgbClr val="EA5768"/>
              </a:buClr>
              <a:buSzPct val="200000"/>
            </a:pPr>
            <a:endParaRPr lang="en-US" sz="1400" dirty="0">
              <a:latin typeface="Red Hat Display" panose="02010503040201060303" pitchFamily="2" charset="77"/>
              <a:cs typeface="Gotham-Medium"/>
            </a:endParaRPr>
          </a:p>
          <a:p>
            <a:pPr>
              <a:buClr>
                <a:srgbClr val="EA5768"/>
              </a:buClr>
              <a:buSzPct val="200000"/>
            </a:pPr>
            <a:endParaRPr lang="en-US" sz="1400" dirty="0">
              <a:latin typeface="Red Hat Display" panose="02010503040201060303" pitchFamily="2" charset="77"/>
              <a:cs typeface="Gotham-Medium"/>
            </a:endParaRPr>
          </a:p>
          <a:p>
            <a:pPr>
              <a:buClr>
                <a:srgbClr val="EA5768"/>
              </a:buClr>
              <a:buSzPct val="200000"/>
            </a:pPr>
            <a:endParaRPr lang="en-US" sz="1400" dirty="0">
              <a:latin typeface="Red Hat Display" panose="02010503040201060303" pitchFamily="2" charset="77"/>
              <a:cs typeface="Gotham-Medium"/>
            </a:endParaRPr>
          </a:p>
          <a:p>
            <a:pPr>
              <a:buClr>
                <a:srgbClr val="EA5768"/>
              </a:buClr>
              <a:buSzPct val="200000"/>
            </a:pPr>
            <a:endParaRPr lang="en-US" sz="1400" dirty="0">
              <a:latin typeface="Red Hat Display" panose="02010503040201060303" pitchFamily="2" charset="77"/>
              <a:cs typeface="Gotham-Medium"/>
            </a:endParaRPr>
          </a:p>
        </p:txBody>
      </p:sp>
    </p:spTree>
    <p:extLst>
      <p:ext uri="{BB962C8B-B14F-4D97-AF65-F5344CB8AC3E}">
        <p14:creationId xmlns:p14="http://schemas.microsoft.com/office/powerpoint/2010/main" val="121253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2D48C-6867-F948-A2C8-3C41EE33B3A1}"/>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3281649F-3159-E44B-B003-912CE351F280}"/>
              </a:ext>
            </a:extLst>
          </p:cNvPr>
          <p:cNvSpPr txBox="1"/>
          <p:nvPr/>
        </p:nvSpPr>
        <p:spPr>
          <a:xfrm>
            <a:off x="882398" y="1249823"/>
            <a:ext cx="4443365" cy="861774"/>
          </a:xfrm>
          <a:prstGeom prst="rect">
            <a:avLst/>
          </a:prstGeom>
          <a:noFill/>
        </p:spPr>
        <p:txBody>
          <a:bodyPr wrap="square" lIns="91440" tIns="45720" rIns="91440" bIns="45720" rtlCol="0" anchor="t">
            <a:spAutoFit/>
          </a:bodyPr>
          <a:lstStyle/>
          <a:p>
            <a:r>
              <a:rPr lang="en-US" sz="5000" dirty="0">
                <a:solidFill>
                  <a:schemeClr val="bg1"/>
                </a:solidFill>
              </a:rPr>
              <a:t>Objectives</a:t>
            </a:r>
          </a:p>
        </p:txBody>
      </p:sp>
      <p:sp>
        <p:nvSpPr>
          <p:cNvPr id="4" name="TextBox 3">
            <a:extLst>
              <a:ext uri="{FF2B5EF4-FFF2-40B4-BE49-F238E27FC236}">
                <a16:creationId xmlns:a16="http://schemas.microsoft.com/office/drawing/2014/main" id="{E19A83D2-CCE7-F14C-B82C-E99B8009F754}"/>
              </a:ext>
            </a:extLst>
          </p:cNvPr>
          <p:cNvSpPr txBox="1"/>
          <p:nvPr/>
        </p:nvSpPr>
        <p:spPr>
          <a:xfrm>
            <a:off x="882398" y="2622449"/>
            <a:ext cx="6363729" cy="1661993"/>
          </a:xfrm>
          <a:prstGeom prst="rect">
            <a:avLst/>
          </a:prstGeom>
          <a:noFill/>
        </p:spPr>
        <p:txBody>
          <a:bodyPr wrap="square" lIns="72000" tIns="0" rIns="36000" bIns="0" rtlCol="0" anchor="t" anchorCtr="0">
            <a:spAutoFit/>
          </a:bodyPr>
          <a:lstStyle/>
          <a:p>
            <a:endParaRPr lang="en-GB" b="1" dirty="0"/>
          </a:p>
          <a:p>
            <a:pPr marL="342900" indent="-342900">
              <a:buClr>
                <a:srgbClr val="3B3D70"/>
              </a:buClr>
              <a:buFont typeface="+mj-lt"/>
              <a:buAutoNum type="arabicPeriod"/>
            </a:pPr>
            <a:r>
              <a:rPr lang="en-GB" b="1" dirty="0">
                <a:solidFill>
                  <a:schemeClr val="bg1"/>
                </a:solidFill>
              </a:rPr>
              <a:t>REDUCED LEVELS OF ABUSE TOWARDS STAFF </a:t>
            </a:r>
          </a:p>
          <a:p>
            <a:pPr marL="342900" indent="-342900">
              <a:buClr>
                <a:srgbClr val="3B3D70"/>
              </a:buClr>
              <a:buFont typeface="+mj-lt"/>
              <a:buAutoNum type="arabicPeriod"/>
            </a:pPr>
            <a:r>
              <a:rPr lang="en-GB" b="1" dirty="0">
                <a:solidFill>
                  <a:schemeClr val="bg1"/>
                </a:solidFill>
              </a:rPr>
              <a:t>REDUCED DISTRESS / STRESS AMONGST STAFF </a:t>
            </a:r>
          </a:p>
          <a:p>
            <a:pPr marL="342900" indent="-342900">
              <a:buClr>
                <a:srgbClr val="3B3D70"/>
              </a:buClr>
              <a:buFont typeface="+mj-lt"/>
              <a:buAutoNum type="arabicPeriod"/>
            </a:pPr>
            <a:r>
              <a:rPr lang="en-GB" b="1" dirty="0">
                <a:solidFill>
                  <a:schemeClr val="bg1"/>
                </a:solidFill>
              </a:rPr>
              <a:t>INCREASED STAFF RETENTION</a:t>
            </a:r>
          </a:p>
          <a:p>
            <a:pPr marL="342900" indent="-342900">
              <a:buClr>
                <a:srgbClr val="3B3D70"/>
              </a:buClr>
              <a:buFont typeface="+mj-lt"/>
              <a:buAutoNum type="arabicPeriod"/>
            </a:pPr>
            <a:r>
              <a:rPr lang="en-GB" b="1" dirty="0">
                <a:solidFill>
                  <a:schemeClr val="bg1"/>
                </a:solidFill>
              </a:rPr>
              <a:t>UNDERSTANDING OF THE IMPORTANCE OF KINDNESS (ALL ROUND). </a:t>
            </a:r>
          </a:p>
        </p:txBody>
      </p:sp>
    </p:spTree>
    <p:extLst>
      <p:ext uri="{BB962C8B-B14F-4D97-AF65-F5344CB8AC3E}">
        <p14:creationId xmlns:p14="http://schemas.microsoft.com/office/powerpoint/2010/main" val="346154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470D4-5BF1-D946-9C67-67AC0A2CE872}"/>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a:extLst>
              <a:ext uri="{FF2B5EF4-FFF2-40B4-BE49-F238E27FC236}">
                <a16:creationId xmlns:a16="http://schemas.microsoft.com/office/drawing/2014/main" id="{8ADB551F-50A2-DD4F-BE11-17391E2DFE3F}"/>
              </a:ext>
            </a:extLst>
          </p:cNvPr>
          <p:cNvSpPr txBox="1"/>
          <p:nvPr/>
        </p:nvSpPr>
        <p:spPr>
          <a:xfrm>
            <a:off x="178165" y="522938"/>
            <a:ext cx="12013835" cy="6555641"/>
          </a:xfrm>
          <a:prstGeom prst="rect">
            <a:avLst/>
          </a:prstGeom>
          <a:noFill/>
        </p:spPr>
        <p:txBody>
          <a:bodyPr wrap="square" rtlCol="0">
            <a:spAutoFit/>
          </a:bodyPr>
          <a:lstStyle/>
          <a:p>
            <a:r>
              <a:rPr lang="en-GB" b="1" dirty="0">
                <a:solidFill>
                  <a:srgbClr val="3B3D70"/>
                </a:solidFill>
              </a:rPr>
              <a:t>MEDIA RELEASE / WEB COPY FOR LOCAL ADAPTION IF HELPFUL</a:t>
            </a:r>
          </a:p>
          <a:p>
            <a:endParaRPr lang="en-GB" sz="1200" b="1" dirty="0">
              <a:solidFill>
                <a:schemeClr val="bg1"/>
              </a:solidFill>
            </a:endParaRPr>
          </a:p>
          <a:p>
            <a:r>
              <a:rPr lang="en-GB" sz="1200" b="1" dirty="0">
                <a:solidFill>
                  <a:schemeClr val="bg1"/>
                </a:solidFill>
              </a:rPr>
              <a:t>Don’t  ‘leave a gap’ in our workforce, Partnership urges</a:t>
            </a:r>
            <a:endParaRPr lang="en-GB" sz="1200" dirty="0">
              <a:solidFill>
                <a:schemeClr val="bg1"/>
              </a:solidFill>
            </a:endParaRPr>
          </a:p>
          <a:p>
            <a:r>
              <a:rPr lang="en-GB" sz="1200" dirty="0">
                <a:solidFill>
                  <a:schemeClr val="bg1"/>
                </a:solidFill>
              </a:rPr>
              <a:t> </a:t>
            </a:r>
          </a:p>
          <a:p>
            <a:r>
              <a:rPr lang="en-GB" sz="1200" dirty="0">
                <a:solidFill>
                  <a:schemeClr val="bg1"/>
                </a:solidFill>
              </a:rPr>
              <a:t>During the pandemic, reports of abuse directed at doctors’ surgery staff and community pharmacy teams across West Yorkshire have increased. In response the West Yorkshire Health and Care Partnership (WY HCP) has launched a new insight driven campaign called ‘leaving a gap’ to make people think about the consequences of abusive behaviour. Co-produced with staff and patients, the campaign recognises that services are extremely busy, and it can be frustrating for people accessing care. </a:t>
            </a:r>
          </a:p>
          <a:p>
            <a:r>
              <a:rPr lang="en-GB" sz="1200" dirty="0">
                <a:solidFill>
                  <a:schemeClr val="bg1"/>
                </a:solidFill>
              </a:rPr>
              <a:t> </a:t>
            </a:r>
          </a:p>
          <a:p>
            <a:r>
              <a:rPr lang="en-GB" sz="1200" dirty="0">
                <a:solidFill>
                  <a:schemeClr val="bg1"/>
                </a:solidFill>
              </a:rPr>
              <a:t>The campaign reminds people we’re all here to help each other and the importance of all round understanding and kindness.</a:t>
            </a:r>
          </a:p>
          <a:p>
            <a:r>
              <a:rPr lang="en-GB" sz="1200" dirty="0">
                <a:solidFill>
                  <a:schemeClr val="bg1"/>
                </a:solidFill>
              </a:rPr>
              <a:t> </a:t>
            </a:r>
          </a:p>
          <a:p>
            <a:r>
              <a:rPr lang="en-GB" sz="1200" dirty="0">
                <a:solidFill>
                  <a:schemeClr val="bg1"/>
                </a:solidFill>
              </a:rPr>
              <a:t>A series of striking images created as part of the campaign aim to make people think about the gap that will be left if staff leave their role due to abuse. </a:t>
            </a:r>
          </a:p>
          <a:p>
            <a:r>
              <a:rPr lang="en-GB" sz="1200" dirty="0">
                <a:solidFill>
                  <a:schemeClr val="bg1"/>
                </a:solidFill>
              </a:rPr>
              <a:t>This comes following an unprecedented level of need for advice and appointments in primary care. There has been a 15% increase in demand since the same time two years </a:t>
            </a:r>
          </a:p>
          <a:p>
            <a:r>
              <a:rPr lang="en-GB" sz="1200" dirty="0">
                <a:solidFill>
                  <a:schemeClr val="bg1"/>
                </a:solidFill>
              </a:rPr>
              <a:t>ago with community pharmacies managing increasing numbers of people, many GP practices receiving more than 1000 telephone calls every day, alongside delivering </a:t>
            </a:r>
          </a:p>
          <a:p>
            <a:r>
              <a:rPr lang="en-GB" sz="1200" dirty="0">
                <a:solidFill>
                  <a:schemeClr val="bg1"/>
                </a:solidFill>
              </a:rPr>
              <a:t>lifesaving flu and COVID-19 vaccines. </a:t>
            </a:r>
          </a:p>
          <a:p>
            <a:r>
              <a:rPr lang="en-GB" sz="1200" dirty="0">
                <a:solidFill>
                  <a:schemeClr val="bg1"/>
                </a:solidFill>
              </a:rPr>
              <a:t> </a:t>
            </a:r>
          </a:p>
          <a:p>
            <a:r>
              <a:rPr lang="en-GB" sz="1200" dirty="0">
                <a:solidFill>
                  <a:schemeClr val="bg1"/>
                </a:solidFill>
              </a:rPr>
              <a:t>Abuse directed at GP practices and community pharmacy teams means receptionist and counter staff deal with the most insults and threats. As a vital part of the health </a:t>
            </a:r>
          </a:p>
          <a:p>
            <a:r>
              <a:rPr lang="en-GB" sz="1200" dirty="0">
                <a:solidFill>
                  <a:schemeClr val="bg1"/>
                </a:solidFill>
              </a:rPr>
              <a:t>care team, they are skilled in helping care for people and treating all information confidentially. They ask questions to direct people to the best support and are trying to help. </a:t>
            </a:r>
          </a:p>
          <a:p>
            <a:r>
              <a:rPr lang="en-GB" sz="1200" dirty="0">
                <a:solidFill>
                  <a:schemeClr val="bg1"/>
                </a:solidFill>
              </a:rPr>
              <a:t>Teams have been spat and sworn at, their cars damaged, received death threats and been in tears, regularly.</a:t>
            </a:r>
          </a:p>
          <a:p>
            <a:r>
              <a:rPr lang="en-GB" sz="1200" dirty="0">
                <a:solidFill>
                  <a:schemeClr val="bg1"/>
                </a:solidFill>
              </a:rPr>
              <a:t> </a:t>
            </a:r>
          </a:p>
          <a:p>
            <a:r>
              <a:rPr lang="en-GB" sz="1200" b="1" dirty="0">
                <a:solidFill>
                  <a:schemeClr val="bg1"/>
                </a:solidFill>
              </a:rPr>
              <a:t>Dr Richard Vautrey, Leeds GP said</a:t>
            </a:r>
            <a:r>
              <a:rPr lang="en-GB" sz="1200" dirty="0">
                <a:solidFill>
                  <a:schemeClr val="bg1"/>
                </a:solidFill>
              </a:rPr>
              <a:t> “Services remain exceptionally busy, and whilst GP teams are working as hard as they can we know it can be very frustrating for patients. </a:t>
            </a:r>
          </a:p>
          <a:p>
            <a:r>
              <a:rPr lang="en-GB" sz="1200" dirty="0">
                <a:solidFill>
                  <a:schemeClr val="bg1"/>
                </a:solidFill>
              </a:rPr>
              <a:t>This campaign is all about asking people to take a moment to think before speaking with our staff. Abuse is significantly impacting staff morale at a time when the workforce </a:t>
            </a:r>
          </a:p>
          <a:p>
            <a:r>
              <a:rPr lang="en-GB" sz="1200" dirty="0">
                <a:solidFill>
                  <a:schemeClr val="bg1"/>
                </a:solidFill>
              </a:rPr>
              <a:t>has never been so stretched. It is in danger of driving away staff from a profession under pressure – </a:t>
            </a:r>
          </a:p>
          <a:p>
            <a:r>
              <a:rPr lang="en-GB" sz="1200" dirty="0">
                <a:solidFill>
                  <a:schemeClr val="bg1"/>
                </a:solidFill>
              </a:rPr>
              <a:t>staff leaving their jobs won’t help anyone and will only make the situation worse”. </a:t>
            </a:r>
          </a:p>
          <a:p>
            <a:r>
              <a:rPr lang="en-GB" sz="1200" dirty="0">
                <a:solidFill>
                  <a:schemeClr val="bg1"/>
                </a:solidFill>
              </a:rPr>
              <a:t> </a:t>
            </a:r>
          </a:p>
          <a:p>
            <a:r>
              <a:rPr lang="en-GB" sz="1200" b="1" dirty="0">
                <a:solidFill>
                  <a:schemeClr val="bg1"/>
                </a:solidFill>
              </a:rPr>
              <a:t>Dr James Thomas, Chair of WY HCP Clinical Forum said</a:t>
            </a:r>
            <a:r>
              <a:rPr lang="en-GB" sz="1200" dirty="0">
                <a:solidFill>
                  <a:schemeClr val="bg1"/>
                </a:solidFill>
              </a:rPr>
              <a:t> “GPs are working differently, whilst helping more people than ever before. One conversation can be enough to </a:t>
            </a:r>
          </a:p>
          <a:p>
            <a:r>
              <a:rPr lang="en-GB" sz="1200" dirty="0">
                <a:solidFill>
                  <a:schemeClr val="bg1"/>
                </a:solidFill>
              </a:rPr>
              <a:t>hurt. It’s important that we all take time to consider our behaviours and how it can impact on others. Being kind can make a huge difference to someone’s day”. </a:t>
            </a:r>
          </a:p>
          <a:p>
            <a:r>
              <a:rPr lang="en-GB" sz="1200" dirty="0">
                <a:solidFill>
                  <a:schemeClr val="bg1"/>
                </a:solidFill>
              </a:rPr>
              <a:t> </a:t>
            </a:r>
          </a:p>
          <a:p>
            <a:pPr fontAlgn="base"/>
            <a:r>
              <a:rPr lang="en-GB" sz="1200" b="1" dirty="0">
                <a:solidFill>
                  <a:schemeClr val="bg1"/>
                </a:solidFill>
              </a:rPr>
              <a:t>Ruth Buchan Chief Executive Officer at Community Pharmacy West Yorkshire said</a:t>
            </a:r>
            <a:r>
              <a:rPr lang="en-GB" sz="1200" dirty="0">
                <a:solidFill>
                  <a:schemeClr val="bg1"/>
                </a:solidFill>
              </a:rPr>
              <a:t> “</a:t>
            </a:r>
            <a:r>
              <a:rPr lang="en-US" sz="1200" dirty="0">
                <a:solidFill>
                  <a:schemeClr val="bg1"/>
                </a:solidFill>
              </a:rPr>
              <a:t>While most people treat our staff with the respect </a:t>
            </a:r>
            <a:r>
              <a:rPr lang="en-GB" sz="1200" dirty="0">
                <a:solidFill>
                  <a:schemeClr val="bg1"/>
                </a:solidFill>
              </a:rPr>
              <a:t>they deserve in the workplace, </a:t>
            </a:r>
          </a:p>
          <a:p>
            <a:pPr fontAlgn="base"/>
            <a:r>
              <a:rPr lang="en-GB" sz="1200" dirty="0">
                <a:solidFill>
                  <a:schemeClr val="bg1"/>
                </a:solidFill>
              </a:rPr>
              <a:t>sadly, community pharmacy teams are facing increased abuse. </a:t>
            </a:r>
            <a:r>
              <a:rPr lang="en-US" sz="1200" dirty="0">
                <a:solidFill>
                  <a:schemeClr val="bg1"/>
                </a:solidFill>
              </a:rPr>
              <a:t>We are here to help you with advice and medicines.  </a:t>
            </a:r>
            <a:r>
              <a:rPr lang="en-GB" sz="1200" dirty="0">
                <a:solidFill>
                  <a:schemeClr val="bg1"/>
                </a:solidFill>
              </a:rPr>
              <a:t>Please don’t take your frustration out on our teams. </a:t>
            </a:r>
          </a:p>
          <a:p>
            <a:pPr fontAlgn="base"/>
            <a:r>
              <a:rPr lang="en-GB" sz="1200" dirty="0">
                <a:solidFill>
                  <a:schemeClr val="bg1"/>
                </a:solidFill>
              </a:rPr>
              <a:t>I know things can be frustrating but let’s be kind to each other, it can make a huge difference to someone’s day and work life”. </a:t>
            </a:r>
          </a:p>
          <a:p>
            <a:pPr fontAlgn="base"/>
            <a:r>
              <a:rPr lang="en-GB" sz="1200" dirty="0">
                <a:solidFill>
                  <a:schemeClr val="bg1"/>
                </a:solidFill>
              </a:rPr>
              <a:t> </a:t>
            </a:r>
          </a:p>
          <a:p>
            <a:pPr fontAlgn="base"/>
            <a:r>
              <a:rPr lang="en-GB" sz="1200" b="1" dirty="0">
                <a:solidFill>
                  <a:schemeClr val="bg1"/>
                </a:solidFill>
              </a:rPr>
              <a:t>You can find out more at: www.wypartnership.co.uk/leaving-a-gap</a:t>
            </a:r>
          </a:p>
          <a:p>
            <a:pPr fontAlgn="base"/>
            <a:r>
              <a:rPr lang="en-GB" sz="1200" dirty="0">
                <a:solidFill>
                  <a:schemeClr val="bg1"/>
                </a:solidFill>
                <a:latin typeface="Red Hat Display" panose="02010503040201060303" pitchFamily="2" charset="77"/>
              </a:rPr>
              <a:t> </a:t>
            </a:r>
          </a:p>
          <a:p>
            <a:endParaRPr lang="en-US" sz="1200" dirty="0">
              <a:solidFill>
                <a:schemeClr val="bg1"/>
              </a:solidFill>
              <a:latin typeface="Red Hat Display" panose="02010503040201060303" pitchFamily="2" charset="77"/>
            </a:endParaRPr>
          </a:p>
        </p:txBody>
      </p:sp>
    </p:spTree>
    <p:extLst>
      <p:ext uri="{BB962C8B-B14F-4D97-AF65-F5344CB8AC3E}">
        <p14:creationId xmlns:p14="http://schemas.microsoft.com/office/powerpoint/2010/main" val="291682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C7C44-7B4A-5647-8586-736F61700C18}"/>
              </a:ext>
            </a:extLst>
          </p:cNvPr>
          <p:cNvSpPr/>
          <p:nvPr/>
        </p:nvSpPr>
        <p:spPr>
          <a:xfrm>
            <a:off x="0" y="0"/>
            <a:ext cx="12192000" cy="6858000"/>
          </a:xfrm>
          <a:prstGeom prst="rect">
            <a:avLst/>
          </a:prstGeom>
          <a:solidFill>
            <a:srgbClr val="4FB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483C2A6A-656E-164E-B139-2BA1E0DFC951}"/>
              </a:ext>
            </a:extLst>
          </p:cNvPr>
          <p:cNvSpPr txBox="1"/>
          <p:nvPr/>
        </p:nvSpPr>
        <p:spPr>
          <a:xfrm>
            <a:off x="577598" y="526871"/>
            <a:ext cx="6099170" cy="861774"/>
          </a:xfrm>
          <a:prstGeom prst="rect">
            <a:avLst/>
          </a:prstGeom>
          <a:noFill/>
        </p:spPr>
        <p:txBody>
          <a:bodyPr wrap="square" lIns="91440" tIns="45720" rIns="91440" bIns="45720" rtlCol="0" anchor="t">
            <a:spAutoFit/>
          </a:bodyPr>
          <a:lstStyle/>
          <a:p>
            <a:r>
              <a:rPr lang="en-US" sz="5000" b="1" dirty="0">
                <a:solidFill>
                  <a:srgbClr val="3B3D70"/>
                </a:solidFill>
              </a:rPr>
              <a:t>Campaign creative</a:t>
            </a:r>
          </a:p>
        </p:txBody>
      </p:sp>
      <p:sp>
        <p:nvSpPr>
          <p:cNvPr id="4" name="TextBox 3">
            <a:extLst>
              <a:ext uri="{FF2B5EF4-FFF2-40B4-BE49-F238E27FC236}">
                <a16:creationId xmlns:a16="http://schemas.microsoft.com/office/drawing/2014/main" id="{2728B92F-BAA1-BA44-B76F-0DE4D1DBDC86}"/>
              </a:ext>
            </a:extLst>
          </p:cNvPr>
          <p:cNvSpPr txBox="1"/>
          <p:nvPr/>
        </p:nvSpPr>
        <p:spPr>
          <a:xfrm>
            <a:off x="577598" y="1388645"/>
            <a:ext cx="11483785" cy="4985980"/>
          </a:xfrm>
          <a:prstGeom prst="rect">
            <a:avLst/>
          </a:prstGeom>
          <a:noFill/>
        </p:spPr>
        <p:txBody>
          <a:bodyPr wrap="none" rtlCol="0">
            <a:spAutoFit/>
          </a:bodyPr>
          <a:lstStyle/>
          <a:p>
            <a:r>
              <a:rPr lang="en-US" sz="1400" b="1" dirty="0">
                <a:solidFill>
                  <a:schemeClr val="bg1"/>
                </a:solidFill>
              </a:rPr>
              <a:t>In our approach we have created communications that highlights the real consequences of abusive </a:t>
            </a:r>
            <a:r>
              <a:rPr lang="en-US" sz="1400" b="1" dirty="0" err="1">
                <a:solidFill>
                  <a:schemeClr val="bg1"/>
                </a:solidFill>
              </a:rPr>
              <a:t>behaviour</a:t>
            </a:r>
            <a:r>
              <a:rPr lang="en-US" sz="1400" b="1" dirty="0">
                <a:solidFill>
                  <a:schemeClr val="bg1"/>
                </a:solidFill>
              </a:rPr>
              <a:t>.  </a:t>
            </a:r>
          </a:p>
          <a:p>
            <a:r>
              <a:rPr lang="en-US" sz="1400" b="1" dirty="0">
                <a:solidFill>
                  <a:schemeClr val="bg1"/>
                </a:solidFill>
              </a:rPr>
              <a:t>We have used real life settings to draw the attention of the viewer to the fact that if they abuse a member of the primary care team </a:t>
            </a:r>
          </a:p>
          <a:p>
            <a:r>
              <a:rPr lang="en-US" sz="1400" b="1" dirty="0">
                <a:solidFill>
                  <a:schemeClr val="bg1"/>
                </a:solidFill>
              </a:rPr>
              <a:t>they might leave the NHS. This creates gaps in the service, meaning that it becomes harder for it to run smoothly and efficiently. - </a:t>
            </a:r>
          </a:p>
          <a:p>
            <a:r>
              <a:rPr lang="en-US" sz="1400" b="1" dirty="0">
                <a:solidFill>
                  <a:schemeClr val="bg1"/>
                </a:solidFill>
              </a:rPr>
              <a:t>Making it harder for everyone. </a:t>
            </a:r>
          </a:p>
          <a:p>
            <a:endParaRPr lang="en-US" sz="1400" b="1" dirty="0">
              <a:solidFill>
                <a:schemeClr val="bg1"/>
              </a:solidFill>
            </a:endParaRPr>
          </a:p>
          <a:p>
            <a:r>
              <a:rPr lang="en-US" sz="1400" b="1" dirty="0">
                <a:solidFill>
                  <a:schemeClr val="bg1"/>
                </a:solidFill>
              </a:rPr>
              <a:t>The text in the campaign materials takes a factual and balanced tone. While we are pointed in telling our audience that abusive </a:t>
            </a:r>
            <a:r>
              <a:rPr lang="en-US" sz="1400" b="1" dirty="0" err="1">
                <a:solidFill>
                  <a:schemeClr val="bg1"/>
                </a:solidFill>
              </a:rPr>
              <a:t>behaviour</a:t>
            </a:r>
            <a:r>
              <a:rPr lang="en-US" sz="1400" b="1" dirty="0">
                <a:solidFill>
                  <a:schemeClr val="bg1"/>
                </a:solidFill>
              </a:rPr>
              <a:t> </a:t>
            </a:r>
          </a:p>
          <a:p>
            <a:r>
              <a:rPr lang="en-US" sz="1400" b="1" dirty="0">
                <a:solidFill>
                  <a:schemeClr val="bg1"/>
                </a:solidFill>
              </a:rPr>
              <a:t>creates a negative outcome for everyone, we are also consolatory in </a:t>
            </a:r>
            <a:r>
              <a:rPr lang="en-US" sz="1400" b="1" dirty="0" err="1">
                <a:solidFill>
                  <a:schemeClr val="bg1"/>
                </a:solidFill>
              </a:rPr>
              <a:t>recognising</a:t>
            </a:r>
            <a:r>
              <a:rPr lang="en-US" sz="1400" b="1" dirty="0">
                <a:solidFill>
                  <a:schemeClr val="bg1"/>
                </a:solidFill>
              </a:rPr>
              <a:t> that due the high demand, things aren’t perfect. </a:t>
            </a:r>
          </a:p>
          <a:p>
            <a:r>
              <a:rPr lang="en-US" sz="1400" b="1" dirty="0">
                <a:solidFill>
                  <a:schemeClr val="bg1"/>
                </a:solidFill>
              </a:rPr>
              <a:t>In this way we hope people will feel sympathetic and be more understanding towards staff. </a:t>
            </a:r>
          </a:p>
          <a:p>
            <a:endParaRPr lang="en-US" sz="1400" b="1" dirty="0">
              <a:solidFill>
                <a:schemeClr val="bg1"/>
              </a:solidFill>
            </a:endParaRPr>
          </a:p>
          <a:p>
            <a:r>
              <a:rPr lang="en-US" sz="1400" b="1" dirty="0">
                <a:solidFill>
                  <a:schemeClr val="bg1"/>
                </a:solidFill>
              </a:rPr>
              <a:t>The photography does not feature the person being abusive, as the viewer could equally become angered or disassociated with the person shown. </a:t>
            </a:r>
          </a:p>
          <a:p>
            <a:r>
              <a:rPr lang="en-US" sz="1400" b="1" dirty="0">
                <a:solidFill>
                  <a:schemeClr val="bg1"/>
                </a:solidFill>
              </a:rPr>
              <a:t>Neither does the campaign materials show the primary care worker, as it can be seen as being representative of everyone in </a:t>
            </a:r>
          </a:p>
          <a:p>
            <a:r>
              <a:rPr lang="en-US" sz="1400" b="1" dirty="0">
                <a:solidFill>
                  <a:schemeClr val="bg1"/>
                </a:solidFill>
              </a:rPr>
              <a:t>the </a:t>
            </a:r>
            <a:r>
              <a:rPr lang="en-US" sz="1400" b="1" dirty="0" err="1">
                <a:solidFill>
                  <a:schemeClr val="bg1"/>
                </a:solidFill>
              </a:rPr>
              <a:t>organisation</a:t>
            </a:r>
            <a:r>
              <a:rPr lang="en-US" sz="1400" b="1" dirty="0">
                <a:solidFill>
                  <a:schemeClr val="bg1"/>
                </a:solidFill>
              </a:rPr>
              <a:t>.</a:t>
            </a:r>
          </a:p>
          <a:p>
            <a:endParaRPr lang="en-US" sz="1400" b="1" dirty="0">
              <a:solidFill>
                <a:schemeClr val="bg1"/>
              </a:solidFill>
            </a:endParaRPr>
          </a:p>
          <a:p>
            <a:r>
              <a:rPr lang="en-US" sz="4800" b="1" dirty="0">
                <a:solidFill>
                  <a:srgbClr val="3B3D70"/>
                </a:solidFill>
              </a:rPr>
              <a:t>Messaging</a:t>
            </a:r>
          </a:p>
          <a:p>
            <a:endParaRPr lang="en-US" b="1" dirty="0">
              <a:solidFill>
                <a:schemeClr val="bg1"/>
              </a:solidFill>
            </a:endParaRPr>
          </a:p>
          <a:p>
            <a:r>
              <a:rPr lang="en-GB" sz="1400" b="1" dirty="0">
                <a:solidFill>
                  <a:schemeClr val="bg1"/>
                </a:solidFill>
              </a:rPr>
              <a:t>ABUSIVE BEHAVIOUR CAN LEAVE GAPS. </a:t>
            </a:r>
          </a:p>
          <a:p>
            <a:r>
              <a:rPr lang="en-GB" sz="1400" b="1" dirty="0">
                <a:solidFill>
                  <a:schemeClr val="bg1"/>
                </a:solidFill>
              </a:rPr>
              <a:t>Currently our services are extremely busy; we know it's frustrating. </a:t>
            </a:r>
          </a:p>
          <a:p>
            <a:r>
              <a:rPr lang="en-GB" sz="1400" b="1" dirty="0">
                <a:solidFill>
                  <a:schemeClr val="bg1"/>
                </a:solidFill>
              </a:rPr>
              <a:t>Unfortunately, verbal and physical abuse towards our colleagues can contribute to us losing staff,  leaving gaps and making it harder to run our services.</a:t>
            </a:r>
          </a:p>
          <a:p>
            <a:r>
              <a:rPr lang="en-GB" sz="1400" b="1" dirty="0">
                <a:solidFill>
                  <a:schemeClr val="bg1"/>
                </a:solidFill>
              </a:rPr>
              <a:t>We’re all here to help each other – please be kind</a:t>
            </a:r>
          </a:p>
          <a:p>
            <a:endParaRPr lang="en-US" sz="1400" dirty="0">
              <a:solidFill>
                <a:srgbClr val="EA5768"/>
              </a:solidFill>
              <a:latin typeface="Red Hat Display" panose="02010503040201060303" pitchFamily="2" charset="77"/>
            </a:endParaRPr>
          </a:p>
        </p:txBody>
      </p:sp>
    </p:spTree>
    <p:extLst>
      <p:ext uri="{BB962C8B-B14F-4D97-AF65-F5344CB8AC3E}">
        <p14:creationId xmlns:p14="http://schemas.microsoft.com/office/powerpoint/2010/main" val="57792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white mask and sitting at a desk&#10;&#10;Description automatically generated with low confidence">
            <a:extLst>
              <a:ext uri="{FF2B5EF4-FFF2-40B4-BE49-F238E27FC236}">
                <a16:creationId xmlns:a16="http://schemas.microsoft.com/office/drawing/2014/main" id="{94F7AF73-6B75-FA40-B8B7-AB69D912375C}"/>
              </a:ext>
            </a:extLst>
          </p:cNvPr>
          <p:cNvPicPr>
            <a:picLocks noChangeAspect="1"/>
          </p:cNvPicPr>
          <p:nvPr/>
        </p:nvPicPr>
        <p:blipFill>
          <a:blip r:embed="rId2"/>
          <a:stretch>
            <a:fillRect/>
          </a:stretch>
        </p:blipFill>
        <p:spPr>
          <a:xfrm>
            <a:off x="257411" y="1297960"/>
            <a:ext cx="3848100" cy="5435600"/>
          </a:xfrm>
          <a:prstGeom prst="rect">
            <a:avLst/>
          </a:prstGeom>
        </p:spPr>
      </p:pic>
      <p:pic>
        <p:nvPicPr>
          <p:cNvPr id="3" name="Picture 2" descr="Text&#10;&#10;Description automatically generated">
            <a:extLst>
              <a:ext uri="{FF2B5EF4-FFF2-40B4-BE49-F238E27FC236}">
                <a16:creationId xmlns:a16="http://schemas.microsoft.com/office/drawing/2014/main" id="{D8036532-5AA2-354C-85EC-EC960D1782A6}"/>
              </a:ext>
            </a:extLst>
          </p:cNvPr>
          <p:cNvPicPr>
            <a:picLocks noChangeAspect="1"/>
          </p:cNvPicPr>
          <p:nvPr/>
        </p:nvPicPr>
        <p:blipFill>
          <a:blip r:embed="rId3"/>
          <a:stretch>
            <a:fillRect/>
          </a:stretch>
        </p:blipFill>
        <p:spPr>
          <a:xfrm>
            <a:off x="4224274" y="1323360"/>
            <a:ext cx="3822700" cy="54102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6FA209C-ED9E-4D4F-B736-AC8D776F5967}"/>
              </a:ext>
            </a:extLst>
          </p:cNvPr>
          <p:cNvPicPr>
            <a:picLocks noChangeAspect="1"/>
          </p:cNvPicPr>
          <p:nvPr/>
        </p:nvPicPr>
        <p:blipFill>
          <a:blip r:embed="rId4"/>
          <a:stretch>
            <a:fillRect/>
          </a:stretch>
        </p:blipFill>
        <p:spPr>
          <a:xfrm>
            <a:off x="8165739" y="1297960"/>
            <a:ext cx="3822700" cy="5384800"/>
          </a:xfrm>
          <a:prstGeom prst="rect">
            <a:avLst/>
          </a:prstGeom>
        </p:spPr>
      </p:pic>
      <p:sp>
        <p:nvSpPr>
          <p:cNvPr id="5" name="TextBox 4">
            <a:extLst>
              <a:ext uri="{FF2B5EF4-FFF2-40B4-BE49-F238E27FC236}">
                <a16:creationId xmlns:a16="http://schemas.microsoft.com/office/drawing/2014/main" id="{9F0E246D-7D90-364C-9082-576C8E0F4458}"/>
              </a:ext>
            </a:extLst>
          </p:cNvPr>
          <p:cNvSpPr txBox="1"/>
          <p:nvPr/>
        </p:nvSpPr>
        <p:spPr>
          <a:xfrm>
            <a:off x="257411" y="217016"/>
            <a:ext cx="4972451" cy="861774"/>
          </a:xfrm>
          <a:prstGeom prst="rect">
            <a:avLst/>
          </a:prstGeom>
          <a:noFill/>
        </p:spPr>
        <p:txBody>
          <a:bodyPr wrap="none" rtlCol="0">
            <a:spAutoFit/>
          </a:bodyPr>
          <a:lstStyle/>
          <a:p>
            <a:r>
              <a:rPr lang="en-US" sz="5000" b="1" dirty="0">
                <a:solidFill>
                  <a:srgbClr val="3B3D70"/>
                </a:solidFill>
              </a:rPr>
              <a:t>Creative overview</a:t>
            </a:r>
          </a:p>
        </p:txBody>
      </p:sp>
    </p:spTree>
    <p:extLst>
      <p:ext uri="{BB962C8B-B14F-4D97-AF65-F5344CB8AC3E}">
        <p14:creationId xmlns:p14="http://schemas.microsoft.com/office/powerpoint/2010/main" val="63796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indoor, screenshot&#10;&#10;Description automatically generated">
            <a:extLst>
              <a:ext uri="{FF2B5EF4-FFF2-40B4-BE49-F238E27FC236}">
                <a16:creationId xmlns:a16="http://schemas.microsoft.com/office/drawing/2014/main" id="{62FD87DC-BF3E-BA4C-9D10-CF0DF935D69A}"/>
              </a:ext>
            </a:extLst>
          </p:cNvPr>
          <p:cNvPicPr>
            <a:picLocks noChangeAspect="1"/>
          </p:cNvPicPr>
          <p:nvPr/>
        </p:nvPicPr>
        <p:blipFill>
          <a:blip r:embed="rId2"/>
          <a:stretch>
            <a:fillRect/>
          </a:stretch>
        </p:blipFill>
        <p:spPr>
          <a:xfrm>
            <a:off x="993689" y="797282"/>
            <a:ext cx="10204621" cy="5263436"/>
          </a:xfrm>
          <a:prstGeom prst="rect">
            <a:avLst/>
          </a:prstGeom>
        </p:spPr>
      </p:pic>
    </p:spTree>
    <p:extLst>
      <p:ext uri="{BB962C8B-B14F-4D97-AF65-F5344CB8AC3E}">
        <p14:creationId xmlns:p14="http://schemas.microsoft.com/office/powerpoint/2010/main" val="4230595162"/>
      </p:ext>
    </p:extLst>
  </p:cSld>
  <p:clrMapOvr>
    <a:masterClrMapping/>
  </p:clrMapOvr>
</p:sld>
</file>

<file path=ppt/theme/theme1.xml><?xml version="1.0" encoding="utf-8"?>
<a:theme xmlns:a="http://schemas.openxmlformats.org/drawingml/2006/main" name="Office Theme">
  <a:themeElements>
    <a:clrScheme name="999BA3">
      <a:dk1>
        <a:srgbClr val="26282E"/>
      </a:dk1>
      <a:lt1>
        <a:srgbClr val="FFFFFF"/>
      </a:lt1>
      <a:dk2>
        <a:srgbClr val="44546A"/>
      </a:dk2>
      <a:lt2>
        <a:srgbClr val="E7E6E6"/>
      </a:lt2>
      <a:accent1>
        <a:srgbClr val="F05465"/>
      </a:accent1>
      <a:accent2>
        <a:srgbClr val="6074B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12300</TotalTime>
  <Words>2108</Words>
  <Application>Microsoft Office PowerPoint</Application>
  <PresentationFormat>Widescreen</PresentationFormat>
  <Paragraphs>180</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FRUTIGER 45 LIGHT</vt:lpstr>
      <vt:lpstr>Playfair Display Black Roman</vt:lpstr>
      <vt:lpstr>Red Hat Display</vt:lpstr>
      <vt:lpstr>Office Theme</vt:lpstr>
      <vt:lpstr>1_Office Theme</vt:lpstr>
      <vt:lpstr>West Yorkshire Health and Care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Bruce</dc:creator>
  <cp:lastModifiedBy>Karen</cp:lastModifiedBy>
  <cp:revision>76</cp:revision>
  <cp:lastPrinted>2020-10-12T14:55:11Z</cp:lastPrinted>
  <dcterms:created xsi:type="dcterms:W3CDTF">2020-10-12T09:24:03Z</dcterms:created>
  <dcterms:modified xsi:type="dcterms:W3CDTF">2022-03-10T13:16:33Z</dcterms:modified>
</cp:coreProperties>
</file>