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73" r:id="rId3"/>
    <p:sldMasterId id="2147483670" r:id="rId4"/>
    <p:sldMasterId id="2147483661" r:id="rId5"/>
  </p:sldMasterIdLst>
  <p:notesMasterIdLst>
    <p:notesMasterId r:id="rId34"/>
  </p:notesMasterIdLst>
  <p:sldIdLst>
    <p:sldId id="256" r:id="rId6"/>
    <p:sldId id="258" r:id="rId7"/>
    <p:sldId id="269" r:id="rId8"/>
    <p:sldId id="280" r:id="rId9"/>
    <p:sldId id="287" r:id="rId10"/>
    <p:sldId id="288" r:id="rId11"/>
    <p:sldId id="264" r:id="rId12"/>
    <p:sldId id="282" r:id="rId13"/>
    <p:sldId id="272" r:id="rId14"/>
    <p:sldId id="279" r:id="rId15"/>
    <p:sldId id="293" r:id="rId16"/>
    <p:sldId id="259" r:id="rId17"/>
    <p:sldId id="261" r:id="rId18"/>
    <p:sldId id="277" r:id="rId19"/>
    <p:sldId id="268" r:id="rId20"/>
    <p:sldId id="265" r:id="rId21"/>
    <p:sldId id="278" r:id="rId22"/>
    <p:sldId id="283" r:id="rId23"/>
    <p:sldId id="281" r:id="rId24"/>
    <p:sldId id="284" r:id="rId25"/>
    <p:sldId id="257" r:id="rId26"/>
    <p:sldId id="285" r:id="rId27"/>
    <p:sldId id="289" r:id="rId28"/>
    <p:sldId id="262" r:id="rId29"/>
    <p:sldId id="267" r:id="rId30"/>
    <p:sldId id="266" r:id="rId31"/>
    <p:sldId id="275"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559A"/>
    <a:srgbClr val="D7D2E4"/>
    <a:srgbClr val="FFD062"/>
    <a:srgbClr val="231F60"/>
    <a:srgbClr val="C1DBB2"/>
    <a:srgbClr val="B7DCD3"/>
    <a:srgbClr val="FFCA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94"/>
  </p:normalViewPr>
  <p:slideViewPr>
    <p:cSldViewPr snapToGrid="0">
      <p:cViewPr varScale="1">
        <p:scale>
          <a:sx n="97" d="100"/>
          <a:sy n="97" d="100"/>
        </p:scale>
        <p:origin x="90" y="46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83AAA-B63D-4D40-A1F7-0866F0DC1F38}"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6E26E-9612-F44D-8E76-266AD30842A1}" type="slidenum">
              <a:rPr lang="en-US" smtClean="0"/>
              <a:t>‹#›</a:t>
            </a:fld>
            <a:endParaRPr lang="en-US"/>
          </a:p>
        </p:txBody>
      </p:sp>
    </p:spTree>
    <p:extLst>
      <p:ext uri="{BB962C8B-B14F-4D97-AF65-F5344CB8AC3E}">
        <p14:creationId xmlns:p14="http://schemas.microsoft.com/office/powerpoint/2010/main" val="1670869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6E26E-9612-F44D-8E76-266AD30842A1}" type="slidenum">
              <a:rPr lang="en-US" smtClean="0"/>
              <a:t>1</a:t>
            </a:fld>
            <a:endParaRPr lang="en-US"/>
          </a:p>
        </p:txBody>
      </p:sp>
    </p:spTree>
    <p:extLst>
      <p:ext uri="{BB962C8B-B14F-4D97-AF65-F5344CB8AC3E}">
        <p14:creationId xmlns:p14="http://schemas.microsoft.com/office/powerpoint/2010/main" val="209900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C6E26E-9612-F44D-8E76-266AD30842A1}" type="slidenum">
              <a:rPr lang="en-US" smtClean="0"/>
              <a:t>5</a:t>
            </a:fld>
            <a:endParaRPr lang="en-US"/>
          </a:p>
        </p:txBody>
      </p:sp>
    </p:spTree>
    <p:extLst>
      <p:ext uri="{BB962C8B-B14F-4D97-AF65-F5344CB8AC3E}">
        <p14:creationId xmlns:p14="http://schemas.microsoft.com/office/powerpoint/2010/main" val="1514093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WAM 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3617E7-6824-0F46-9960-C53656B28884}"/>
              </a:ext>
            </a:extLst>
          </p:cNvPr>
          <p:cNvPicPr>
            <a:picLocks noChangeAspect="1"/>
          </p:cNvPicPr>
          <p:nvPr userDrawn="1"/>
        </p:nvPicPr>
        <p:blipFill>
          <a:blip r:embed="rId2"/>
          <a:stretch>
            <a:fillRect/>
          </a:stretch>
        </p:blipFill>
        <p:spPr>
          <a:xfrm>
            <a:off x="8413902" y="6005385"/>
            <a:ext cx="3190556" cy="544729"/>
          </a:xfrm>
          <a:prstGeom prst="rect">
            <a:avLst/>
          </a:prstGeom>
        </p:spPr>
      </p:pic>
    </p:spTree>
    <p:extLst>
      <p:ext uri="{BB962C8B-B14F-4D97-AF65-F5344CB8AC3E}">
        <p14:creationId xmlns:p14="http://schemas.microsoft.com/office/powerpoint/2010/main" val="4249146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WAM end slide">
    <p:spTree>
      <p:nvGrpSpPr>
        <p:cNvPr id="1" name=""/>
        <p:cNvGrpSpPr/>
        <p:nvPr/>
      </p:nvGrpSpPr>
      <p:grpSpPr>
        <a:xfrm>
          <a:off x="0" y="0"/>
          <a:ext cx="0" cy="0"/>
          <a:chOff x="0" y="0"/>
          <a:chExt cx="0" cy="0"/>
        </a:xfrm>
      </p:grpSpPr>
      <p:pic>
        <p:nvPicPr>
          <p:cNvPr id="4" name="Picture 3" descr="A hand holding a pregnancy test&#10;&#10;Description automatically generated">
            <a:extLst>
              <a:ext uri="{FF2B5EF4-FFF2-40B4-BE49-F238E27FC236}">
                <a16:creationId xmlns:a16="http://schemas.microsoft.com/office/drawing/2014/main" id="{A77855D5-D8E0-12EC-F0B2-5F1574EE645F}"/>
              </a:ext>
            </a:extLst>
          </p:cNvPr>
          <p:cNvPicPr>
            <a:picLocks noChangeAspect="1"/>
          </p:cNvPicPr>
          <p:nvPr userDrawn="1"/>
        </p:nvPicPr>
        <p:blipFill>
          <a:blip r:embed="rId2"/>
          <a:stretch>
            <a:fillRect/>
          </a:stretch>
        </p:blipFill>
        <p:spPr>
          <a:xfrm>
            <a:off x="5855368" y="1314039"/>
            <a:ext cx="6336632" cy="4949781"/>
          </a:xfrm>
          <a:prstGeom prst="rect">
            <a:avLst/>
          </a:prstGeom>
        </p:spPr>
      </p:pic>
      <p:pic>
        <p:nvPicPr>
          <p:cNvPr id="5" name="Picture 4">
            <a:extLst>
              <a:ext uri="{FF2B5EF4-FFF2-40B4-BE49-F238E27FC236}">
                <a16:creationId xmlns:a16="http://schemas.microsoft.com/office/drawing/2014/main" id="{40AC95DE-3DF5-17AF-DFE9-C941318FFC81}"/>
              </a:ext>
            </a:extLst>
          </p:cNvPr>
          <p:cNvPicPr>
            <a:picLocks noChangeAspect="1"/>
          </p:cNvPicPr>
          <p:nvPr userDrawn="1"/>
        </p:nvPicPr>
        <p:blipFill>
          <a:blip r:embed="rId3"/>
          <a:stretch>
            <a:fillRect/>
          </a:stretch>
        </p:blipFill>
        <p:spPr>
          <a:xfrm>
            <a:off x="728244" y="2919663"/>
            <a:ext cx="4572128" cy="766011"/>
          </a:xfrm>
          <a:prstGeom prst="rect">
            <a:avLst/>
          </a:prstGeom>
        </p:spPr>
      </p:pic>
    </p:spTree>
    <p:extLst>
      <p:ext uri="{BB962C8B-B14F-4D97-AF65-F5344CB8AC3E}">
        <p14:creationId xmlns:p14="http://schemas.microsoft.com/office/powerpoint/2010/main" val="58766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WAM colour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74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WAM colour option 2">
    <p:bg>
      <p:bgPr>
        <a:solidFill>
          <a:srgbClr val="FFCA8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30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WAM colour option 3">
    <p:bg>
      <p:bgPr>
        <a:solidFill>
          <a:srgbClr val="D7D2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24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WAM colour option 4">
    <p:bg>
      <p:bgPr>
        <a:solidFill>
          <a:srgbClr val="FFD0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95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WAM colour option 5">
    <p:bg>
      <p:bgPr>
        <a:solidFill>
          <a:srgbClr val="C1DB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49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WAM colour option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1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WAM image slide with quo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F40653-BBCA-11D3-1D27-648086DE72F1}"/>
              </a:ext>
            </a:extLst>
          </p:cNvPr>
          <p:cNvSpPr>
            <a:spLocks noGrp="1"/>
          </p:cNvSpPr>
          <p:nvPr>
            <p:ph type="pic" sz="quarter" idx="10"/>
          </p:nvPr>
        </p:nvSpPr>
        <p:spPr>
          <a:xfrm>
            <a:off x="7569200" y="927100"/>
            <a:ext cx="4622800" cy="59309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5213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WAM key statement">
    <p:spTree>
      <p:nvGrpSpPr>
        <p:cNvPr id="1" name=""/>
        <p:cNvGrpSpPr/>
        <p:nvPr/>
      </p:nvGrpSpPr>
      <p:grpSpPr>
        <a:xfrm>
          <a:off x="0" y="0"/>
          <a:ext cx="0" cy="0"/>
          <a:chOff x="0" y="0"/>
          <a:chExt cx="0" cy="0"/>
        </a:xfrm>
      </p:grpSpPr>
      <p:pic>
        <p:nvPicPr>
          <p:cNvPr id="7" name="Picture 6" descr="A hand holding a pregnancy test&#10;&#10;Description automatically generated">
            <a:extLst>
              <a:ext uri="{FF2B5EF4-FFF2-40B4-BE49-F238E27FC236}">
                <a16:creationId xmlns:a16="http://schemas.microsoft.com/office/drawing/2014/main" id="{53F29DDD-3317-7793-C88F-AB1DA26000C6}"/>
              </a:ext>
            </a:extLst>
          </p:cNvPr>
          <p:cNvPicPr>
            <a:picLocks noChangeAspect="1"/>
          </p:cNvPicPr>
          <p:nvPr userDrawn="1"/>
        </p:nvPicPr>
        <p:blipFill>
          <a:blip r:embed="rId2"/>
          <a:stretch>
            <a:fillRect/>
          </a:stretch>
        </p:blipFill>
        <p:spPr>
          <a:xfrm>
            <a:off x="-1" y="0"/>
            <a:ext cx="5374106" cy="3716097"/>
          </a:xfrm>
          <a:prstGeom prst="rect">
            <a:avLst/>
          </a:prstGeom>
        </p:spPr>
      </p:pic>
      <p:pic>
        <p:nvPicPr>
          <p:cNvPr id="8" name="Picture 7" descr="A hand holding a pregnancy test&#10;&#10;Description automatically generated">
            <a:extLst>
              <a:ext uri="{FF2B5EF4-FFF2-40B4-BE49-F238E27FC236}">
                <a16:creationId xmlns:a16="http://schemas.microsoft.com/office/drawing/2014/main" id="{9F42F439-0412-80B9-5943-56FFF41F1599}"/>
              </a:ext>
            </a:extLst>
          </p:cNvPr>
          <p:cNvPicPr>
            <a:picLocks noChangeAspect="1"/>
          </p:cNvPicPr>
          <p:nvPr userDrawn="1"/>
        </p:nvPicPr>
        <p:blipFill>
          <a:blip r:embed="rId3"/>
          <a:stretch>
            <a:fillRect/>
          </a:stretch>
        </p:blipFill>
        <p:spPr>
          <a:xfrm>
            <a:off x="6930190" y="0"/>
            <a:ext cx="5261762" cy="3638452"/>
          </a:xfrm>
          <a:prstGeom prst="rect">
            <a:avLst/>
          </a:prstGeom>
        </p:spPr>
      </p:pic>
      <p:pic>
        <p:nvPicPr>
          <p:cNvPr id="9" name="Picture 8" descr="A hand holding a pregnancy test&#10;&#10;Description automatically generated">
            <a:extLst>
              <a:ext uri="{FF2B5EF4-FFF2-40B4-BE49-F238E27FC236}">
                <a16:creationId xmlns:a16="http://schemas.microsoft.com/office/drawing/2014/main" id="{B5AD6AD5-E35B-A6F4-6C55-8D7F5113684C}"/>
              </a:ext>
            </a:extLst>
          </p:cNvPr>
          <p:cNvPicPr>
            <a:picLocks noChangeAspect="1"/>
          </p:cNvPicPr>
          <p:nvPr userDrawn="1"/>
        </p:nvPicPr>
        <p:blipFill>
          <a:blip r:embed="rId4"/>
          <a:stretch>
            <a:fillRect/>
          </a:stretch>
        </p:blipFill>
        <p:spPr>
          <a:xfrm>
            <a:off x="0" y="2628545"/>
            <a:ext cx="4876800" cy="3803436"/>
          </a:xfrm>
          <a:prstGeom prst="rect">
            <a:avLst/>
          </a:prstGeom>
        </p:spPr>
      </p:pic>
      <p:pic>
        <p:nvPicPr>
          <p:cNvPr id="10" name="Picture 9" descr="A hand holding a pregnancy test&#10;&#10;Description automatically generated">
            <a:extLst>
              <a:ext uri="{FF2B5EF4-FFF2-40B4-BE49-F238E27FC236}">
                <a16:creationId xmlns:a16="http://schemas.microsoft.com/office/drawing/2014/main" id="{C97BC94B-4ADD-F29A-6A05-2659F9AE494B}"/>
              </a:ext>
            </a:extLst>
          </p:cNvPr>
          <p:cNvPicPr>
            <a:picLocks noChangeAspect="1"/>
          </p:cNvPicPr>
          <p:nvPr userDrawn="1"/>
        </p:nvPicPr>
        <p:blipFill>
          <a:blip r:embed="rId5"/>
          <a:stretch>
            <a:fillRect/>
          </a:stretch>
        </p:blipFill>
        <p:spPr>
          <a:xfrm>
            <a:off x="7315151" y="3162300"/>
            <a:ext cx="4876800" cy="3808139"/>
          </a:xfrm>
          <a:prstGeom prst="rect">
            <a:avLst/>
          </a:prstGeom>
        </p:spPr>
      </p:pic>
    </p:spTree>
    <p:extLst>
      <p:ext uri="{BB962C8B-B14F-4D97-AF65-F5344CB8AC3E}">
        <p14:creationId xmlns:p14="http://schemas.microsoft.com/office/powerpoint/2010/main" val="3871318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8.emf"/><Relationship Id="rId4" Type="http://schemas.openxmlformats.org/officeDocument/2006/relationships/slideLayout" Target="../slideLayouts/slideLayout5.xml"/><Relationship Id="rId9"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D2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0D68C-3932-2E7C-3CED-5995D8C83F77}"/>
              </a:ext>
            </a:extLst>
          </p:cNvPr>
          <p:cNvPicPr>
            <a:picLocks noChangeAspect="1"/>
          </p:cNvPicPr>
          <p:nvPr userDrawn="1"/>
        </p:nvPicPr>
        <p:blipFill>
          <a:blip r:embed="rId3"/>
          <a:stretch>
            <a:fillRect/>
          </a:stretch>
        </p:blipFill>
        <p:spPr>
          <a:xfrm>
            <a:off x="0" y="0"/>
            <a:ext cx="12192000" cy="1228982"/>
          </a:xfrm>
          <a:prstGeom prst="rect">
            <a:avLst/>
          </a:prstGeom>
        </p:spPr>
      </p:pic>
      <p:pic>
        <p:nvPicPr>
          <p:cNvPr id="8" name="Picture 7">
            <a:extLst>
              <a:ext uri="{FF2B5EF4-FFF2-40B4-BE49-F238E27FC236}">
                <a16:creationId xmlns:a16="http://schemas.microsoft.com/office/drawing/2014/main" id="{79946B82-B94F-6A24-8310-441CEEE87714}"/>
              </a:ext>
            </a:extLst>
          </p:cNvPr>
          <p:cNvPicPr>
            <a:picLocks noChangeAspect="1"/>
          </p:cNvPicPr>
          <p:nvPr userDrawn="1"/>
        </p:nvPicPr>
        <p:blipFill>
          <a:blip r:embed="rId4"/>
          <a:stretch>
            <a:fillRect/>
          </a:stretch>
        </p:blipFill>
        <p:spPr>
          <a:xfrm>
            <a:off x="10513853" y="406742"/>
            <a:ext cx="1028818" cy="406742"/>
          </a:xfrm>
          <a:prstGeom prst="rect">
            <a:avLst/>
          </a:prstGeom>
        </p:spPr>
      </p:pic>
      <p:pic>
        <p:nvPicPr>
          <p:cNvPr id="9" name="Picture 8">
            <a:extLst>
              <a:ext uri="{FF2B5EF4-FFF2-40B4-BE49-F238E27FC236}">
                <a16:creationId xmlns:a16="http://schemas.microsoft.com/office/drawing/2014/main" id="{19CB08D4-EF03-A375-8677-0CF101B0DBAF}"/>
              </a:ext>
            </a:extLst>
          </p:cNvPr>
          <p:cNvPicPr>
            <a:picLocks noChangeAspect="1"/>
          </p:cNvPicPr>
          <p:nvPr userDrawn="1"/>
        </p:nvPicPr>
        <p:blipFill>
          <a:blip r:embed="rId5"/>
          <a:stretch>
            <a:fillRect/>
          </a:stretch>
        </p:blipFill>
        <p:spPr>
          <a:xfrm>
            <a:off x="649328" y="299562"/>
            <a:ext cx="2272969" cy="621102"/>
          </a:xfrm>
          <a:prstGeom prst="rect">
            <a:avLst/>
          </a:prstGeom>
        </p:spPr>
      </p:pic>
      <p:pic>
        <p:nvPicPr>
          <p:cNvPr id="14" name="Picture 13" descr="A hand holding a pregnancy test&#10;&#10;Description automatically generated">
            <a:extLst>
              <a:ext uri="{FF2B5EF4-FFF2-40B4-BE49-F238E27FC236}">
                <a16:creationId xmlns:a16="http://schemas.microsoft.com/office/drawing/2014/main" id="{CE831516-8C2A-6CE1-A979-B83D5AAD20AD}"/>
              </a:ext>
            </a:extLst>
          </p:cNvPr>
          <p:cNvPicPr>
            <a:picLocks noChangeAspect="1"/>
          </p:cNvPicPr>
          <p:nvPr userDrawn="1"/>
        </p:nvPicPr>
        <p:blipFill>
          <a:blip r:embed="rId6"/>
          <a:stretch>
            <a:fillRect/>
          </a:stretch>
        </p:blipFill>
        <p:spPr>
          <a:xfrm>
            <a:off x="5293965" y="1935191"/>
            <a:ext cx="6870427" cy="4750826"/>
          </a:xfrm>
          <a:prstGeom prst="rect">
            <a:avLst/>
          </a:prstGeom>
        </p:spPr>
      </p:pic>
      <p:pic>
        <p:nvPicPr>
          <p:cNvPr id="16" name="Picture 15">
            <a:extLst>
              <a:ext uri="{FF2B5EF4-FFF2-40B4-BE49-F238E27FC236}">
                <a16:creationId xmlns:a16="http://schemas.microsoft.com/office/drawing/2014/main" id="{7DAC9C0A-C7AE-FDD5-F503-F7F26C044A3F}"/>
              </a:ext>
            </a:extLst>
          </p:cNvPr>
          <p:cNvPicPr>
            <a:picLocks noChangeAspect="1"/>
          </p:cNvPicPr>
          <p:nvPr userDrawn="1"/>
        </p:nvPicPr>
        <p:blipFill>
          <a:blip r:embed="rId7"/>
          <a:stretch>
            <a:fillRect/>
          </a:stretch>
        </p:blipFill>
        <p:spPr>
          <a:xfrm>
            <a:off x="8413902" y="6005385"/>
            <a:ext cx="3190556" cy="544729"/>
          </a:xfrm>
          <a:prstGeom prst="rect">
            <a:avLst/>
          </a:prstGeom>
        </p:spPr>
      </p:pic>
    </p:spTree>
    <p:extLst>
      <p:ext uri="{BB962C8B-B14F-4D97-AF65-F5344CB8AC3E}">
        <p14:creationId xmlns:p14="http://schemas.microsoft.com/office/powerpoint/2010/main" val="171894417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7DCD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7610D7-D812-B749-92A0-1F22EAE76410}"/>
              </a:ext>
            </a:extLst>
          </p:cNvPr>
          <p:cNvPicPr>
            <a:picLocks noChangeAspect="1"/>
          </p:cNvPicPr>
          <p:nvPr userDrawn="1"/>
        </p:nvPicPr>
        <p:blipFill>
          <a:blip r:embed="rId8"/>
          <a:stretch>
            <a:fillRect/>
          </a:stretch>
        </p:blipFill>
        <p:spPr>
          <a:xfrm>
            <a:off x="0" y="0"/>
            <a:ext cx="12192000" cy="930442"/>
          </a:xfrm>
          <a:prstGeom prst="rect">
            <a:avLst/>
          </a:prstGeom>
        </p:spPr>
      </p:pic>
      <p:pic>
        <p:nvPicPr>
          <p:cNvPr id="13" name="Picture 12">
            <a:extLst>
              <a:ext uri="{FF2B5EF4-FFF2-40B4-BE49-F238E27FC236}">
                <a16:creationId xmlns:a16="http://schemas.microsoft.com/office/drawing/2014/main" id="{3886711A-B059-4975-D12F-B8B75472C815}"/>
              </a:ext>
            </a:extLst>
          </p:cNvPr>
          <p:cNvPicPr>
            <a:picLocks noChangeAspect="1"/>
          </p:cNvPicPr>
          <p:nvPr userDrawn="1"/>
        </p:nvPicPr>
        <p:blipFill>
          <a:blip r:embed="rId9"/>
          <a:stretch>
            <a:fillRect/>
          </a:stretch>
        </p:blipFill>
        <p:spPr>
          <a:xfrm>
            <a:off x="649328" y="228934"/>
            <a:ext cx="1705376" cy="472574"/>
          </a:xfrm>
          <a:prstGeom prst="rect">
            <a:avLst/>
          </a:prstGeom>
        </p:spPr>
      </p:pic>
      <p:pic>
        <p:nvPicPr>
          <p:cNvPr id="15" name="Picture 14">
            <a:extLst>
              <a:ext uri="{FF2B5EF4-FFF2-40B4-BE49-F238E27FC236}">
                <a16:creationId xmlns:a16="http://schemas.microsoft.com/office/drawing/2014/main" id="{3DF5CCD5-48D9-BED4-BBC3-C99E711C0711}"/>
              </a:ext>
            </a:extLst>
          </p:cNvPr>
          <p:cNvPicPr>
            <a:picLocks noChangeAspect="1"/>
          </p:cNvPicPr>
          <p:nvPr userDrawn="1"/>
        </p:nvPicPr>
        <p:blipFill>
          <a:blip r:embed="rId10"/>
          <a:stretch>
            <a:fillRect/>
          </a:stretch>
        </p:blipFill>
        <p:spPr>
          <a:xfrm>
            <a:off x="10811594" y="321221"/>
            <a:ext cx="731077" cy="288000"/>
          </a:xfrm>
          <a:prstGeom prst="rect">
            <a:avLst/>
          </a:prstGeom>
        </p:spPr>
      </p:pic>
    </p:spTree>
    <p:extLst>
      <p:ext uri="{BB962C8B-B14F-4D97-AF65-F5344CB8AC3E}">
        <p14:creationId xmlns:p14="http://schemas.microsoft.com/office/powerpoint/2010/main" val="59659624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68"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7DCD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7610D7-D812-B749-92A0-1F22EAE76410}"/>
              </a:ext>
            </a:extLst>
          </p:cNvPr>
          <p:cNvPicPr>
            <a:picLocks noChangeAspect="1"/>
          </p:cNvPicPr>
          <p:nvPr userDrawn="1"/>
        </p:nvPicPr>
        <p:blipFill>
          <a:blip r:embed="rId3"/>
          <a:stretch>
            <a:fillRect/>
          </a:stretch>
        </p:blipFill>
        <p:spPr>
          <a:xfrm>
            <a:off x="0" y="0"/>
            <a:ext cx="12170484" cy="928800"/>
          </a:xfrm>
          <a:prstGeom prst="rect">
            <a:avLst/>
          </a:prstGeom>
        </p:spPr>
      </p:pic>
      <p:pic>
        <p:nvPicPr>
          <p:cNvPr id="13" name="Picture 12">
            <a:extLst>
              <a:ext uri="{FF2B5EF4-FFF2-40B4-BE49-F238E27FC236}">
                <a16:creationId xmlns:a16="http://schemas.microsoft.com/office/drawing/2014/main" id="{3886711A-B059-4975-D12F-B8B75472C815}"/>
              </a:ext>
            </a:extLst>
          </p:cNvPr>
          <p:cNvPicPr>
            <a:picLocks noChangeAspect="1"/>
          </p:cNvPicPr>
          <p:nvPr userDrawn="1"/>
        </p:nvPicPr>
        <p:blipFill>
          <a:blip r:embed="rId4"/>
          <a:stretch>
            <a:fillRect/>
          </a:stretch>
        </p:blipFill>
        <p:spPr>
          <a:xfrm>
            <a:off x="649328" y="228934"/>
            <a:ext cx="1705376" cy="472574"/>
          </a:xfrm>
          <a:prstGeom prst="rect">
            <a:avLst/>
          </a:prstGeom>
        </p:spPr>
      </p:pic>
      <p:pic>
        <p:nvPicPr>
          <p:cNvPr id="15" name="Picture 14">
            <a:extLst>
              <a:ext uri="{FF2B5EF4-FFF2-40B4-BE49-F238E27FC236}">
                <a16:creationId xmlns:a16="http://schemas.microsoft.com/office/drawing/2014/main" id="{3DF5CCD5-48D9-BED4-BBC3-C99E711C0711}"/>
              </a:ext>
            </a:extLst>
          </p:cNvPr>
          <p:cNvPicPr>
            <a:picLocks noChangeAspect="1"/>
          </p:cNvPicPr>
          <p:nvPr userDrawn="1"/>
        </p:nvPicPr>
        <p:blipFill>
          <a:blip r:embed="rId5"/>
          <a:stretch>
            <a:fillRect/>
          </a:stretch>
        </p:blipFill>
        <p:spPr>
          <a:xfrm>
            <a:off x="10811594" y="321221"/>
            <a:ext cx="731077" cy="288000"/>
          </a:xfrm>
          <a:prstGeom prst="rect">
            <a:avLst/>
          </a:prstGeom>
        </p:spPr>
      </p:pic>
    </p:spTree>
    <p:extLst>
      <p:ext uri="{BB962C8B-B14F-4D97-AF65-F5344CB8AC3E}">
        <p14:creationId xmlns:p14="http://schemas.microsoft.com/office/powerpoint/2010/main" val="2769333531"/>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D0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931593"/>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4D559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0D68C-3932-2E7C-3CED-5995D8C83F77}"/>
              </a:ext>
            </a:extLst>
          </p:cNvPr>
          <p:cNvPicPr>
            <a:picLocks noChangeAspect="1"/>
          </p:cNvPicPr>
          <p:nvPr userDrawn="1"/>
        </p:nvPicPr>
        <p:blipFill>
          <a:blip r:embed="rId3"/>
          <a:stretch>
            <a:fillRect/>
          </a:stretch>
        </p:blipFill>
        <p:spPr>
          <a:xfrm>
            <a:off x="0" y="0"/>
            <a:ext cx="12192000" cy="1228982"/>
          </a:xfrm>
          <a:prstGeom prst="rect">
            <a:avLst/>
          </a:prstGeom>
        </p:spPr>
      </p:pic>
      <p:pic>
        <p:nvPicPr>
          <p:cNvPr id="8" name="Picture 7">
            <a:extLst>
              <a:ext uri="{FF2B5EF4-FFF2-40B4-BE49-F238E27FC236}">
                <a16:creationId xmlns:a16="http://schemas.microsoft.com/office/drawing/2014/main" id="{79946B82-B94F-6A24-8310-441CEEE87714}"/>
              </a:ext>
            </a:extLst>
          </p:cNvPr>
          <p:cNvPicPr>
            <a:picLocks noChangeAspect="1"/>
          </p:cNvPicPr>
          <p:nvPr userDrawn="1"/>
        </p:nvPicPr>
        <p:blipFill>
          <a:blip r:embed="rId4"/>
          <a:stretch>
            <a:fillRect/>
          </a:stretch>
        </p:blipFill>
        <p:spPr>
          <a:xfrm>
            <a:off x="10513853" y="406742"/>
            <a:ext cx="1028818" cy="406742"/>
          </a:xfrm>
          <a:prstGeom prst="rect">
            <a:avLst/>
          </a:prstGeom>
        </p:spPr>
      </p:pic>
      <p:pic>
        <p:nvPicPr>
          <p:cNvPr id="9" name="Picture 8">
            <a:extLst>
              <a:ext uri="{FF2B5EF4-FFF2-40B4-BE49-F238E27FC236}">
                <a16:creationId xmlns:a16="http://schemas.microsoft.com/office/drawing/2014/main" id="{19CB08D4-EF03-A375-8677-0CF101B0DBAF}"/>
              </a:ext>
            </a:extLst>
          </p:cNvPr>
          <p:cNvPicPr>
            <a:picLocks noChangeAspect="1"/>
          </p:cNvPicPr>
          <p:nvPr userDrawn="1"/>
        </p:nvPicPr>
        <p:blipFill>
          <a:blip r:embed="rId5"/>
          <a:stretch>
            <a:fillRect/>
          </a:stretch>
        </p:blipFill>
        <p:spPr>
          <a:xfrm>
            <a:off x="649328" y="299562"/>
            <a:ext cx="2272969" cy="621102"/>
          </a:xfrm>
          <a:prstGeom prst="rect">
            <a:avLst/>
          </a:prstGeom>
        </p:spPr>
      </p:pic>
    </p:spTree>
    <p:extLst>
      <p:ext uri="{BB962C8B-B14F-4D97-AF65-F5344CB8AC3E}">
        <p14:creationId xmlns:p14="http://schemas.microsoft.com/office/powerpoint/2010/main" val="83647688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speakwithamidwife.co.uk/"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speakwithamidwife.co.uk"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speakwithamidwife.co.u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gbr01.safelinks.protection.outlook.com/?url=http%3A%2F%2Fwww.speakwithamidwife.co.uk%2F&amp;data=05%7C01%7Cvicky.caunt%40nhs.net%7C900ec879e1024b4f6edd08dbc4d4eaf4%7C37c354b285b047f5b22207b48d774ee3%7C0%7C0%7C638320190991625797%7CUnknown%7CTWFpbGZsb3d8eyJWIjoiMC4wLjAwMDAiLCJQIjoiV2luMzIiLCJBTiI6Ik1haWwiLCJXVCI6Mn0%3D%7C3000%7C%7C%7C&amp;sdata=0F2NjT617AaxUsLCyy9DTm%2B3TYy8XjlpFivBs%2B86Npw%3D&amp;reserved=0"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wypartnership.co.uk/campaigns/speak-with-a-midwife/communication-resources" TargetMode="External"/><Relationship Id="rId2" Type="http://schemas.openxmlformats.org/officeDocument/2006/relationships/hyperlink" Target="http://www.speakwithamidwife.co.uk/" TargetMode="Externa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hyperlink" Target="mailto:name@wyhcp.co.uk"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future.nhs.uk/WYICBBusinessIntelligence/view?objectID=38488496" TargetMode="External"/><Relationship Id="rId2" Type="http://schemas.openxmlformats.org/officeDocument/2006/relationships/hyperlink" Target="https://gbr01.safelinks.protection.outlook.com/?url=https%3A%2F%2Fwww.wypartnership.co.uk%2Fapplication%2Ffiles%2F5016%2F6497%2F0275%2FWY_H_LMNS_E__E_Plan_Sep_22_FinalV1.pdf&amp;data=05%7C01%7Cvicky.caunt%40nhs.net%7C6c338101d54e4df7625308db5cf786eb%7C37c354b285b047f5b22207b48d774ee3%7C0%7C0%7C638205990400806344%7CUnknown%7CTWFpbGZsb3d8eyJWIjoiMC4wLjAwMDAiLCJQIjoiV2luMzIiLCJBTiI6Ik1haWwiLCJXVCI6Mn0%3D%7C3000%7C%7C%7C&amp;sdata=Qg%2BJ96%2FuzpIsxQlctBV5SiT5I6CwCg1FzL%2Fdc6HT46c%3D&amp;reserved=0" TargetMode="External"/><Relationship Id="rId1" Type="http://schemas.openxmlformats.org/officeDocument/2006/relationships/slideLayout" Target="../slideLayouts/slideLayout4.xml"/><Relationship Id="rId6" Type="http://schemas.openxmlformats.org/officeDocument/2006/relationships/hyperlink" Target="https://www.wypartnership.co.uk/application/files/7516/9702/6381/200423_West_Yorkshire_and_Harrogate_Health_and_Care_Partnership_LMNS_-_Book_by_10_Weeks_-_Rapid_Literature_Review.pdf" TargetMode="External"/><Relationship Id="rId5" Type="http://schemas.openxmlformats.org/officeDocument/2006/relationships/hyperlink" Target="https://www.wypartnership.co.uk/application/files/6816/9702/6344/230523_Book_by_10_Weeks_Insight_findings_and_recommendations_SUMMARY.pdf" TargetMode="External"/><Relationship Id="rId4" Type="http://schemas.openxmlformats.org/officeDocument/2006/relationships/hyperlink" Target="https://www.npeu.ox.ac.uk/mbrrace-u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18.emf"/><Relationship Id="rId4" Type="http://schemas.openxmlformats.org/officeDocument/2006/relationships/image" Target="../media/image29.emf"/><Relationship Id="rId9" Type="http://schemas.openxmlformats.org/officeDocument/2006/relationships/image" Target="../media/image1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D2E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C6B71D-7DF8-A807-FB6F-03A6D7295C5A}"/>
              </a:ext>
            </a:extLst>
          </p:cNvPr>
          <p:cNvPicPr>
            <a:picLocks noChangeAspect="1"/>
          </p:cNvPicPr>
          <p:nvPr/>
        </p:nvPicPr>
        <p:blipFill>
          <a:blip r:embed="rId3"/>
          <a:stretch>
            <a:fillRect/>
          </a:stretch>
        </p:blipFill>
        <p:spPr>
          <a:xfrm>
            <a:off x="0" y="0"/>
            <a:ext cx="12192000" cy="1228982"/>
          </a:xfrm>
          <a:prstGeom prst="rect">
            <a:avLst/>
          </a:prstGeom>
        </p:spPr>
      </p:pic>
      <p:pic>
        <p:nvPicPr>
          <p:cNvPr id="17" name="Picture 16">
            <a:extLst>
              <a:ext uri="{FF2B5EF4-FFF2-40B4-BE49-F238E27FC236}">
                <a16:creationId xmlns:a16="http://schemas.microsoft.com/office/drawing/2014/main" id="{37EEC9B1-2546-B2D8-9C6F-DA258C2AD09E}"/>
              </a:ext>
            </a:extLst>
          </p:cNvPr>
          <p:cNvPicPr>
            <a:picLocks noChangeAspect="1"/>
          </p:cNvPicPr>
          <p:nvPr/>
        </p:nvPicPr>
        <p:blipFill>
          <a:blip r:embed="rId4"/>
          <a:stretch>
            <a:fillRect/>
          </a:stretch>
        </p:blipFill>
        <p:spPr>
          <a:xfrm>
            <a:off x="10513853" y="406742"/>
            <a:ext cx="1028818" cy="406742"/>
          </a:xfrm>
          <a:prstGeom prst="rect">
            <a:avLst/>
          </a:prstGeom>
        </p:spPr>
      </p:pic>
      <p:sp>
        <p:nvSpPr>
          <p:cNvPr id="26" name="TextBox 25">
            <a:extLst>
              <a:ext uri="{FF2B5EF4-FFF2-40B4-BE49-F238E27FC236}">
                <a16:creationId xmlns:a16="http://schemas.microsoft.com/office/drawing/2014/main" id="{C9DFB43E-91DF-7710-A8E9-1F264A99234F}"/>
              </a:ext>
            </a:extLst>
          </p:cNvPr>
          <p:cNvSpPr txBox="1"/>
          <p:nvPr/>
        </p:nvSpPr>
        <p:spPr>
          <a:xfrm>
            <a:off x="674043" y="5519006"/>
            <a:ext cx="1736373" cy="923330"/>
          </a:xfrm>
          <a:prstGeom prst="rect">
            <a:avLst/>
          </a:prstGeom>
          <a:noFill/>
        </p:spPr>
        <p:txBody>
          <a:bodyPr wrap="none" rtlCol="0">
            <a:spAutoFit/>
          </a:bodyPr>
          <a:lstStyle/>
          <a:p>
            <a:r>
              <a:rPr lang="en-US" dirty="0">
                <a:solidFill>
                  <a:srgbClr val="231F60"/>
                </a:solidFill>
                <a:latin typeface="Arial" panose="020B0604020202020204" pitchFamily="34" charset="0"/>
                <a:cs typeface="Arial" panose="020B0604020202020204" pitchFamily="34" charset="0"/>
              </a:rPr>
              <a:t>Presentation to</a:t>
            </a:r>
            <a:br>
              <a:rPr lang="en-US" dirty="0">
                <a:solidFill>
                  <a:srgbClr val="231F60"/>
                </a:solidFill>
                <a:latin typeface="Arial" panose="020B0604020202020204" pitchFamily="34" charset="0"/>
                <a:cs typeface="Arial" panose="020B0604020202020204" pitchFamily="34" charset="0"/>
              </a:rPr>
            </a:br>
            <a:r>
              <a:rPr lang="en-US" dirty="0">
                <a:solidFill>
                  <a:srgbClr val="231F60"/>
                </a:solidFill>
                <a:latin typeface="Arial" panose="020B0604020202020204" pitchFamily="34" charset="0"/>
                <a:cs typeface="Arial" panose="020B0604020202020204" pitchFamily="34" charset="0"/>
              </a:rPr>
              <a:t>XX </a:t>
            </a:r>
            <a:br>
              <a:rPr lang="en-US" dirty="0">
                <a:solidFill>
                  <a:srgbClr val="231F60"/>
                </a:solidFill>
                <a:latin typeface="Arial" panose="020B0604020202020204" pitchFamily="34" charset="0"/>
                <a:cs typeface="Arial" panose="020B0604020202020204" pitchFamily="34" charset="0"/>
              </a:rPr>
            </a:br>
            <a:r>
              <a:rPr lang="en-US" dirty="0">
                <a:solidFill>
                  <a:srgbClr val="231F60"/>
                </a:solidFill>
                <a:latin typeface="Arial" panose="020B0604020202020204" pitchFamily="34" charset="0"/>
                <a:cs typeface="Arial" panose="020B0604020202020204" pitchFamily="34" charset="0"/>
              </a:rPr>
              <a:t>Date 2023</a:t>
            </a:r>
          </a:p>
        </p:txBody>
      </p:sp>
      <p:sp>
        <p:nvSpPr>
          <p:cNvPr id="31" name="Rectangle 30">
            <a:extLst>
              <a:ext uri="{FF2B5EF4-FFF2-40B4-BE49-F238E27FC236}">
                <a16:creationId xmlns:a16="http://schemas.microsoft.com/office/drawing/2014/main" id="{55829069-551B-D3C0-4598-CB6C1499D20A}"/>
              </a:ext>
            </a:extLst>
          </p:cNvPr>
          <p:cNvSpPr/>
          <p:nvPr/>
        </p:nvSpPr>
        <p:spPr>
          <a:xfrm>
            <a:off x="1711674" y="4058365"/>
            <a:ext cx="3469926" cy="144649"/>
          </a:xfrm>
          <a:prstGeom prst="rect">
            <a:avLst/>
          </a:prstGeom>
          <a:solidFill>
            <a:srgbClr val="FFD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3F9E450-596C-22AA-DB4B-6428000A54F9}"/>
              </a:ext>
            </a:extLst>
          </p:cNvPr>
          <p:cNvSpPr txBox="1"/>
          <p:nvPr/>
        </p:nvSpPr>
        <p:spPr>
          <a:xfrm>
            <a:off x="649329" y="2024274"/>
            <a:ext cx="7889190" cy="2336024"/>
          </a:xfrm>
          <a:prstGeom prst="rect">
            <a:avLst/>
          </a:prstGeom>
          <a:noFill/>
        </p:spPr>
        <p:txBody>
          <a:bodyPr wrap="square" rtlCol="0">
            <a:spAutoFit/>
          </a:bodyPr>
          <a:lstStyle/>
          <a:p>
            <a:pPr>
              <a:lnSpc>
                <a:spcPct val="90000"/>
              </a:lnSpc>
            </a:pPr>
            <a:r>
              <a:rPr lang="en-US" sz="5400" b="1" spc="-150" dirty="0">
                <a:solidFill>
                  <a:schemeClr val="accent2"/>
                </a:solidFill>
                <a:latin typeface="PLAYFAIR DISPLAY BOLD ROMAN" pitchFamily="2" charset="77"/>
              </a:rPr>
              <a:t>How we can help</a:t>
            </a:r>
            <a:br>
              <a:rPr lang="en-US" sz="5400" b="1" spc="-150" dirty="0">
                <a:solidFill>
                  <a:schemeClr val="accent2"/>
                </a:solidFill>
                <a:latin typeface="PLAYFAIR DISPLAY BOLD ROMAN" pitchFamily="2" charset="77"/>
              </a:rPr>
            </a:br>
            <a:r>
              <a:rPr lang="en-US" sz="5400" b="1" spc="-150" dirty="0">
                <a:solidFill>
                  <a:schemeClr val="accent2"/>
                </a:solidFill>
                <a:latin typeface="PLAYFAIR DISPLAY BOLD ROMAN" pitchFamily="2" charset="77"/>
              </a:rPr>
              <a:t>women feel prepared</a:t>
            </a:r>
            <a:br>
              <a:rPr lang="en-US" sz="5400" b="1" spc="-150" dirty="0">
                <a:solidFill>
                  <a:schemeClr val="accent2"/>
                </a:solidFill>
                <a:latin typeface="PLAYFAIR DISPLAY BOLD ROMAN" pitchFamily="2" charset="77"/>
              </a:rPr>
            </a:br>
            <a:r>
              <a:rPr lang="en-US" sz="5400" b="1" spc="-150" dirty="0">
                <a:solidFill>
                  <a:schemeClr val="accent2"/>
                </a:solidFill>
                <a:latin typeface="PLAYFAIR DISPLAY BOLD ROMAN" pitchFamily="2" charset="77"/>
              </a:rPr>
              <a:t>for pregnancy.</a:t>
            </a:r>
          </a:p>
        </p:txBody>
      </p:sp>
      <p:pic>
        <p:nvPicPr>
          <p:cNvPr id="32" name="Picture 31">
            <a:extLst>
              <a:ext uri="{FF2B5EF4-FFF2-40B4-BE49-F238E27FC236}">
                <a16:creationId xmlns:a16="http://schemas.microsoft.com/office/drawing/2014/main" id="{32B688D3-C853-7D75-5BA6-117CFBFD76CA}"/>
              </a:ext>
            </a:extLst>
          </p:cNvPr>
          <p:cNvPicPr>
            <a:picLocks noChangeAspect="1"/>
          </p:cNvPicPr>
          <p:nvPr/>
        </p:nvPicPr>
        <p:blipFill>
          <a:blip r:embed="rId5"/>
          <a:stretch>
            <a:fillRect/>
          </a:stretch>
        </p:blipFill>
        <p:spPr>
          <a:xfrm>
            <a:off x="649328" y="299562"/>
            <a:ext cx="2272969" cy="621102"/>
          </a:xfrm>
          <a:prstGeom prst="rect">
            <a:avLst/>
          </a:prstGeom>
        </p:spPr>
      </p:pic>
    </p:spTree>
    <p:extLst>
      <p:ext uri="{BB962C8B-B14F-4D97-AF65-F5344CB8AC3E}">
        <p14:creationId xmlns:p14="http://schemas.microsoft.com/office/powerpoint/2010/main" val="364740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71B188-F687-F820-5EEF-A97F324B9C8F}"/>
              </a:ext>
            </a:extLst>
          </p:cNvPr>
          <p:cNvSpPr txBox="1"/>
          <p:nvPr/>
        </p:nvSpPr>
        <p:spPr>
          <a:xfrm>
            <a:off x="521643" y="1330417"/>
            <a:ext cx="6972300"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Local insight told us </a:t>
            </a:r>
          </a:p>
        </p:txBody>
      </p:sp>
      <p:sp>
        <p:nvSpPr>
          <p:cNvPr id="4" name="TextBox 3">
            <a:extLst>
              <a:ext uri="{FF2B5EF4-FFF2-40B4-BE49-F238E27FC236}">
                <a16:creationId xmlns:a16="http://schemas.microsoft.com/office/drawing/2014/main" id="{F1065477-BEA6-DCEB-B09F-A94A916B81D6}"/>
              </a:ext>
            </a:extLst>
          </p:cNvPr>
          <p:cNvSpPr txBox="1"/>
          <p:nvPr/>
        </p:nvSpPr>
        <p:spPr>
          <a:xfrm>
            <a:off x="521643" y="2175629"/>
            <a:ext cx="9528368" cy="3724096"/>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Women often lacked detailed knowledge of the benefits to mum and baby of early booking and there was mixed understanding of the term ‘antenatal care’, with most groups being more familiar with the terms ‘pregnancy care’ or ‘midwife care’. There were also gaps in knowledge of the ‘book by 10 weeks’ message.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Themes included the importance of building a trusting relationship from the beginning of the pregnancy care pathway, listen to me, don’t judge me and treat me with respect.  </a:t>
            </a:r>
          </a:p>
          <a:p>
            <a:endParaRPr lang="en-GB" sz="1400" b="1" dirty="0">
              <a:solidFill>
                <a:srgbClr val="231F60"/>
              </a:solidFill>
              <a:latin typeface="Arial" panose="020B0604020202020204" pitchFamily="34" charset="0"/>
              <a:cs typeface="Arial" panose="020B0604020202020204" pitchFamily="34" charset="0"/>
            </a:endParaRPr>
          </a:p>
          <a:p>
            <a:r>
              <a:rPr lang="en-GB" sz="1400" b="1" dirty="0">
                <a:solidFill>
                  <a:srgbClr val="231F60"/>
                </a:solidFill>
                <a:latin typeface="Arial" panose="020B0604020202020204" pitchFamily="34" charset="0"/>
                <a:cs typeface="Arial" panose="020B0604020202020204" pitchFamily="34" charset="0"/>
              </a:rPr>
              <a:t>Barriers to access antenatal care </a:t>
            </a:r>
            <a:r>
              <a:rPr lang="en-GB" sz="1400" dirty="0">
                <a:latin typeface="Arial" panose="020B0604020202020204" pitchFamily="34" charset="0"/>
                <a:cs typeface="Arial" panose="020B0604020202020204" pitchFamily="34" charset="0"/>
              </a:rPr>
              <a:t>(vary for different groups) </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Fears regarding the pregnancy</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Poor previous experiences of health care</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Lack of understanding about the purpose of antenatal care</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Lack of knowledge about how to access care</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Income barriers</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Misperceptions over entitlement to care, or simply being unaware of the pregnancy</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Difficulty in communicating were further barriers for some groups</a:t>
            </a: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My culture might see childbirth as less medical than you are used to </a:t>
            </a:r>
          </a:p>
          <a:p>
            <a:endParaRPr lang="en-GB" sz="1200" b="1" dirty="0">
              <a:solidFill>
                <a:srgbClr val="231F60"/>
              </a:solidFill>
              <a:latin typeface="Arial" panose="020B0604020202020204" pitchFamily="34" charset="0"/>
              <a:cs typeface="Arial" panose="020B0604020202020204" pitchFamily="34" charset="0"/>
            </a:endParaRPr>
          </a:p>
        </p:txBody>
      </p:sp>
      <p:pic>
        <p:nvPicPr>
          <p:cNvPr id="5" name="Picture 4" descr="A hand holding a pregnancy test&#10;&#10;Description automatically generated">
            <a:extLst>
              <a:ext uri="{FF2B5EF4-FFF2-40B4-BE49-F238E27FC236}">
                <a16:creationId xmlns:a16="http://schemas.microsoft.com/office/drawing/2014/main" id="{FED146C0-2DF9-5670-B7E4-8E4D11BD0775}"/>
              </a:ext>
            </a:extLst>
          </p:cNvPr>
          <p:cNvPicPr>
            <a:picLocks noChangeAspect="1"/>
          </p:cNvPicPr>
          <p:nvPr/>
        </p:nvPicPr>
        <p:blipFill>
          <a:blip r:embed="rId2"/>
          <a:stretch>
            <a:fillRect/>
          </a:stretch>
        </p:blipFill>
        <p:spPr>
          <a:xfrm>
            <a:off x="8692357" y="2808946"/>
            <a:ext cx="3499643" cy="2733702"/>
          </a:xfrm>
          <a:prstGeom prst="rect">
            <a:avLst/>
          </a:prstGeom>
        </p:spPr>
      </p:pic>
    </p:spTree>
    <p:extLst>
      <p:ext uri="{BB962C8B-B14F-4D97-AF65-F5344CB8AC3E}">
        <p14:creationId xmlns:p14="http://schemas.microsoft.com/office/powerpoint/2010/main" val="347536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065477-BEA6-DCEB-B09F-A94A916B81D6}"/>
              </a:ext>
            </a:extLst>
          </p:cNvPr>
          <p:cNvSpPr txBox="1"/>
          <p:nvPr/>
        </p:nvSpPr>
        <p:spPr>
          <a:xfrm>
            <a:off x="320307" y="2210728"/>
            <a:ext cx="9010284" cy="3044423"/>
          </a:xfrm>
          <a:prstGeom prst="rect">
            <a:avLst/>
          </a:prstGeom>
          <a:noFill/>
        </p:spPr>
        <p:txBody>
          <a:bodyPr wrap="square" rtlCol="0">
            <a:spAutoFit/>
          </a:bodyPr>
          <a:lstStyle/>
          <a:p>
            <a:pPr fontAlgn="base">
              <a:spcAft>
                <a:spcPts val="2250"/>
              </a:spcAft>
            </a:pPr>
            <a:r>
              <a:rPr lang="en-GB" sz="1400" dirty="0">
                <a:solidFill>
                  <a:srgbClr val="231F60"/>
                </a:solidFill>
                <a:latin typeface="Arial" panose="020B0604020202020204" pitchFamily="34" charset="0"/>
                <a:cs typeface="Arial" panose="020B0604020202020204" pitchFamily="34" charset="0"/>
              </a:rPr>
              <a:t>The co-produced campaign is built on: </a:t>
            </a:r>
            <a:endParaRPr lang="en-GB" sz="1400" dirty="0">
              <a:latin typeface="Arial" panose="020B0604020202020204" pitchFamily="34" charset="0"/>
              <a:cs typeface="Arial" panose="020B0604020202020204" pitchFamily="34" charset="0"/>
            </a:endParaRP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Simple straightforward English language. Use of visuals to explain  </a:t>
            </a: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Inclusive, non-judgemental approaches to personalised care </a:t>
            </a: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Explanation of the pregnancy pathway and where antenatal booking fits in </a:t>
            </a: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Raising awareness of the importance of early pregnancy care and benefits this can bring (e.g., folic acid supplements and wellbeing support). </a:t>
            </a:r>
          </a:p>
          <a:p>
            <a:endParaRPr lang="en-GB" sz="1200" b="1" dirty="0">
              <a:solidFill>
                <a:srgbClr val="231F60"/>
              </a:solidFill>
              <a:latin typeface="Arial" panose="020B0604020202020204" pitchFamily="34" charset="0"/>
              <a:cs typeface="Arial" panose="020B0604020202020204" pitchFamily="34" charset="0"/>
            </a:endParaRPr>
          </a:p>
        </p:txBody>
      </p:sp>
      <p:pic>
        <p:nvPicPr>
          <p:cNvPr id="5" name="Picture 4" descr="A hand holding a pregnancy test&#10;&#10;Description automatically generated">
            <a:extLst>
              <a:ext uri="{FF2B5EF4-FFF2-40B4-BE49-F238E27FC236}">
                <a16:creationId xmlns:a16="http://schemas.microsoft.com/office/drawing/2014/main" id="{FED146C0-2DF9-5670-B7E4-8E4D11BD0775}"/>
              </a:ext>
            </a:extLst>
          </p:cNvPr>
          <p:cNvPicPr>
            <a:picLocks noChangeAspect="1"/>
          </p:cNvPicPr>
          <p:nvPr/>
        </p:nvPicPr>
        <p:blipFill>
          <a:blip r:embed="rId2"/>
          <a:stretch>
            <a:fillRect/>
          </a:stretch>
        </p:blipFill>
        <p:spPr>
          <a:xfrm>
            <a:off x="8692357" y="2808946"/>
            <a:ext cx="3499643" cy="2733702"/>
          </a:xfrm>
          <a:prstGeom prst="rect">
            <a:avLst/>
          </a:prstGeom>
        </p:spPr>
      </p:pic>
      <p:sp>
        <p:nvSpPr>
          <p:cNvPr id="3" name="TextBox 2">
            <a:extLst>
              <a:ext uri="{FF2B5EF4-FFF2-40B4-BE49-F238E27FC236}">
                <a16:creationId xmlns:a16="http://schemas.microsoft.com/office/drawing/2014/main" id="{5AE4516A-8A10-01D3-8983-1D4AEE12CD62}"/>
              </a:ext>
            </a:extLst>
          </p:cNvPr>
          <p:cNvSpPr txBox="1"/>
          <p:nvPr/>
        </p:nvSpPr>
        <p:spPr>
          <a:xfrm>
            <a:off x="253195" y="1307383"/>
            <a:ext cx="6972300"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‘Speak with a midwife’</a:t>
            </a:r>
          </a:p>
        </p:txBody>
      </p:sp>
    </p:spTree>
    <p:extLst>
      <p:ext uri="{BB962C8B-B14F-4D97-AF65-F5344CB8AC3E}">
        <p14:creationId xmlns:p14="http://schemas.microsoft.com/office/powerpoint/2010/main" val="34601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regnancy test&#10;&#10;Description automatically generated">
            <a:extLst>
              <a:ext uri="{FF2B5EF4-FFF2-40B4-BE49-F238E27FC236}">
                <a16:creationId xmlns:a16="http://schemas.microsoft.com/office/drawing/2014/main" id="{5EBEADE4-0D9B-FD1B-AA5D-4C88E120912F}"/>
              </a:ext>
            </a:extLst>
          </p:cNvPr>
          <p:cNvPicPr>
            <a:picLocks noChangeAspect="1"/>
          </p:cNvPicPr>
          <p:nvPr/>
        </p:nvPicPr>
        <p:blipFill>
          <a:blip r:embed="rId2"/>
          <a:stretch>
            <a:fillRect/>
          </a:stretch>
        </p:blipFill>
        <p:spPr>
          <a:xfrm>
            <a:off x="5499100" y="1846247"/>
            <a:ext cx="6692900" cy="5226273"/>
          </a:xfrm>
          <a:prstGeom prst="rect">
            <a:avLst/>
          </a:prstGeom>
        </p:spPr>
      </p:pic>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FAAA567-40D8-66ED-1A1F-EBAF928B196C}"/>
              </a:ext>
            </a:extLst>
          </p:cNvPr>
          <p:cNvSpPr/>
          <p:nvPr/>
        </p:nvSpPr>
        <p:spPr>
          <a:xfrm>
            <a:off x="2617143" y="2328847"/>
            <a:ext cx="2970857" cy="160353"/>
          </a:xfrm>
          <a:prstGeom prst="rect">
            <a:avLst/>
          </a:prstGeom>
          <a:solidFill>
            <a:srgbClr val="FFD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71B188-F687-F820-5EEF-A97F324B9C8F}"/>
              </a:ext>
            </a:extLst>
          </p:cNvPr>
          <p:cNvSpPr txBox="1"/>
          <p:nvPr/>
        </p:nvSpPr>
        <p:spPr>
          <a:xfrm>
            <a:off x="521643" y="1858947"/>
            <a:ext cx="6972300" cy="3416320"/>
          </a:xfrm>
          <a:prstGeom prst="rect">
            <a:avLst/>
          </a:prstGeom>
          <a:noFill/>
        </p:spPr>
        <p:txBody>
          <a:bodyPr wrap="square" rtlCol="0">
            <a:spAutoFit/>
          </a:bodyPr>
          <a:lstStyle/>
          <a:p>
            <a:pPr>
              <a:lnSpc>
                <a:spcPct val="90000"/>
              </a:lnSpc>
            </a:pPr>
            <a:r>
              <a:rPr lang="en-US" sz="4800" b="1" spc="-150" dirty="0">
                <a:solidFill>
                  <a:srgbClr val="4D559A"/>
                </a:solidFill>
                <a:latin typeface="PLAYFAIR DISPLAY BOLD ROMAN" pitchFamily="2" charset="77"/>
              </a:rPr>
              <a:t>We can all support</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the women we work with.</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Here are just a few of </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the things we should </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be talking about.</a:t>
            </a:r>
          </a:p>
        </p:txBody>
      </p:sp>
    </p:spTree>
    <p:extLst>
      <p:ext uri="{BB962C8B-B14F-4D97-AF65-F5344CB8AC3E}">
        <p14:creationId xmlns:p14="http://schemas.microsoft.com/office/powerpoint/2010/main" val="410577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8CBCD9-77F2-95D6-E486-22698E6DD626}"/>
              </a:ext>
            </a:extLst>
          </p:cNvPr>
          <p:cNvSpPr/>
          <p:nvPr/>
        </p:nvSpPr>
        <p:spPr>
          <a:xfrm>
            <a:off x="5051105" y="4247632"/>
            <a:ext cx="3153095" cy="159268"/>
          </a:xfrm>
          <a:prstGeom prst="rect">
            <a:avLst/>
          </a:prstGeom>
          <a:solidFill>
            <a:srgbClr val="D7D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AA6DFB-66AF-73C3-2638-3C14E739525A}"/>
              </a:ext>
            </a:extLst>
          </p:cNvPr>
          <p:cNvSpPr txBox="1"/>
          <p:nvPr/>
        </p:nvSpPr>
        <p:spPr>
          <a:xfrm>
            <a:off x="2151405" y="2667293"/>
            <a:ext cx="7889190" cy="1920526"/>
          </a:xfrm>
          <a:prstGeom prst="rect">
            <a:avLst/>
          </a:prstGeom>
          <a:noFill/>
        </p:spPr>
        <p:txBody>
          <a:bodyPr wrap="square" rtlCol="0">
            <a:spAutoFit/>
          </a:bodyPr>
          <a:lstStyle/>
          <a:p>
            <a:pPr algn="ctr">
              <a:lnSpc>
                <a:spcPct val="90000"/>
              </a:lnSpc>
            </a:pPr>
            <a:r>
              <a:rPr lang="en-US" sz="6600" b="1" spc="-150" dirty="0">
                <a:solidFill>
                  <a:srgbClr val="4D559A"/>
                </a:solidFill>
                <a:latin typeface="PLAYFAIR DISPLAY BOLD ROMAN" pitchFamily="2" charset="77"/>
              </a:rPr>
              <a:t>What we could</a:t>
            </a:r>
            <a:br>
              <a:rPr lang="en-US" sz="6600" b="1" spc="-150" dirty="0">
                <a:solidFill>
                  <a:srgbClr val="4D559A"/>
                </a:solidFill>
                <a:latin typeface="PLAYFAIR DISPLAY BOLD ROMAN" pitchFamily="2" charset="77"/>
              </a:rPr>
            </a:br>
            <a:r>
              <a:rPr lang="en-US" sz="6600" b="1" spc="-150" dirty="0">
                <a:solidFill>
                  <a:srgbClr val="4D559A"/>
                </a:solidFill>
                <a:latin typeface="PLAYFAIR DISPLAY BOLD ROMAN" pitchFamily="2" charset="77"/>
              </a:rPr>
              <a:t>be saying…</a:t>
            </a:r>
          </a:p>
        </p:txBody>
      </p:sp>
      <p:sp>
        <p:nvSpPr>
          <p:cNvPr id="4" name="TextBox 3">
            <a:extLst>
              <a:ext uri="{FF2B5EF4-FFF2-40B4-BE49-F238E27FC236}">
                <a16:creationId xmlns:a16="http://schemas.microsoft.com/office/drawing/2014/main" id="{01480066-0A12-C282-DC1C-E98D7D636316}"/>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39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71B188-F687-F820-5EEF-A97F324B9C8F}"/>
              </a:ext>
            </a:extLst>
          </p:cNvPr>
          <p:cNvSpPr txBox="1"/>
          <p:nvPr/>
        </p:nvSpPr>
        <p:spPr>
          <a:xfrm>
            <a:off x="302631" y="2926676"/>
            <a:ext cx="3538653" cy="2197525"/>
          </a:xfrm>
          <a:prstGeom prst="rect">
            <a:avLst/>
          </a:prstGeom>
          <a:noFill/>
        </p:spPr>
        <p:txBody>
          <a:bodyPr wrap="square" rtlCol="0">
            <a:spAutoFit/>
          </a:bodyPr>
          <a:lstStyle/>
          <a:p>
            <a:pPr>
              <a:lnSpc>
                <a:spcPct val="90000"/>
              </a:lnSpc>
            </a:pPr>
            <a:r>
              <a:rPr lang="en-GB" sz="1400" b="1" dirty="0">
                <a:solidFill>
                  <a:srgbClr val="231F60"/>
                </a:solidFill>
                <a:latin typeface="Arial" panose="020B0604020202020204" pitchFamily="34" charset="0"/>
                <a:cs typeface="Arial" panose="020B0604020202020204" pitchFamily="34" charset="0"/>
              </a:rPr>
              <a:t>Promote the specific benefits of early pregnancy care which includes;</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Early obstetric referral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Early specialist care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Folic acid supplementation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Safeguarding support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Diet, exercise and health advice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Smoking cessation support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Timely screening tests </a:t>
            </a:r>
          </a:p>
          <a:p>
            <a:pPr marL="285750" indent="-285750">
              <a:lnSpc>
                <a:spcPct val="90000"/>
              </a:lnSpc>
              <a:buFont typeface="Wingdings" panose="05000000000000000000" pitchFamily="2" charset="2"/>
              <a:buChar char="§"/>
            </a:pPr>
            <a:r>
              <a:rPr lang="en-GB" sz="1400" dirty="0">
                <a:latin typeface="Arial" panose="020B0604020202020204" pitchFamily="34" charset="0"/>
                <a:cs typeface="Arial" panose="020B0604020202020204" pitchFamily="34" charset="0"/>
              </a:rPr>
              <a:t>Medication review</a:t>
            </a:r>
          </a:p>
          <a:p>
            <a:pPr marL="171450" indent="-171450">
              <a:lnSpc>
                <a:spcPct val="90000"/>
              </a:lnSpc>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5A3F2DE-260E-4A1A-1F83-DA1115B69E1D}"/>
              </a:ext>
            </a:extLst>
          </p:cNvPr>
          <p:cNvSpPr txBox="1"/>
          <p:nvPr/>
        </p:nvSpPr>
        <p:spPr>
          <a:xfrm>
            <a:off x="355134" y="1071075"/>
            <a:ext cx="6972300"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Benefits of early booking </a:t>
            </a:r>
          </a:p>
        </p:txBody>
      </p:sp>
      <p:pic>
        <p:nvPicPr>
          <p:cNvPr id="10" name="Picture 9">
            <a:extLst>
              <a:ext uri="{FF2B5EF4-FFF2-40B4-BE49-F238E27FC236}">
                <a16:creationId xmlns:a16="http://schemas.microsoft.com/office/drawing/2014/main" id="{F286A12E-EAFC-E10A-48A9-4C4102AD3628}"/>
              </a:ext>
            </a:extLst>
          </p:cNvPr>
          <p:cNvPicPr>
            <a:picLocks noChangeAspect="1"/>
          </p:cNvPicPr>
          <p:nvPr/>
        </p:nvPicPr>
        <p:blipFill>
          <a:blip r:embed="rId2"/>
          <a:stretch>
            <a:fillRect/>
          </a:stretch>
        </p:blipFill>
        <p:spPr>
          <a:xfrm>
            <a:off x="10759842" y="5094356"/>
            <a:ext cx="724687" cy="1198149"/>
          </a:xfrm>
          <a:prstGeom prst="rect">
            <a:avLst/>
          </a:prstGeom>
        </p:spPr>
      </p:pic>
      <p:sp>
        <p:nvSpPr>
          <p:cNvPr id="5" name="TextBox 4">
            <a:extLst>
              <a:ext uri="{FF2B5EF4-FFF2-40B4-BE49-F238E27FC236}">
                <a16:creationId xmlns:a16="http://schemas.microsoft.com/office/drawing/2014/main" id="{C1CCC05D-3C86-A846-4574-F843B3860620}"/>
              </a:ext>
            </a:extLst>
          </p:cNvPr>
          <p:cNvSpPr txBox="1"/>
          <p:nvPr/>
        </p:nvSpPr>
        <p:spPr>
          <a:xfrm>
            <a:off x="355134" y="1934681"/>
            <a:ext cx="10982482" cy="757130"/>
          </a:xfrm>
          <a:prstGeom prst="rect">
            <a:avLst/>
          </a:prstGeom>
          <a:noFill/>
        </p:spPr>
        <p:txBody>
          <a:bodyPr wrap="square" rtlCol="0">
            <a:spAutoFit/>
          </a:bodyPr>
          <a:lstStyle/>
          <a:p>
            <a:pPr>
              <a:lnSpc>
                <a:spcPct val="90000"/>
              </a:lnSpc>
            </a:pPr>
            <a:r>
              <a:rPr lang="en-GB" sz="1400" dirty="0">
                <a:latin typeface="Arial" panose="020B0604020202020204" pitchFamily="34" charset="0"/>
                <a:cs typeface="Arial" panose="020B0604020202020204" pitchFamily="34" charset="0"/>
              </a:rPr>
              <a:t>Finding out you’re pregnant can be an emotional time. It is vital that no matter how someone might be feeling, they know we are there to support them. We need to communicate the importance of speaking to healthcare professionals early, with a complete lack of judgement. </a:t>
            </a:r>
          </a:p>
          <a:p>
            <a:endParaRPr lang="en-GB" dirty="0"/>
          </a:p>
        </p:txBody>
      </p:sp>
      <p:sp>
        <p:nvSpPr>
          <p:cNvPr id="7" name="TextBox 6">
            <a:extLst>
              <a:ext uri="{FF2B5EF4-FFF2-40B4-BE49-F238E27FC236}">
                <a16:creationId xmlns:a16="http://schemas.microsoft.com/office/drawing/2014/main" id="{B54F4900-6736-214D-7201-46C5C9EAE585}"/>
              </a:ext>
            </a:extLst>
          </p:cNvPr>
          <p:cNvSpPr txBox="1"/>
          <p:nvPr/>
        </p:nvSpPr>
        <p:spPr>
          <a:xfrm>
            <a:off x="4217725" y="2962633"/>
            <a:ext cx="7006745" cy="2502223"/>
          </a:xfrm>
          <a:prstGeom prst="rect">
            <a:avLst/>
          </a:prstGeom>
          <a:noFill/>
        </p:spPr>
        <p:txBody>
          <a:bodyPr wrap="square" rtlCol="0">
            <a:spAutoFit/>
          </a:bodyPr>
          <a:lstStyle/>
          <a:p>
            <a:pPr>
              <a:lnSpc>
                <a:spcPct val="90000"/>
              </a:lnSpc>
            </a:pPr>
            <a:r>
              <a:rPr lang="en-GB" sz="1400" b="1" dirty="0">
                <a:solidFill>
                  <a:srgbClr val="231F60"/>
                </a:solidFill>
                <a:latin typeface="Arial" panose="020B0604020202020204" pitchFamily="34" charset="0"/>
                <a:cs typeface="Arial" panose="020B0604020202020204" pitchFamily="34" charset="0"/>
              </a:rPr>
              <a:t>We should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Sound sensitive, reassuring and impartial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Recognise the emotional nature of the experience and subject matter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Remind people that support is available to anyone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Communicate the health benefits of making that first appointment straight away</a:t>
            </a:r>
          </a:p>
          <a:p>
            <a:pPr marL="171450" indent="-171450">
              <a:lnSpc>
                <a:spcPct val="90000"/>
              </a:lnSpc>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a:lnSpc>
                <a:spcPct val="90000"/>
              </a:lnSpc>
            </a:pPr>
            <a:r>
              <a:rPr lang="en-GB" sz="1400" b="1" dirty="0">
                <a:solidFill>
                  <a:srgbClr val="231F60"/>
                </a:solidFill>
                <a:latin typeface="Arial" panose="020B0604020202020204" pitchFamily="34" charset="0"/>
                <a:cs typeface="Arial" panose="020B0604020202020204" pitchFamily="34" charset="0"/>
              </a:rPr>
              <a:t>Avoid</a:t>
            </a:r>
          </a:p>
          <a:p>
            <a:pPr>
              <a:lnSpc>
                <a:spcPct val="90000"/>
              </a:lnSpc>
            </a:pPr>
            <a:r>
              <a:rPr lang="en-GB" sz="1400" dirty="0">
                <a:latin typeface="Arial" panose="020B0604020202020204" pitchFamily="34" charset="0"/>
                <a:cs typeface="Arial" panose="020B0604020202020204" pitchFamily="34" charset="0"/>
              </a:rPr>
              <a:t>• References to the consequences of booking after 10 weeks </a:t>
            </a:r>
          </a:p>
          <a:p>
            <a:pPr>
              <a:lnSpc>
                <a:spcPct val="90000"/>
              </a:lnSpc>
            </a:pPr>
            <a:r>
              <a:rPr lang="en-GB" sz="1400" dirty="0">
                <a:latin typeface="Arial" panose="020B0604020202020204" pitchFamily="34" charset="0"/>
                <a:cs typeface="Arial" panose="020B0604020202020204" pitchFamily="34" charset="0"/>
              </a:rPr>
              <a:t>• Assuming that our target audience is feeling positive about their pregnancy</a:t>
            </a:r>
          </a:p>
          <a:p>
            <a:pPr>
              <a:lnSpc>
                <a:spcPct val="90000"/>
              </a:lnSpc>
            </a:pPr>
            <a:r>
              <a:rPr lang="en-GB" sz="1400" dirty="0">
                <a:latin typeface="Arial" panose="020B0604020202020204" pitchFamily="34" charset="0"/>
                <a:cs typeface="Arial" panose="020B0604020202020204" pitchFamily="34" charset="0"/>
              </a:rPr>
              <a:t> • Language that prioritises health of the ‘baby’ rather than the woman</a:t>
            </a:r>
            <a:endParaRPr lang="en-US" sz="1400" dirty="0">
              <a:latin typeface="Arial" panose="020B0604020202020204" pitchFamily="34" charset="0"/>
              <a:cs typeface="Arial" panose="020B0604020202020204" pitchFamily="34" charset="0"/>
            </a:endParaRPr>
          </a:p>
          <a:p>
            <a:pPr>
              <a:lnSpc>
                <a:spcPct val="90000"/>
              </a:lnSpc>
            </a:pPr>
            <a:endParaRPr lang="en-GB" sz="1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51907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5FF0F7-8885-C3E0-9F36-D1043CDC9640}"/>
              </a:ext>
            </a:extLst>
          </p:cNvPr>
          <p:cNvSpPr txBox="1"/>
          <p:nvPr/>
        </p:nvSpPr>
        <p:spPr>
          <a:xfrm>
            <a:off x="521643" y="1859174"/>
            <a:ext cx="3428057" cy="1089529"/>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Common</a:t>
            </a:r>
            <a:br>
              <a:rPr lang="en-US" sz="3600" b="1" spc="-150" dirty="0">
                <a:solidFill>
                  <a:srgbClr val="4D559A"/>
                </a:solidFill>
                <a:latin typeface="PLAYFAIR DISPLAY BOLD ROMAN" pitchFamily="2" charset="77"/>
              </a:rPr>
            </a:br>
            <a:r>
              <a:rPr lang="en-US" sz="3600" b="1" spc="-150" dirty="0">
                <a:solidFill>
                  <a:srgbClr val="4D559A"/>
                </a:solidFill>
                <a:latin typeface="PLAYFAIR DISPLAY BOLD ROMAN" pitchFamily="2" charset="77"/>
              </a:rPr>
              <a:t>questions…</a:t>
            </a:r>
          </a:p>
        </p:txBody>
      </p:sp>
      <p:sp>
        <p:nvSpPr>
          <p:cNvPr id="3" name="TextBox 2">
            <a:extLst>
              <a:ext uri="{FF2B5EF4-FFF2-40B4-BE49-F238E27FC236}">
                <a16:creationId xmlns:a16="http://schemas.microsoft.com/office/drawing/2014/main" id="{9C5F308D-9BEF-2F98-89A2-90E18A3C6148}"/>
              </a:ext>
            </a:extLst>
          </p:cNvPr>
          <p:cNvSpPr txBox="1"/>
          <p:nvPr/>
        </p:nvSpPr>
        <p:spPr>
          <a:xfrm>
            <a:off x="4366603" y="1859174"/>
            <a:ext cx="6504597" cy="3924151"/>
          </a:xfrm>
          <a:prstGeom prst="rect">
            <a:avLst/>
          </a:prstGeom>
          <a:noFill/>
        </p:spPr>
        <p:txBody>
          <a:bodyPr wrap="square" rtlCol="0">
            <a:spAutoFit/>
          </a:bodyPr>
          <a:lstStyle/>
          <a:p>
            <a:r>
              <a:rPr lang="en-US" sz="1200" b="1" dirty="0">
                <a:solidFill>
                  <a:srgbClr val="231F60"/>
                </a:solidFill>
                <a:latin typeface="Arial" panose="020B0604020202020204" pitchFamily="34" charset="0"/>
                <a:cs typeface="Arial" panose="020B0604020202020204" pitchFamily="34" charset="0"/>
              </a:rPr>
              <a:t>When should I start pregnancy care?</a:t>
            </a:r>
          </a:p>
          <a:p>
            <a:pPr>
              <a:spcBef>
                <a:spcPts val="600"/>
              </a:spcBef>
            </a:pPr>
            <a:r>
              <a:rPr lang="en-US" sz="1200" dirty="0">
                <a:solidFill>
                  <a:srgbClr val="231F60"/>
                </a:solidFill>
                <a:latin typeface="Arial" panose="020B0604020202020204" pitchFamily="34" charset="0"/>
                <a:cs typeface="Arial" panose="020B0604020202020204" pitchFamily="34" charset="0"/>
              </a:rPr>
              <a:t>You can book an appointment with a midwife as soon as you find out you're pregnant.</a:t>
            </a:r>
          </a:p>
          <a:p>
            <a:pPr>
              <a:spcBef>
                <a:spcPts val="600"/>
              </a:spcBef>
            </a:pPr>
            <a:endParaRPr lang="en-US" sz="1200" dirty="0">
              <a:solidFill>
                <a:srgbClr val="231F60"/>
              </a:solidFill>
              <a:latin typeface="Arial" panose="020B0604020202020204" pitchFamily="34" charset="0"/>
              <a:cs typeface="Arial" panose="020B0604020202020204" pitchFamily="34" charset="0"/>
            </a:endParaRPr>
          </a:p>
          <a:p>
            <a:pPr>
              <a:spcBef>
                <a:spcPts val="600"/>
              </a:spcBef>
            </a:pPr>
            <a:endParaRPr lang="en-US" sz="1200" dirty="0">
              <a:solidFill>
                <a:srgbClr val="231F60"/>
              </a:solidFill>
              <a:latin typeface="Arial" panose="020B0604020202020204" pitchFamily="34" charset="0"/>
              <a:cs typeface="Arial" panose="020B0604020202020204" pitchFamily="34" charset="0"/>
            </a:endParaRPr>
          </a:p>
          <a:p>
            <a:r>
              <a:rPr lang="en-US" sz="1200" b="1" dirty="0">
                <a:solidFill>
                  <a:srgbClr val="231F60"/>
                </a:solidFill>
                <a:latin typeface="Arial" panose="020B0604020202020204" pitchFamily="34" charset="0"/>
                <a:cs typeface="Arial" panose="020B0604020202020204" pitchFamily="34" charset="0"/>
              </a:rPr>
              <a:t>Why should I start pregnancy care as soon as I find out I’m pregnant?</a:t>
            </a:r>
          </a:p>
          <a:p>
            <a:pPr>
              <a:spcBef>
                <a:spcPts val="600"/>
              </a:spcBef>
            </a:pPr>
            <a:r>
              <a:rPr lang="en-US" sz="1200" dirty="0">
                <a:solidFill>
                  <a:srgbClr val="231F60"/>
                </a:solidFill>
                <a:latin typeface="Arial" panose="020B0604020202020204" pitchFamily="34" charset="0"/>
                <a:cs typeface="Arial" panose="020B0604020202020204" pitchFamily="34" charset="0"/>
              </a:rPr>
              <a:t>It's best to see a midwife as early as possible. You will get the information you need to support you to have a healthy pregnancy. Some tests to check for any health risks or conditions should be done before you're 10 weeks pregnant.</a:t>
            </a:r>
          </a:p>
          <a:p>
            <a:pPr>
              <a:spcBef>
                <a:spcPts val="600"/>
              </a:spcBef>
            </a:pPr>
            <a:endParaRPr lang="en-US" sz="1200" dirty="0">
              <a:solidFill>
                <a:srgbClr val="231F60"/>
              </a:solidFill>
              <a:latin typeface="Arial" panose="020B0604020202020204" pitchFamily="34" charset="0"/>
              <a:cs typeface="Arial" panose="020B0604020202020204" pitchFamily="34" charset="0"/>
            </a:endParaRPr>
          </a:p>
          <a:p>
            <a:pPr>
              <a:spcBef>
                <a:spcPts val="600"/>
              </a:spcBef>
            </a:pPr>
            <a:endParaRPr lang="en-US" sz="1200" dirty="0">
              <a:solidFill>
                <a:srgbClr val="231F60"/>
              </a:solidFill>
              <a:latin typeface="Arial" panose="020B0604020202020204" pitchFamily="34" charset="0"/>
              <a:cs typeface="Arial" panose="020B0604020202020204" pitchFamily="34" charset="0"/>
            </a:endParaRPr>
          </a:p>
          <a:p>
            <a:r>
              <a:rPr lang="en-US" sz="1200" b="1" dirty="0">
                <a:solidFill>
                  <a:srgbClr val="231F60"/>
                </a:solidFill>
                <a:latin typeface="Arial" panose="020B0604020202020204" pitchFamily="34" charset="0"/>
                <a:cs typeface="Arial" panose="020B0604020202020204" pitchFamily="34" charset="0"/>
              </a:rPr>
              <a:t>How can I book my first pregnancy care appointment?</a:t>
            </a:r>
          </a:p>
          <a:p>
            <a:pPr>
              <a:spcBef>
                <a:spcPts val="600"/>
              </a:spcBef>
            </a:pPr>
            <a:r>
              <a:rPr lang="en-US" sz="1200" dirty="0">
                <a:solidFill>
                  <a:srgbClr val="231F60"/>
                </a:solidFill>
                <a:latin typeface="Arial" panose="020B0604020202020204" pitchFamily="34" charset="0"/>
                <a:cs typeface="Arial" panose="020B0604020202020204" pitchFamily="34" charset="0"/>
              </a:rPr>
              <a:t>Visit </a:t>
            </a:r>
            <a:r>
              <a:rPr lang="en-US" sz="1200" dirty="0">
                <a:solidFill>
                  <a:srgbClr val="231F60"/>
                </a:solidFill>
                <a:latin typeface="Arial" panose="020B0604020202020204" pitchFamily="34" charset="0"/>
                <a:cs typeface="Arial" panose="020B0604020202020204" pitchFamily="34" charset="0"/>
                <a:hlinkClick r:id="rId2"/>
              </a:rPr>
              <a:t>www.speakwithamidwife.co.uk </a:t>
            </a:r>
            <a:r>
              <a:rPr lang="en-US" sz="1200" dirty="0">
                <a:solidFill>
                  <a:srgbClr val="231F60"/>
                </a:solidFill>
                <a:latin typeface="Arial" panose="020B0604020202020204" pitchFamily="34" charset="0"/>
                <a:cs typeface="Arial" panose="020B0604020202020204" pitchFamily="34" charset="0"/>
              </a:rPr>
              <a:t>to find out how to book an appointment near you.</a:t>
            </a:r>
          </a:p>
          <a:p>
            <a:pPr>
              <a:spcBef>
                <a:spcPts val="600"/>
              </a:spcBef>
            </a:pPr>
            <a:endParaRPr lang="en-US" sz="1200" dirty="0">
              <a:solidFill>
                <a:srgbClr val="231F60"/>
              </a:solidFill>
              <a:latin typeface="Arial" panose="020B0604020202020204" pitchFamily="34" charset="0"/>
              <a:cs typeface="Arial" panose="020B0604020202020204" pitchFamily="34" charset="0"/>
            </a:endParaRPr>
          </a:p>
          <a:p>
            <a:endParaRPr lang="en-US" sz="1200" dirty="0">
              <a:solidFill>
                <a:srgbClr val="231F60"/>
              </a:solidFill>
              <a:latin typeface="Arial" panose="020B0604020202020204" pitchFamily="34" charset="0"/>
              <a:cs typeface="Arial" panose="020B0604020202020204" pitchFamily="34" charset="0"/>
            </a:endParaRPr>
          </a:p>
          <a:p>
            <a:r>
              <a:rPr lang="en-US" sz="1200" b="1" dirty="0">
                <a:solidFill>
                  <a:srgbClr val="231F60"/>
                </a:solidFill>
                <a:latin typeface="Arial" panose="020B0604020202020204" pitchFamily="34" charset="0"/>
                <a:cs typeface="Arial" panose="020B0604020202020204" pitchFamily="34" charset="0"/>
              </a:rPr>
              <a:t>Where will I have my pregnancy care appointments?</a:t>
            </a:r>
          </a:p>
          <a:p>
            <a:pPr>
              <a:spcBef>
                <a:spcPts val="600"/>
              </a:spcBef>
            </a:pPr>
            <a:r>
              <a:rPr lang="en-US" sz="1200" dirty="0">
                <a:solidFill>
                  <a:srgbClr val="231F60"/>
                </a:solidFill>
                <a:latin typeface="Arial" panose="020B0604020202020204" pitchFamily="34" charset="0"/>
                <a:cs typeface="Arial" panose="020B0604020202020204" pitchFamily="34" charset="0"/>
              </a:rPr>
              <a:t>Your pregnancy care appointments can take place at a community venue, </a:t>
            </a:r>
            <a:br>
              <a:rPr lang="en-US" sz="1200" dirty="0">
                <a:solidFill>
                  <a:srgbClr val="231F60"/>
                </a:solidFill>
                <a:latin typeface="Arial" panose="020B0604020202020204" pitchFamily="34" charset="0"/>
                <a:cs typeface="Arial" panose="020B0604020202020204" pitchFamily="34" charset="0"/>
              </a:rPr>
            </a:br>
            <a:r>
              <a:rPr lang="en-US" sz="1200" dirty="0">
                <a:solidFill>
                  <a:srgbClr val="231F60"/>
                </a:solidFill>
                <a:latin typeface="Arial" panose="020B0604020202020204" pitchFamily="34" charset="0"/>
                <a:cs typeface="Arial" panose="020B0604020202020204" pitchFamily="34" charset="0"/>
              </a:rPr>
              <a:t>your GP practice, or a hospital.</a:t>
            </a:r>
          </a:p>
        </p:txBody>
      </p:sp>
      <p:sp>
        <p:nvSpPr>
          <p:cNvPr id="4" name="TextBox 3">
            <a:extLst>
              <a:ext uri="{FF2B5EF4-FFF2-40B4-BE49-F238E27FC236}">
                <a16:creationId xmlns:a16="http://schemas.microsoft.com/office/drawing/2014/main" id="{D841A5C9-FC4C-B793-4651-A5F190341567}"/>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4014485-7339-B14D-1F81-67BDDB6B2F9A}"/>
              </a:ext>
            </a:extLst>
          </p:cNvPr>
          <p:cNvGrpSpPr/>
          <p:nvPr/>
        </p:nvGrpSpPr>
        <p:grpSpPr>
          <a:xfrm>
            <a:off x="3799375" y="2876731"/>
            <a:ext cx="409575" cy="409575"/>
            <a:chOff x="3888275" y="2889431"/>
            <a:chExt cx="409575" cy="409575"/>
          </a:xfrm>
        </p:grpSpPr>
        <p:sp>
          <p:nvSpPr>
            <p:cNvPr id="8" name="Oval 7">
              <a:extLst>
                <a:ext uri="{FF2B5EF4-FFF2-40B4-BE49-F238E27FC236}">
                  <a16:creationId xmlns:a16="http://schemas.microsoft.com/office/drawing/2014/main" id="{3C7ADB75-1CC3-DAF0-9923-C17B28E78BE2}"/>
                </a:ext>
              </a:extLst>
            </p:cNvPr>
            <p:cNvSpPr/>
            <p:nvPr/>
          </p:nvSpPr>
          <p:spPr>
            <a:xfrm>
              <a:off x="3888275" y="2889431"/>
              <a:ext cx="409575" cy="4095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751F5D-6A41-F3C4-FBB2-670AEF1009DB}"/>
                </a:ext>
              </a:extLst>
            </p:cNvPr>
            <p:cNvSpPr txBox="1"/>
            <p:nvPr/>
          </p:nvSpPr>
          <p:spPr>
            <a:xfrm>
              <a:off x="3888276" y="2909552"/>
              <a:ext cx="409574" cy="369332"/>
            </a:xfrm>
            <a:prstGeom prst="rect">
              <a:avLst/>
            </a:prstGeom>
            <a:noFill/>
          </p:spPr>
          <p:txBody>
            <a:bodyPr wrap="square" rtlCol="0">
              <a:spAutoFit/>
            </a:bodyPr>
            <a:lstStyle/>
            <a:p>
              <a:pPr algn="ctr"/>
              <a:r>
                <a:rPr lang="en-US" b="1" dirty="0">
                  <a:solidFill>
                    <a:srgbClr val="4D559A"/>
                  </a:solidFill>
                  <a:latin typeface="Arial" panose="020B0604020202020204" pitchFamily="34" charset="0"/>
                  <a:cs typeface="Arial" panose="020B0604020202020204" pitchFamily="34" charset="0"/>
                </a:rPr>
                <a:t>2</a:t>
              </a:r>
            </a:p>
          </p:txBody>
        </p:sp>
      </p:grpSp>
      <p:grpSp>
        <p:nvGrpSpPr>
          <p:cNvPr id="11" name="Group 10">
            <a:extLst>
              <a:ext uri="{FF2B5EF4-FFF2-40B4-BE49-F238E27FC236}">
                <a16:creationId xmlns:a16="http://schemas.microsoft.com/office/drawing/2014/main" id="{93CF52D0-723C-7791-C8C9-965D6C60950C}"/>
              </a:ext>
            </a:extLst>
          </p:cNvPr>
          <p:cNvGrpSpPr/>
          <p:nvPr/>
        </p:nvGrpSpPr>
        <p:grpSpPr>
          <a:xfrm>
            <a:off x="3799374" y="1922925"/>
            <a:ext cx="409575" cy="409575"/>
            <a:chOff x="3888275" y="2889431"/>
            <a:chExt cx="409575" cy="409575"/>
          </a:xfrm>
        </p:grpSpPr>
        <p:sp>
          <p:nvSpPr>
            <p:cNvPr id="12" name="Oval 11">
              <a:extLst>
                <a:ext uri="{FF2B5EF4-FFF2-40B4-BE49-F238E27FC236}">
                  <a16:creationId xmlns:a16="http://schemas.microsoft.com/office/drawing/2014/main" id="{4E5DB4B1-82AE-2549-107B-3716EDD41B28}"/>
                </a:ext>
              </a:extLst>
            </p:cNvPr>
            <p:cNvSpPr/>
            <p:nvPr/>
          </p:nvSpPr>
          <p:spPr>
            <a:xfrm>
              <a:off x="3888275" y="2889431"/>
              <a:ext cx="409575" cy="4095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7A63E6-E128-A7B2-B0E4-11A1CA526406}"/>
                </a:ext>
              </a:extLst>
            </p:cNvPr>
            <p:cNvSpPr txBox="1"/>
            <p:nvPr/>
          </p:nvSpPr>
          <p:spPr>
            <a:xfrm>
              <a:off x="3888276" y="2909552"/>
              <a:ext cx="409574" cy="369332"/>
            </a:xfrm>
            <a:prstGeom prst="rect">
              <a:avLst/>
            </a:prstGeom>
            <a:noFill/>
          </p:spPr>
          <p:txBody>
            <a:bodyPr wrap="square" rtlCol="0">
              <a:spAutoFit/>
            </a:bodyPr>
            <a:lstStyle/>
            <a:p>
              <a:pPr algn="ctr"/>
              <a:r>
                <a:rPr lang="en-US" b="1" dirty="0">
                  <a:solidFill>
                    <a:srgbClr val="4D559A"/>
                  </a:solidFill>
                  <a:latin typeface="Arial" panose="020B0604020202020204" pitchFamily="34" charset="0"/>
                  <a:cs typeface="Arial" panose="020B0604020202020204" pitchFamily="34" charset="0"/>
                </a:rPr>
                <a:t>1</a:t>
              </a:r>
            </a:p>
          </p:txBody>
        </p:sp>
      </p:grpSp>
      <p:grpSp>
        <p:nvGrpSpPr>
          <p:cNvPr id="14" name="Group 13">
            <a:extLst>
              <a:ext uri="{FF2B5EF4-FFF2-40B4-BE49-F238E27FC236}">
                <a16:creationId xmlns:a16="http://schemas.microsoft.com/office/drawing/2014/main" id="{B65BFD81-444D-E1FD-9090-DB76D4D05878}"/>
              </a:ext>
            </a:extLst>
          </p:cNvPr>
          <p:cNvGrpSpPr/>
          <p:nvPr/>
        </p:nvGrpSpPr>
        <p:grpSpPr>
          <a:xfrm>
            <a:off x="3799374" y="4200706"/>
            <a:ext cx="409575" cy="409575"/>
            <a:chOff x="3888275" y="2889431"/>
            <a:chExt cx="409575" cy="409575"/>
          </a:xfrm>
        </p:grpSpPr>
        <p:sp>
          <p:nvSpPr>
            <p:cNvPr id="15" name="Oval 14">
              <a:extLst>
                <a:ext uri="{FF2B5EF4-FFF2-40B4-BE49-F238E27FC236}">
                  <a16:creationId xmlns:a16="http://schemas.microsoft.com/office/drawing/2014/main" id="{CB31E7B1-FC4B-23EE-D382-2FC29B58ED4E}"/>
                </a:ext>
              </a:extLst>
            </p:cNvPr>
            <p:cNvSpPr/>
            <p:nvPr/>
          </p:nvSpPr>
          <p:spPr>
            <a:xfrm>
              <a:off x="3888275" y="2889431"/>
              <a:ext cx="409575" cy="4095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714465B-7B94-701C-8315-52E8F26CF76D}"/>
                </a:ext>
              </a:extLst>
            </p:cNvPr>
            <p:cNvSpPr txBox="1"/>
            <p:nvPr/>
          </p:nvSpPr>
          <p:spPr>
            <a:xfrm>
              <a:off x="3888276" y="2909552"/>
              <a:ext cx="409574" cy="369332"/>
            </a:xfrm>
            <a:prstGeom prst="rect">
              <a:avLst/>
            </a:prstGeom>
            <a:noFill/>
          </p:spPr>
          <p:txBody>
            <a:bodyPr wrap="square" rtlCol="0">
              <a:spAutoFit/>
            </a:bodyPr>
            <a:lstStyle/>
            <a:p>
              <a:pPr algn="ctr"/>
              <a:r>
                <a:rPr lang="en-US" b="1" dirty="0">
                  <a:solidFill>
                    <a:srgbClr val="4D559A"/>
                  </a:solidFill>
                  <a:latin typeface="Arial" panose="020B0604020202020204" pitchFamily="34" charset="0"/>
                  <a:cs typeface="Arial" panose="020B0604020202020204" pitchFamily="34" charset="0"/>
                </a:rPr>
                <a:t>3</a:t>
              </a:r>
            </a:p>
          </p:txBody>
        </p:sp>
      </p:grpSp>
      <p:grpSp>
        <p:nvGrpSpPr>
          <p:cNvPr id="17" name="Group 16">
            <a:extLst>
              <a:ext uri="{FF2B5EF4-FFF2-40B4-BE49-F238E27FC236}">
                <a16:creationId xmlns:a16="http://schemas.microsoft.com/office/drawing/2014/main" id="{F7B2325F-4B59-D15D-55E9-5A967D5A4D92}"/>
              </a:ext>
            </a:extLst>
          </p:cNvPr>
          <p:cNvGrpSpPr/>
          <p:nvPr/>
        </p:nvGrpSpPr>
        <p:grpSpPr>
          <a:xfrm>
            <a:off x="3799373" y="5102406"/>
            <a:ext cx="409575" cy="409575"/>
            <a:chOff x="3888275" y="2889431"/>
            <a:chExt cx="409575" cy="409575"/>
          </a:xfrm>
        </p:grpSpPr>
        <p:sp>
          <p:nvSpPr>
            <p:cNvPr id="18" name="Oval 17">
              <a:extLst>
                <a:ext uri="{FF2B5EF4-FFF2-40B4-BE49-F238E27FC236}">
                  <a16:creationId xmlns:a16="http://schemas.microsoft.com/office/drawing/2014/main" id="{43320A25-714F-DC2C-8682-0B3BE6267891}"/>
                </a:ext>
              </a:extLst>
            </p:cNvPr>
            <p:cNvSpPr/>
            <p:nvPr/>
          </p:nvSpPr>
          <p:spPr>
            <a:xfrm>
              <a:off x="3888275" y="2889431"/>
              <a:ext cx="409575" cy="4095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87827A-FB42-CD83-500C-329606DF45F0}"/>
                </a:ext>
              </a:extLst>
            </p:cNvPr>
            <p:cNvSpPr txBox="1"/>
            <p:nvPr/>
          </p:nvSpPr>
          <p:spPr>
            <a:xfrm>
              <a:off x="3888276" y="2909552"/>
              <a:ext cx="409574" cy="369332"/>
            </a:xfrm>
            <a:prstGeom prst="rect">
              <a:avLst/>
            </a:prstGeom>
            <a:noFill/>
          </p:spPr>
          <p:txBody>
            <a:bodyPr wrap="square" rtlCol="0">
              <a:spAutoFit/>
            </a:bodyPr>
            <a:lstStyle/>
            <a:p>
              <a:pPr algn="ctr"/>
              <a:r>
                <a:rPr lang="en-US" b="1" dirty="0">
                  <a:solidFill>
                    <a:srgbClr val="4D559A"/>
                  </a:solidFill>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226866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pregnancy journey&#10;&#10;Description automatically generated">
            <a:extLst>
              <a:ext uri="{FF2B5EF4-FFF2-40B4-BE49-F238E27FC236}">
                <a16:creationId xmlns:a16="http://schemas.microsoft.com/office/drawing/2014/main" id="{E8C5A682-538B-BEA9-57DF-655FEBEEF0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352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82DF5-E22F-FDEB-00E4-39E88FA99BD1}"/>
              </a:ext>
            </a:extLst>
          </p:cNvPr>
          <p:cNvSpPr txBox="1"/>
          <p:nvPr/>
        </p:nvSpPr>
        <p:spPr>
          <a:xfrm>
            <a:off x="404197" y="1185769"/>
            <a:ext cx="7758291" cy="590931"/>
          </a:xfrm>
          <a:prstGeom prst="rect">
            <a:avLst/>
          </a:prstGeom>
          <a:noFill/>
        </p:spPr>
        <p:txBody>
          <a:bodyPr wrap="square" rtlCol="0">
            <a:spAutoFit/>
          </a:bodyPr>
          <a:lstStyle/>
          <a:p>
            <a:pPr>
              <a:lnSpc>
                <a:spcPct val="90000"/>
              </a:lnSpc>
            </a:pPr>
            <a:r>
              <a:rPr lang="en-GB" sz="3600" b="1" spc="-150" dirty="0">
                <a:solidFill>
                  <a:srgbClr val="4D559A"/>
                </a:solidFill>
                <a:latin typeface="PLAYFAIR DISPLAY BOLD ROMAN" pitchFamily="2" charset="77"/>
              </a:rPr>
              <a:t>speakwithamidwife.co.uk</a:t>
            </a:r>
            <a:endParaRPr lang="en-US" sz="3600" b="1" spc="-150" dirty="0">
              <a:solidFill>
                <a:srgbClr val="4D559A"/>
              </a:solidFill>
              <a:latin typeface="PLAYFAIR DISPLAY BOLD ROMAN" pitchFamily="2" charset="77"/>
            </a:endParaRPr>
          </a:p>
        </p:txBody>
      </p:sp>
      <p:sp>
        <p:nvSpPr>
          <p:cNvPr id="2" name="TextBox 1">
            <a:extLst>
              <a:ext uri="{FF2B5EF4-FFF2-40B4-BE49-F238E27FC236}">
                <a16:creationId xmlns:a16="http://schemas.microsoft.com/office/drawing/2014/main" id="{D06A5FF8-0D9B-316A-86BE-ACE55340D9C5}"/>
              </a:ext>
            </a:extLst>
          </p:cNvPr>
          <p:cNvSpPr txBox="1"/>
          <p:nvPr/>
        </p:nvSpPr>
        <p:spPr>
          <a:xfrm>
            <a:off x="404197" y="1980397"/>
            <a:ext cx="10115597"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 campaign landing page with prominent booking information is available at: </a:t>
            </a:r>
            <a:r>
              <a:rPr lang="en-GB" sz="1200" dirty="0">
                <a:latin typeface="Arial" panose="020B0604020202020204" pitchFamily="34" charset="0"/>
                <a:cs typeface="Arial" panose="020B0604020202020204" pitchFamily="34" charset="0"/>
                <a:hlinkClick r:id="rId2" action="ppaction://hlinkfile"/>
              </a:rPr>
              <a:t>speakwithamidwife.co.uk</a:t>
            </a:r>
            <a:endParaRPr lang="en-US" sz="1200" dirty="0">
              <a:latin typeface="Arial" panose="020B0604020202020204" pitchFamily="34" charset="0"/>
              <a:cs typeface="Arial" panose="020B0604020202020204" pitchFamily="34" charset="0"/>
            </a:endParaRPr>
          </a:p>
          <a:p>
            <a:endParaRPr lang="en-US" sz="1200" dirty="0">
              <a:solidFill>
                <a:srgbClr val="231F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B47BF58-4B6C-34E5-334C-B78745B8281C}"/>
              </a:ext>
            </a:extLst>
          </p:cNvPr>
          <p:cNvPicPr>
            <a:picLocks noChangeAspect="1"/>
          </p:cNvPicPr>
          <p:nvPr/>
        </p:nvPicPr>
        <p:blipFill rotWithShape="1">
          <a:blip r:embed="rId3"/>
          <a:srcRect t="3547" r="2362" b="4466"/>
          <a:stretch/>
        </p:blipFill>
        <p:spPr>
          <a:xfrm>
            <a:off x="3005418" y="2641174"/>
            <a:ext cx="6697848" cy="3549529"/>
          </a:xfrm>
          <a:prstGeom prst="rect">
            <a:avLst/>
          </a:prstGeom>
        </p:spPr>
      </p:pic>
    </p:spTree>
    <p:extLst>
      <p:ext uri="{BB962C8B-B14F-4D97-AF65-F5344CB8AC3E}">
        <p14:creationId xmlns:p14="http://schemas.microsoft.com/office/powerpoint/2010/main" val="141808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71B188-F687-F820-5EEF-A97F324B9C8F}"/>
              </a:ext>
            </a:extLst>
          </p:cNvPr>
          <p:cNvSpPr txBox="1"/>
          <p:nvPr/>
        </p:nvSpPr>
        <p:spPr>
          <a:xfrm>
            <a:off x="521643" y="1995985"/>
            <a:ext cx="10727994" cy="3339889"/>
          </a:xfrm>
          <a:prstGeom prst="rect">
            <a:avLst/>
          </a:prstGeom>
          <a:noFill/>
        </p:spPr>
        <p:txBody>
          <a:bodyPr wrap="square" rtlCol="0">
            <a:spAutoFit/>
          </a:bodyPr>
          <a:lstStyle/>
          <a:p>
            <a:pPr>
              <a:lnSpc>
                <a:spcPct val="90000"/>
              </a:lnSpc>
            </a:pPr>
            <a:r>
              <a:rPr lang="en-GB" sz="1200" b="1" dirty="0">
                <a:solidFill>
                  <a:srgbClr val="231F60"/>
                </a:solidFill>
                <a:latin typeface="Arial" panose="020B0604020202020204" pitchFamily="34" charset="0"/>
                <a:cs typeface="Arial" panose="020B0604020202020204" pitchFamily="34" charset="0"/>
              </a:rPr>
              <a:t>What is pregnancy care?</a:t>
            </a:r>
          </a:p>
          <a:p>
            <a:pPr>
              <a:lnSpc>
                <a:spcPct val="90000"/>
              </a:lnSpc>
              <a:spcBef>
                <a:spcPts val="200"/>
              </a:spcBef>
            </a:pPr>
            <a:r>
              <a:rPr lang="en-GB" sz="1200" dirty="0">
                <a:latin typeface="Arial" panose="020B0604020202020204" pitchFamily="34" charset="0"/>
                <a:cs typeface="Arial" panose="020B0604020202020204" pitchFamily="34" charset="0"/>
              </a:rPr>
              <a:t>Pregnancy care is the care an individual receives while pregnant and helps to make sure that they and their baby are as healthy as possible. At early pregnancy care appointments specifically, a midwife will share useful information, discuss options and choices, as well as answer any questions. Speak with a midwife has been co-produced with local women representative of our diverse communities. </a:t>
            </a:r>
          </a:p>
          <a:p>
            <a:pPr>
              <a:lnSpc>
                <a:spcPct val="90000"/>
              </a:lnSpc>
            </a:pPr>
            <a:endParaRPr lang="en-GB" sz="1200" dirty="0">
              <a:latin typeface="Arial" panose="020B0604020202020204" pitchFamily="34" charset="0"/>
              <a:cs typeface="Arial" panose="020B0604020202020204" pitchFamily="34" charset="0"/>
            </a:endParaRPr>
          </a:p>
          <a:p>
            <a:pPr>
              <a:lnSpc>
                <a:spcPct val="90000"/>
              </a:lnSpc>
            </a:pPr>
            <a:r>
              <a:rPr lang="en-GB" sz="1200" b="1" dirty="0">
                <a:solidFill>
                  <a:srgbClr val="231F60"/>
                </a:solidFill>
                <a:latin typeface="Arial" panose="020B0604020202020204" pitchFamily="34" charset="0"/>
                <a:cs typeface="Arial" panose="020B0604020202020204" pitchFamily="34" charset="0"/>
              </a:rPr>
              <a:t>The campaign has been developed using behavioural insights to identify relevant barriers and facilitators that influence early pregnancy care decisions, it aims to:  </a:t>
            </a:r>
          </a:p>
          <a:p>
            <a:pPr marL="171450" indent="-171450">
              <a:lnSpc>
                <a:spcPct val="90000"/>
              </a:lnSpc>
              <a:spcBef>
                <a:spcPts val="800"/>
              </a:spcBef>
              <a:buFont typeface="Arial" panose="020B0604020202020204" pitchFamily="34" charset="0"/>
              <a:buChar char="•"/>
            </a:pPr>
            <a:r>
              <a:rPr lang="en-GB" sz="1200" dirty="0">
                <a:latin typeface="Arial" panose="020B0604020202020204" pitchFamily="34" charset="0"/>
                <a:cs typeface="Arial" panose="020B0604020202020204" pitchFamily="34" charset="0"/>
              </a:rPr>
              <a:t>Support individuals’ to better understand the benefits to mum and baby of early booking in a warm, trustworthy, and empathetic way</a:t>
            </a:r>
          </a:p>
          <a:p>
            <a:pPr marL="171450" indent="-171450">
              <a:lnSpc>
                <a:spcPct val="90000"/>
              </a:lnSpc>
              <a:spcBef>
                <a:spcPts val="800"/>
              </a:spcBef>
              <a:buFont typeface="Arial" panose="020B0604020202020204" pitchFamily="34" charset="0"/>
              <a:buChar char="•"/>
            </a:pPr>
            <a:r>
              <a:rPr lang="en-GB" sz="1200" dirty="0">
                <a:latin typeface="Arial" panose="020B0604020202020204" pitchFamily="34" charset="0"/>
                <a:cs typeface="Arial" panose="020B0604020202020204" pitchFamily="34" charset="0"/>
              </a:rPr>
              <a:t>Share practical information about what pregnancy care entails </a:t>
            </a:r>
          </a:p>
          <a:p>
            <a:pPr marL="171450" indent="-171450">
              <a:lnSpc>
                <a:spcPct val="90000"/>
              </a:lnSpc>
              <a:spcBef>
                <a:spcPts val="800"/>
              </a:spcBef>
              <a:buFont typeface="Arial" panose="020B0604020202020204" pitchFamily="34" charset="0"/>
              <a:buChar char="•"/>
            </a:pPr>
            <a:r>
              <a:rPr lang="en-GB" sz="1200" dirty="0">
                <a:latin typeface="Arial" panose="020B0604020202020204" pitchFamily="34" charset="0"/>
                <a:cs typeface="Arial" panose="020B0604020202020204" pitchFamily="34" charset="0"/>
              </a:rPr>
              <a:t>Promote choice and options that comes from starting a conversation with a midwife </a:t>
            </a:r>
          </a:p>
          <a:p>
            <a:pPr marL="171450" indent="-171450">
              <a:lnSpc>
                <a:spcPct val="90000"/>
              </a:lnSpc>
              <a:spcBef>
                <a:spcPts val="800"/>
              </a:spcBef>
              <a:buFont typeface="Arial" panose="020B0604020202020204" pitchFamily="34" charset="0"/>
              <a:buChar char="•"/>
            </a:pPr>
            <a:r>
              <a:rPr lang="en-GB" sz="1200" dirty="0">
                <a:latin typeface="Arial" panose="020B0604020202020204" pitchFamily="34" charset="0"/>
                <a:cs typeface="Arial" panose="020B0604020202020204" pitchFamily="34" charset="0"/>
              </a:rPr>
              <a:t>Show how to book an appointment with a midwife in a straightforward way.</a:t>
            </a:r>
          </a:p>
          <a:p>
            <a:pPr>
              <a:lnSpc>
                <a:spcPct val="90000"/>
              </a:lnSpc>
            </a:pPr>
            <a:endParaRPr lang="en-GB" sz="1100" dirty="0"/>
          </a:p>
          <a:p>
            <a:pPr>
              <a:lnSpc>
                <a:spcPct val="90000"/>
              </a:lnSpc>
            </a:pPr>
            <a:endParaRPr lang="en-GB" sz="1200" b="1" dirty="0">
              <a:solidFill>
                <a:srgbClr val="231F60"/>
              </a:solidFill>
              <a:latin typeface="Arial" panose="020B0604020202020204" pitchFamily="34" charset="0"/>
              <a:cs typeface="Arial" panose="020B0604020202020204" pitchFamily="34" charset="0"/>
            </a:endParaRPr>
          </a:p>
          <a:p>
            <a:pPr>
              <a:lnSpc>
                <a:spcPct val="90000"/>
              </a:lnSpc>
            </a:pPr>
            <a:r>
              <a:rPr lang="en-GB" sz="1200" b="1" dirty="0">
                <a:solidFill>
                  <a:srgbClr val="231F60"/>
                </a:solidFill>
                <a:latin typeface="Arial" panose="020B0604020202020204" pitchFamily="34" charset="0"/>
                <a:cs typeface="Arial" panose="020B0604020202020204" pitchFamily="34" charset="0"/>
              </a:rPr>
              <a:t>Call to action </a:t>
            </a:r>
          </a:p>
          <a:p>
            <a:pPr>
              <a:lnSpc>
                <a:spcPct val="90000"/>
              </a:lnSpc>
            </a:pPr>
            <a:r>
              <a:rPr lang="en-GB" sz="1200" dirty="0">
                <a:latin typeface="Arial" panose="020B0604020202020204" pitchFamily="34" charset="0"/>
                <a:cs typeface="Arial" panose="020B0604020202020204" pitchFamily="34" charset="0"/>
              </a:rPr>
              <a:t>Once you’ve found out that you’re pregnant, the most important thing is to start a conversation and speak to a midwife. </a:t>
            </a:r>
          </a:p>
          <a:p>
            <a:pPr>
              <a:lnSpc>
                <a:spcPct val="90000"/>
              </a:lnSpc>
            </a:pPr>
            <a:r>
              <a:rPr lang="en-GB" sz="1200" dirty="0">
                <a:latin typeface="Arial" panose="020B0604020202020204" pitchFamily="34" charset="0"/>
                <a:cs typeface="Arial" panose="020B0604020202020204" pitchFamily="34" charset="0"/>
              </a:rPr>
              <a:t>Pregnancy care appointments are safe, confidential and accessible to everyone. </a:t>
            </a:r>
          </a:p>
          <a:p>
            <a:pPr>
              <a:lnSpc>
                <a:spcPct val="90000"/>
              </a:lnSpc>
            </a:pPr>
            <a:r>
              <a:rPr lang="en-GB" sz="1200" dirty="0">
                <a:latin typeface="Arial" panose="020B0604020202020204" pitchFamily="34" charset="0"/>
                <a:cs typeface="Arial" panose="020B0604020202020204" pitchFamily="34" charset="0"/>
              </a:rPr>
              <a:t>Find an appointment that suits you at </a:t>
            </a:r>
            <a:r>
              <a:rPr lang="en-US" sz="1200" dirty="0">
                <a:solidFill>
                  <a:srgbClr val="231F60"/>
                </a:solidFill>
                <a:latin typeface="Arial" panose="020B0604020202020204" pitchFamily="34" charset="0"/>
                <a:cs typeface="Arial" panose="020B0604020202020204" pitchFamily="34" charset="0"/>
                <a:hlinkClick r:id="rId2"/>
              </a:rPr>
              <a:t>www.speakwithamidwife.co.uk </a:t>
            </a:r>
            <a:endParaRPr lang="en-US" sz="1200" dirty="0">
              <a:latin typeface="Arial" panose="020B0604020202020204" pitchFamily="34" charset="0"/>
              <a:cs typeface="Arial" panose="020B0604020202020204" pitchFamily="34" charset="0"/>
            </a:endParaRPr>
          </a:p>
        </p:txBody>
      </p:sp>
      <p:pic>
        <p:nvPicPr>
          <p:cNvPr id="4" name="Picture 3" descr="A hand holding a pregnancy test&#10;&#10;Description automatically generated">
            <a:extLst>
              <a:ext uri="{FF2B5EF4-FFF2-40B4-BE49-F238E27FC236}">
                <a16:creationId xmlns:a16="http://schemas.microsoft.com/office/drawing/2014/main" id="{4A02B2B2-3292-C894-B751-90D5FD05B87F}"/>
              </a:ext>
            </a:extLst>
          </p:cNvPr>
          <p:cNvPicPr>
            <a:picLocks noChangeAspect="1"/>
          </p:cNvPicPr>
          <p:nvPr/>
        </p:nvPicPr>
        <p:blipFill rotWithShape="1">
          <a:blip r:embed="rId3"/>
          <a:srcRect b="10438"/>
          <a:stretch/>
        </p:blipFill>
        <p:spPr>
          <a:xfrm>
            <a:off x="8521209" y="3968030"/>
            <a:ext cx="3670791" cy="2273380"/>
          </a:xfrm>
          <a:prstGeom prst="rect">
            <a:avLst/>
          </a:prstGeom>
        </p:spPr>
      </p:pic>
      <p:sp>
        <p:nvSpPr>
          <p:cNvPr id="5" name="TextBox 4">
            <a:extLst>
              <a:ext uri="{FF2B5EF4-FFF2-40B4-BE49-F238E27FC236}">
                <a16:creationId xmlns:a16="http://schemas.microsoft.com/office/drawing/2014/main" id="{6008D54B-A6AE-FCC0-1100-8C05A19E209D}"/>
              </a:ext>
            </a:extLst>
          </p:cNvPr>
          <p:cNvSpPr txBox="1"/>
          <p:nvPr/>
        </p:nvSpPr>
        <p:spPr>
          <a:xfrm>
            <a:off x="405468" y="1134328"/>
            <a:ext cx="6972300"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About the campaign </a:t>
            </a:r>
          </a:p>
        </p:txBody>
      </p:sp>
    </p:spTree>
    <p:extLst>
      <p:ext uri="{BB962C8B-B14F-4D97-AF65-F5344CB8AC3E}">
        <p14:creationId xmlns:p14="http://schemas.microsoft.com/office/powerpoint/2010/main" val="82026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1140E29-99C3-88EB-E7D6-92F41DD4A4FD}"/>
              </a:ext>
            </a:extLst>
          </p:cNvPr>
          <p:cNvSpPr txBox="1"/>
          <p:nvPr/>
        </p:nvSpPr>
        <p:spPr>
          <a:xfrm>
            <a:off x="267670" y="1847922"/>
            <a:ext cx="4762590" cy="3331938"/>
          </a:xfrm>
          <a:prstGeom prst="rect">
            <a:avLst/>
          </a:prstGeom>
          <a:noFill/>
        </p:spPr>
        <p:txBody>
          <a:bodyPr wrap="square" rtlCol="0">
            <a:spAutoFit/>
          </a:bodyPr>
          <a:lstStyle/>
          <a:p>
            <a:pPr fontAlgn="base">
              <a:spcAft>
                <a:spcPts val="2250"/>
              </a:spcAft>
            </a:pPr>
            <a:r>
              <a:rPr lang="en-GB" sz="1200" dirty="0">
                <a:solidFill>
                  <a:srgbClr val="000000"/>
                </a:solidFill>
                <a:latin typeface="Calibri" panose="020F0502020204030204" pitchFamily="34" charset="0"/>
                <a:cs typeface="Calibri" panose="020F0502020204030204" pitchFamily="34" charset="0"/>
              </a:rPr>
              <a:t>“Every pregnancy journey is different, but seeing a midwife early is proven to deliver better outcomes for both mum and baby. Once you’ve found out that you’re pregnant the most important thing is to make contact and start a conversation. </a:t>
            </a:r>
          </a:p>
          <a:p>
            <a:pPr fontAlgn="base">
              <a:spcAft>
                <a:spcPts val="2250"/>
              </a:spcAft>
            </a:pPr>
            <a:r>
              <a:rPr lang="en-GB" sz="1200" dirty="0">
                <a:solidFill>
                  <a:srgbClr val="000000"/>
                </a:solidFill>
                <a:latin typeface="Calibri" panose="020F0502020204030204" pitchFamily="34" charset="0"/>
                <a:cs typeface="Calibri" panose="020F0502020204030204" pitchFamily="34" charset="0"/>
              </a:rPr>
              <a:t>Midwives are here to help even if you are unsure of whether to continue with the pregnancy. Pregnancy care appointments are safe, confidential and accessible to everyone. Come talk to us.  </a:t>
            </a:r>
          </a:p>
          <a:p>
            <a:pPr fontAlgn="base">
              <a:spcAft>
                <a:spcPts val="2250"/>
              </a:spcAft>
            </a:pPr>
            <a:r>
              <a:rPr lang="en-GB" sz="1200" dirty="0">
                <a:solidFill>
                  <a:srgbClr val="000000"/>
                </a:solidFill>
                <a:latin typeface="Calibri" panose="020F0502020204030204" pitchFamily="34" charset="0"/>
                <a:cs typeface="Calibri" panose="020F0502020204030204" pitchFamily="34" charset="0"/>
              </a:rPr>
              <a:t>Find an appointment that suits you at</a:t>
            </a:r>
            <a:r>
              <a:rPr lang="en-GB" sz="1200" dirty="0">
                <a:solidFill>
                  <a:srgbClr val="000000"/>
                </a:solidFill>
                <a:effectLst/>
                <a:latin typeface="Arial" panose="020B0604020202020204" pitchFamily="34" charset="0"/>
                <a:ea typeface="Calibri" panose="020F0502020204030204" pitchFamily="34" charset="0"/>
              </a:rPr>
              <a:t> </a:t>
            </a:r>
            <a:r>
              <a:rPr lang="en-GB" sz="1200" u="sng" dirty="0">
                <a:solidFill>
                  <a:srgbClr val="3D2867"/>
                </a:solidFill>
                <a:effectLst/>
                <a:ea typeface="Calibri" panose="020F0502020204030204" pitchFamily="34" charset="0"/>
                <a:hlinkClick r:id="rId2"/>
              </a:rPr>
              <a:t>speakwithamidwife.co.uk</a:t>
            </a:r>
            <a:r>
              <a:rPr lang="en-GB" sz="1200" dirty="0">
                <a:solidFill>
                  <a:srgbClr val="000000"/>
                </a:solidFill>
                <a:effectLst/>
                <a:latin typeface="Arial" panose="020B0604020202020204" pitchFamily="34" charset="0"/>
                <a:ea typeface="Calibri" panose="020F0502020204030204" pitchFamily="34" charset="0"/>
              </a:rPr>
              <a:t>”  </a:t>
            </a:r>
          </a:p>
          <a:p>
            <a:pPr fontAlgn="base">
              <a:lnSpc>
                <a:spcPct val="107000"/>
              </a:lnSpc>
              <a:spcAft>
                <a:spcPts val="800"/>
              </a:spcAft>
            </a:pPr>
            <a:r>
              <a:rPr lang="en-GB" sz="1200" b="1" dirty="0">
                <a:latin typeface="Calibri" panose="020F0502020204030204" pitchFamily="34" charset="0"/>
                <a:cs typeface="Times New Roman" panose="02020603050405020304" pitchFamily="18" charset="0"/>
              </a:rPr>
              <a:t>Jenny Roddy, Consultant Midwife at Health Equity at Leeds Teaching Hospitals NHS Trust</a:t>
            </a:r>
          </a:p>
          <a:p>
            <a:pPr fontAlgn="base">
              <a:spcAft>
                <a:spcPts val="2250"/>
              </a:spcAft>
            </a:pPr>
            <a:endParaRPr lang="en-GB" sz="1800" dirty="0">
              <a:effectLst/>
              <a:latin typeface="Calibri" panose="020F0502020204030204" pitchFamily="34" charset="0"/>
              <a:ea typeface="Calibri" panose="020F0502020204030204" pitchFamily="34" charset="0"/>
            </a:endParaRPr>
          </a:p>
        </p:txBody>
      </p:sp>
      <p:pic>
        <p:nvPicPr>
          <p:cNvPr id="8" name="Picture 7" descr="A person with glasses smiling&#10;&#10;Description automatically generated">
            <a:extLst>
              <a:ext uri="{FF2B5EF4-FFF2-40B4-BE49-F238E27FC236}">
                <a16:creationId xmlns:a16="http://schemas.microsoft.com/office/drawing/2014/main" id="{5B3E53C0-CF4B-86A9-E850-CFB052C47E93}"/>
              </a:ext>
            </a:extLst>
          </p:cNvPr>
          <p:cNvPicPr>
            <a:picLocks noChangeAspect="1"/>
          </p:cNvPicPr>
          <p:nvPr/>
        </p:nvPicPr>
        <p:blipFill>
          <a:blip r:embed="rId3"/>
          <a:stretch>
            <a:fillRect/>
          </a:stretch>
        </p:blipFill>
        <p:spPr>
          <a:xfrm>
            <a:off x="6667081" y="4734794"/>
            <a:ext cx="989322" cy="1137152"/>
          </a:xfrm>
          <a:prstGeom prst="rect">
            <a:avLst/>
          </a:prstGeom>
        </p:spPr>
      </p:pic>
      <p:pic>
        <p:nvPicPr>
          <p:cNvPr id="10" name="Picture 9">
            <a:extLst>
              <a:ext uri="{FF2B5EF4-FFF2-40B4-BE49-F238E27FC236}">
                <a16:creationId xmlns:a16="http://schemas.microsoft.com/office/drawing/2014/main" id="{D3D97F68-0910-4265-A247-26C614EEC406}"/>
              </a:ext>
            </a:extLst>
          </p:cNvPr>
          <p:cNvPicPr>
            <a:picLocks noChangeAspect="1"/>
          </p:cNvPicPr>
          <p:nvPr/>
        </p:nvPicPr>
        <p:blipFill>
          <a:blip r:embed="rId4"/>
          <a:stretch>
            <a:fillRect/>
          </a:stretch>
        </p:blipFill>
        <p:spPr>
          <a:xfrm>
            <a:off x="350797" y="4734794"/>
            <a:ext cx="1073791" cy="1261943"/>
          </a:xfrm>
          <a:prstGeom prst="rect">
            <a:avLst/>
          </a:prstGeom>
        </p:spPr>
      </p:pic>
      <p:sp>
        <p:nvSpPr>
          <p:cNvPr id="11" name="TextBox 10">
            <a:extLst>
              <a:ext uri="{FF2B5EF4-FFF2-40B4-BE49-F238E27FC236}">
                <a16:creationId xmlns:a16="http://schemas.microsoft.com/office/drawing/2014/main" id="{A69DBA2F-112B-EF3E-D796-33C82B7BE2E8}"/>
              </a:ext>
            </a:extLst>
          </p:cNvPr>
          <p:cNvSpPr txBox="1"/>
          <p:nvPr/>
        </p:nvSpPr>
        <p:spPr>
          <a:xfrm>
            <a:off x="6592654" y="1828289"/>
            <a:ext cx="4934329" cy="3151119"/>
          </a:xfrm>
          <a:prstGeom prst="rect">
            <a:avLst/>
          </a:prstGeom>
          <a:noFill/>
        </p:spPr>
        <p:txBody>
          <a:bodyPr wrap="square" rtlCol="0">
            <a:spAutoFit/>
          </a:bodyPr>
          <a:lstStyle/>
          <a:p>
            <a:pPr>
              <a:lnSpc>
                <a:spcPct val="107000"/>
              </a:lnSpc>
              <a:spcAft>
                <a:spcPts val="800"/>
              </a:spcAft>
            </a:pPr>
            <a:r>
              <a:rPr lang="en-GB" sz="1200" dirty="0">
                <a:solidFill>
                  <a:srgbClr val="000000"/>
                </a:solidFill>
                <a:latin typeface="Calibri" panose="020F0502020204030204" pitchFamily="34" charset="0"/>
                <a:cs typeface="Calibri" panose="020F0502020204030204" pitchFamily="34" charset="0"/>
              </a:rPr>
              <a:t>“A positive pregnancy test can mean different things for different women, depending on their circumstances. They may be excited, surprised, nervous or confused or experience a mix of emotions. But however they feel, it’s important that they speak to a midwife as soon as possible to make sure they get the care they need.</a:t>
            </a:r>
          </a:p>
          <a:p>
            <a:pPr>
              <a:lnSpc>
                <a:spcPct val="107000"/>
              </a:lnSpc>
              <a:spcAft>
                <a:spcPts val="800"/>
              </a:spcAft>
            </a:pPr>
            <a:r>
              <a:rPr lang="en-GB" sz="1200" dirty="0">
                <a:solidFill>
                  <a:srgbClr val="000000"/>
                </a:solidFill>
                <a:latin typeface="Calibri" panose="020F0502020204030204" pitchFamily="34" charset="0"/>
                <a:cs typeface="Calibri" panose="020F0502020204030204" pitchFamily="34" charset="0"/>
              </a:rPr>
              <a:t>We know from local data that early booking rates differ in some parts of the region and are much lower in some groups than in others. This can affect the health of both mothers and babies, so we want to make sure that we’re addressing this inequality.  </a:t>
            </a:r>
          </a:p>
          <a:p>
            <a:pPr>
              <a:lnSpc>
                <a:spcPct val="107000"/>
              </a:lnSpc>
              <a:spcAft>
                <a:spcPts val="800"/>
              </a:spcAft>
            </a:pPr>
            <a:r>
              <a:rPr lang="en-GB" sz="1200" dirty="0">
                <a:solidFill>
                  <a:srgbClr val="000000"/>
                </a:solidFill>
                <a:latin typeface="Calibri" panose="020F0502020204030204" pitchFamily="34" charset="0"/>
                <a:cs typeface="Calibri" panose="020F0502020204030204" pitchFamily="34" charset="0"/>
              </a:rPr>
              <a:t>That’s why we’re working with our healthcare colleagues and maternity partnerships to increase awareness of the importance of early booking.“ </a:t>
            </a:r>
          </a:p>
          <a:p>
            <a:pPr>
              <a:lnSpc>
                <a:spcPct val="107000"/>
              </a:lnSpc>
              <a:spcAft>
                <a:spcPts val="800"/>
              </a:spcAft>
            </a:pPr>
            <a:r>
              <a:rPr lang="en-GB" sz="1200" b="1" dirty="0">
                <a:latin typeface="Calibri" panose="020F0502020204030204" pitchFamily="34" charset="0"/>
                <a:cs typeface="Times New Roman" panose="02020603050405020304" pitchFamily="18" charset="0"/>
              </a:rPr>
              <a:t>Sara Hollins, Director of Midwifery at Bradford Royal Infirmary</a:t>
            </a:r>
          </a:p>
          <a:p>
            <a:pPr fontAlgn="base">
              <a:spcAft>
                <a:spcPts val="2250"/>
              </a:spcAft>
            </a:pPr>
            <a:endParaRPr lang="en-GB" sz="1800" dirty="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7CD3B535-7F1F-771E-DE4E-ACB887D9701B}"/>
              </a:ext>
            </a:extLst>
          </p:cNvPr>
          <p:cNvSpPr txBox="1"/>
          <p:nvPr/>
        </p:nvSpPr>
        <p:spPr>
          <a:xfrm>
            <a:off x="267670" y="1033564"/>
            <a:ext cx="9241871"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Midwives supporting the campaign </a:t>
            </a:r>
          </a:p>
        </p:txBody>
      </p:sp>
    </p:spTree>
    <p:extLst>
      <p:ext uri="{BB962C8B-B14F-4D97-AF65-F5344CB8AC3E}">
        <p14:creationId xmlns:p14="http://schemas.microsoft.com/office/powerpoint/2010/main" val="15482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62CB60-663A-4DD1-FA18-EE5807C6BA20}"/>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3B9792F-0507-E3C3-831C-A906F139C606}"/>
              </a:ext>
            </a:extLst>
          </p:cNvPr>
          <p:cNvSpPr txBox="1"/>
          <p:nvPr/>
        </p:nvSpPr>
        <p:spPr>
          <a:xfrm>
            <a:off x="521643" y="1579774"/>
            <a:ext cx="3428057"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Key information</a:t>
            </a:r>
          </a:p>
        </p:txBody>
      </p:sp>
      <p:sp>
        <p:nvSpPr>
          <p:cNvPr id="6" name="TextBox 5">
            <a:extLst>
              <a:ext uri="{FF2B5EF4-FFF2-40B4-BE49-F238E27FC236}">
                <a16:creationId xmlns:a16="http://schemas.microsoft.com/office/drawing/2014/main" id="{1174F9FA-911E-DA02-4049-062919A47CAC}"/>
              </a:ext>
            </a:extLst>
          </p:cNvPr>
          <p:cNvSpPr txBox="1"/>
          <p:nvPr/>
        </p:nvSpPr>
        <p:spPr>
          <a:xfrm>
            <a:off x="521643" y="2600570"/>
            <a:ext cx="3428057" cy="3785652"/>
          </a:xfrm>
          <a:prstGeom prst="rect">
            <a:avLst/>
          </a:prstGeom>
          <a:noFill/>
        </p:spPr>
        <p:txBody>
          <a:bodyPr wrap="square" rtlCol="0">
            <a:spAutoFit/>
          </a:bodyPr>
          <a:lstStyle/>
          <a:p>
            <a:r>
              <a:rPr lang="en-US" sz="1200" b="1" dirty="0">
                <a:solidFill>
                  <a:srgbClr val="231F60"/>
                </a:solidFill>
                <a:latin typeface="Arial" panose="020B0604020202020204" pitchFamily="34" charset="0"/>
                <a:cs typeface="Arial" panose="020B0604020202020204" pitchFamily="34" charset="0"/>
              </a:rPr>
              <a:t>National guidance </a:t>
            </a:r>
          </a:p>
          <a:p>
            <a:r>
              <a:rPr lang="en-GB" sz="1200" dirty="0">
                <a:solidFill>
                  <a:srgbClr val="231F60"/>
                </a:solidFill>
                <a:latin typeface="Arial" panose="020B0604020202020204" pitchFamily="34" charset="0"/>
                <a:cs typeface="Arial" panose="020B0604020202020204" pitchFamily="34" charset="0"/>
              </a:rPr>
              <a:t>Woman should be offered a first antenatal (booking) appointment with a midwife to take place by 10+0 weeks of pregnancy as outlined in NICE guidance. </a:t>
            </a:r>
          </a:p>
          <a:p>
            <a:endParaRPr lang="en-GB" sz="1200" dirty="0">
              <a:solidFill>
                <a:srgbClr val="231F60"/>
              </a:solidFill>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Inadequate antenatal care is associated with low birth weight and increased maternal and foetal morbidity and mortality (Partridge et al, 2010 &amp; Raatikainen et al, 2007). </a:t>
            </a:r>
          </a:p>
          <a:p>
            <a:endParaRPr lang="en-GB" sz="1200" dirty="0">
              <a:solidFill>
                <a:srgbClr val="231F60"/>
              </a:solidFill>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There is a need to ensure health inequalities in maternity care are addressed so that the best possible antenatal care can be accessed for everyone. </a:t>
            </a:r>
          </a:p>
          <a:p>
            <a:endParaRPr lang="en-GB" sz="1200" dirty="0">
              <a:solidFill>
                <a:srgbClr val="231F60"/>
              </a:solidFill>
              <a:latin typeface="Arial" panose="020B0604020202020204" pitchFamily="34" charset="0"/>
              <a:cs typeface="Arial" panose="020B0604020202020204" pitchFamily="34" charset="0"/>
            </a:endParaRPr>
          </a:p>
          <a:p>
            <a:endParaRPr lang="en-GB" sz="1200" dirty="0">
              <a:solidFill>
                <a:srgbClr val="231F60"/>
              </a:solidFill>
              <a:latin typeface="Arial" panose="020B0604020202020204" pitchFamily="34" charset="0"/>
              <a:cs typeface="Arial" panose="020B0604020202020204" pitchFamily="34" charset="0"/>
            </a:endParaRPr>
          </a:p>
          <a:p>
            <a:endParaRPr lang="en-GB" sz="1200" dirty="0">
              <a:solidFill>
                <a:srgbClr val="231F60"/>
              </a:solidFill>
              <a:latin typeface="Arial" panose="020B0604020202020204" pitchFamily="34" charset="0"/>
              <a:cs typeface="Arial" panose="020B0604020202020204" pitchFamily="34" charset="0"/>
            </a:endParaRPr>
          </a:p>
          <a:p>
            <a:endParaRPr lang="en-GB" sz="1200" dirty="0">
              <a:solidFill>
                <a:srgbClr val="231F60"/>
              </a:solidFill>
              <a:latin typeface="Arial" panose="020B0604020202020204" pitchFamily="34" charset="0"/>
              <a:cs typeface="Arial" panose="020B0604020202020204" pitchFamily="34" charset="0"/>
            </a:endParaRPr>
          </a:p>
          <a:p>
            <a:endParaRPr lang="en-US" sz="1200" dirty="0">
              <a:solidFill>
                <a:srgbClr val="231F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82A5618-4828-E6B1-ED5A-F240D5D03168}"/>
              </a:ext>
            </a:extLst>
          </p:cNvPr>
          <p:cNvSpPr txBox="1"/>
          <p:nvPr/>
        </p:nvSpPr>
        <p:spPr>
          <a:xfrm>
            <a:off x="4366603" y="2600570"/>
            <a:ext cx="3428057" cy="2677656"/>
          </a:xfrm>
          <a:prstGeom prst="rect">
            <a:avLst/>
          </a:prstGeom>
          <a:noFill/>
        </p:spPr>
        <p:txBody>
          <a:bodyPr wrap="square" rtlCol="0">
            <a:spAutoFit/>
          </a:bodyPr>
          <a:lstStyle/>
          <a:p>
            <a:r>
              <a:rPr lang="en-US" sz="1200" b="1" dirty="0">
                <a:solidFill>
                  <a:srgbClr val="231F60"/>
                </a:solidFill>
                <a:latin typeface="Arial" panose="020B0604020202020204" pitchFamily="34" charset="0"/>
                <a:cs typeface="Arial" panose="020B0604020202020204" pitchFamily="34" charset="0"/>
              </a:rPr>
              <a:t>The best start  </a:t>
            </a:r>
            <a:br>
              <a:rPr lang="en-US" sz="1200" b="1" dirty="0">
                <a:solidFill>
                  <a:srgbClr val="231F60"/>
                </a:solidFill>
                <a:latin typeface="Arial" panose="020B0604020202020204" pitchFamily="34" charset="0"/>
                <a:cs typeface="Arial" panose="020B0604020202020204" pitchFamily="34" charset="0"/>
              </a:rPr>
            </a:br>
            <a:r>
              <a:rPr lang="en-GB" sz="1200" dirty="0">
                <a:solidFill>
                  <a:srgbClr val="231F60"/>
                </a:solidFill>
                <a:latin typeface="Arial" panose="020B0604020202020204" pitchFamily="34" charset="0"/>
                <a:cs typeface="Arial" panose="020B0604020202020204" pitchFamily="34" charset="0"/>
              </a:rPr>
              <a:t>Booking sooner in the pregnancy journey ensures a personalised approach and the provision of early pregnancy information, for example, public health messages for the woman about folic acid supplementation, accessing screening or stopping smoking.</a:t>
            </a:r>
          </a:p>
          <a:p>
            <a:endParaRPr lang="en-GB" sz="1200" dirty="0">
              <a:solidFill>
                <a:srgbClr val="231F60"/>
              </a:solidFill>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It is also important to identify women with specific needs or risk factors early on so that appropriate care can be provided from early in pregnancy journey. </a:t>
            </a:r>
          </a:p>
          <a:p>
            <a:r>
              <a:rPr lang="en-GB" sz="1200" dirty="0">
                <a:solidFill>
                  <a:srgbClr val="231F60"/>
                </a:solidFill>
                <a:latin typeface="Arial" panose="020B0604020202020204" pitchFamily="34" charset="0"/>
                <a:cs typeface="Arial" panose="020B0604020202020204" pitchFamily="34" charset="0"/>
              </a:rPr>
              <a:t> </a:t>
            </a:r>
          </a:p>
          <a:p>
            <a:endParaRPr lang="en-US" sz="1200" dirty="0">
              <a:solidFill>
                <a:srgbClr val="231F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6C729A-4CB9-41CF-F744-2435042B7899}"/>
              </a:ext>
            </a:extLst>
          </p:cNvPr>
          <p:cNvSpPr txBox="1"/>
          <p:nvPr/>
        </p:nvSpPr>
        <p:spPr>
          <a:xfrm>
            <a:off x="8211564" y="2600570"/>
            <a:ext cx="3428057" cy="2862322"/>
          </a:xfrm>
          <a:prstGeom prst="rect">
            <a:avLst/>
          </a:prstGeom>
          <a:noFill/>
        </p:spPr>
        <p:txBody>
          <a:bodyPr wrap="square" rtlCol="0">
            <a:spAutoFit/>
          </a:bodyPr>
          <a:lstStyle/>
          <a:p>
            <a:r>
              <a:rPr lang="en-US" sz="1200" b="1" dirty="0">
                <a:solidFill>
                  <a:srgbClr val="231F60"/>
                </a:solidFill>
                <a:latin typeface="Arial" panose="020B0604020202020204" pitchFamily="34" charset="0"/>
                <a:cs typeface="Arial" panose="020B0604020202020204" pitchFamily="34" charset="0"/>
              </a:rPr>
              <a:t>Reducing mortality  </a:t>
            </a:r>
            <a:r>
              <a:rPr lang="en-GB" sz="1200" b="1" dirty="0">
                <a:solidFill>
                  <a:srgbClr val="231F60"/>
                </a:solidFill>
                <a:latin typeface="Arial" panose="020B0604020202020204" pitchFamily="34" charset="0"/>
                <a:cs typeface="Arial" panose="020B0604020202020204" pitchFamily="34" charset="0"/>
              </a:rPr>
              <a:t> </a:t>
            </a:r>
            <a:endParaRPr lang="en-US" sz="1200" b="1" dirty="0">
              <a:solidFill>
                <a:srgbClr val="231F60"/>
              </a:solidFill>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Some women are less likely to seek early antenatal care than others, this may exacerbate existing inequalities that contribute to neonatal or maternal mortality. </a:t>
            </a:r>
          </a:p>
          <a:p>
            <a:endParaRPr lang="en-GB" sz="1200" dirty="0">
              <a:solidFill>
                <a:srgbClr val="231F60"/>
              </a:solidFill>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There is a link between poorer outcomes (maternal morbidity &amp; mortality and neonatal morbidity &amp; mortality) in some of the ethnic groups that book later (MBRRACE reports). </a:t>
            </a:r>
          </a:p>
          <a:p>
            <a:endParaRPr lang="en-GB" sz="1200" dirty="0">
              <a:solidFill>
                <a:srgbClr val="231F60"/>
              </a:solidFill>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Trusts have been challenged with increasing the rates of women booking earlier in their pregnancy journey. This followed an equity and equality analysis. </a:t>
            </a:r>
            <a:endParaRPr lang="en-US" sz="1200" dirty="0">
              <a:solidFill>
                <a:srgbClr val="231F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79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82DF5-E22F-FDEB-00E4-39E88FA99BD1}"/>
              </a:ext>
            </a:extLst>
          </p:cNvPr>
          <p:cNvSpPr txBox="1"/>
          <p:nvPr/>
        </p:nvSpPr>
        <p:spPr>
          <a:xfrm>
            <a:off x="521643" y="1168597"/>
            <a:ext cx="3250257" cy="701731"/>
          </a:xfrm>
          <a:prstGeom prst="rect">
            <a:avLst/>
          </a:prstGeom>
          <a:noFill/>
        </p:spPr>
        <p:txBody>
          <a:bodyPr wrap="square" rtlCol="0">
            <a:spAutoFit/>
          </a:bodyPr>
          <a:lstStyle/>
          <a:p>
            <a:pPr>
              <a:lnSpc>
                <a:spcPct val="90000"/>
              </a:lnSpc>
            </a:pPr>
            <a:r>
              <a:rPr lang="en-US" sz="4400" b="1" spc="-150" dirty="0">
                <a:solidFill>
                  <a:srgbClr val="4D559A"/>
                </a:solidFill>
                <a:latin typeface="PLAYFAIR DISPLAY BOLD ROMAN" pitchFamily="2" charset="77"/>
              </a:rPr>
              <a:t>Resources </a:t>
            </a:r>
          </a:p>
        </p:txBody>
      </p:sp>
      <p:sp>
        <p:nvSpPr>
          <p:cNvPr id="4" name="TextBox 3">
            <a:extLst>
              <a:ext uri="{FF2B5EF4-FFF2-40B4-BE49-F238E27FC236}">
                <a16:creationId xmlns:a16="http://schemas.microsoft.com/office/drawing/2014/main" id="{C3F39EFA-E608-CB24-72AC-F6B26C61B7DD}"/>
              </a:ext>
            </a:extLst>
          </p:cNvPr>
          <p:cNvSpPr txBox="1"/>
          <p:nvPr/>
        </p:nvSpPr>
        <p:spPr>
          <a:xfrm>
            <a:off x="521643" y="2203052"/>
            <a:ext cx="10115597" cy="3517886"/>
          </a:xfrm>
          <a:prstGeom prst="rect">
            <a:avLst/>
          </a:prstGeom>
          <a:noFill/>
        </p:spPr>
        <p:txBody>
          <a:bodyPr wrap="square" rtlCol="0">
            <a:spAutoFit/>
          </a:bodyPr>
          <a:lstStyle/>
          <a:p>
            <a:pPr>
              <a:spcBef>
                <a:spcPts val="200"/>
              </a:spcBef>
            </a:pPr>
            <a:r>
              <a:rPr lang="en-GB" sz="1200" b="1" dirty="0">
                <a:solidFill>
                  <a:srgbClr val="231F60"/>
                </a:solidFill>
                <a:latin typeface="Arial" panose="020B0604020202020204" pitchFamily="34" charset="0"/>
                <a:cs typeface="Arial" panose="020B0604020202020204" pitchFamily="34" charset="0"/>
              </a:rPr>
              <a:t>The campaign toolkit includes: </a:t>
            </a:r>
          </a:p>
          <a:p>
            <a:r>
              <a:rPr lang="en-GB" sz="1200" dirty="0">
                <a:solidFill>
                  <a:srgbClr val="231F60"/>
                </a:solidFill>
                <a:latin typeface="Arial" panose="020B0604020202020204" pitchFamily="34" charset="0"/>
                <a:cs typeface="Arial" panose="020B0604020202020204" pitchFamily="34" charset="0"/>
              </a:rPr>
              <a:t>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A4 posters (digital and print-ready versions)</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A5 flyer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Postcard &amp; business cards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Social media graphics and copy to sit alongside the posts</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Graphics to use on platforms including WhatsApp and Facebook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A pregnancy pathway infographic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A guide for developing creative content with organisations such as community radio stations</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Suggested website and newsletter content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Website banners for you to add to your own websites and link through to: </a:t>
            </a:r>
            <a:r>
              <a:rPr lang="en-GB" sz="1200" dirty="0">
                <a:solidFill>
                  <a:srgbClr val="231F6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speakwithamidwife.co.uk</a:t>
            </a:r>
            <a:endParaRPr lang="en-GB" sz="1200" dirty="0">
              <a:solidFill>
                <a:srgbClr val="231F60"/>
              </a:solidFill>
              <a:latin typeface="Arial" panose="020B0604020202020204" pitchFamily="34" charset="0"/>
              <a:cs typeface="Arial" panose="020B0604020202020204" pitchFamily="34" charset="0"/>
            </a:endParaRP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Artwork for digital screens </a:t>
            </a:r>
          </a:p>
          <a:p>
            <a:pPr marL="171450" indent="-171450">
              <a:lnSpc>
                <a:spcPct val="90000"/>
              </a:lnSpc>
              <a:buFont typeface="Arial" panose="020B0604020202020204" pitchFamily="34" charset="0"/>
              <a:buChar char="•"/>
            </a:pPr>
            <a:r>
              <a:rPr lang="en-GB" sz="1400" dirty="0">
                <a:latin typeface="Arial" panose="020B0604020202020204" pitchFamily="34" charset="0"/>
                <a:cs typeface="Arial" panose="020B0604020202020204" pitchFamily="34" charset="0"/>
              </a:rPr>
              <a:t>Media release </a:t>
            </a:r>
          </a:p>
          <a:p>
            <a:r>
              <a:rPr lang="en-GB" sz="1200" dirty="0">
                <a:solidFill>
                  <a:srgbClr val="231F60"/>
                </a:solidFill>
                <a:latin typeface="Arial" panose="020B0604020202020204" pitchFamily="34" charset="0"/>
                <a:cs typeface="Arial" panose="020B0604020202020204" pitchFamily="34" charset="0"/>
              </a:rPr>
              <a:t> </a:t>
            </a:r>
          </a:p>
          <a:p>
            <a:r>
              <a:rPr lang="en-GB" sz="1200" b="1" dirty="0">
                <a:solidFill>
                  <a:srgbClr val="231F60"/>
                </a:solidFill>
                <a:latin typeface="Arial" panose="020B0604020202020204" pitchFamily="34" charset="0"/>
                <a:cs typeface="Arial" panose="020B0604020202020204" pitchFamily="34" charset="0"/>
              </a:rPr>
              <a:t>Available to download: </a:t>
            </a:r>
            <a:r>
              <a:rPr lang="en-GB" sz="1200" dirty="0">
                <a:latin typeface="Arial" panose="020B0604020202020204" pitchFamily="34" charset="0"/>
                <a:cs typeface="Arial" panose="020B0604020202020204" pitchFamily="34" charset="0"/>
                <a:hlinkClick r:id="rId3"/>
              </a:rPr>
              <a:t>Communication resources :: West Yorkshire Health &amp; Care Partnership (wypartnership.co.uk)</a:t>
            </a:r>
            <a:endParaRPr lang="en-GB" sz="1200" dirty="0">
              <a:latin typeface="Arial" panose="020B0604020202020204" pitchFamily="34" charset="0"/>
              <a:cs typeface="Arial" panose="020B0604020202020204" pitchFamily="34" charset="0"/>
            </a:endParaRPr>
          </a:p>
          <a:p>
            <a:r>
              <a:rPr lang="en-GB" sz="1200" dirty="0">
                <a:solidFill>
                  <a:srgbClr val="231F60"/>
                </a:solidFill>
                <a:latin typeface="Arial" panose="020B0604020202020204" pitchFamily="34" charset="0"/>
                <a:cs typeface="Arial" panose="020B0604020202020204" pitchFamily="34" charset="0"/>
              </a:rPr>
              <a:t> </a:t>
            </a:r>
          </a:p>
          <a:p>
            <a:r>
              <a:rPr lang="en-US" sz="1200" dirty="0">
                <a:solidFill>
                  <a:srgbClr val="231F60"/>
                </a:solidFill>
                <a:latin typeface="Arial" panose="020B0604020202020204" pitchFamily="34" charset="0"/>
                <a:cs typeface="Arial" panose="020B0604020202020204" pitchFamily="34" charset="0"/>
              </a:rPr>
              <a:t> </a:t>
            </a:r>
          </a:p>
          <a:p>
            <a:endParaRPr lang="en-US" sz="1200" dirty="0">
              <a:solidFill>
                <a:srgbClr val="231F60"/>
              </a:solidFill>
              <a:latin typeface="Arial" panose="020B0604020202020204" pitchFamily="34" charset="0"/>
              <a:cs typeface="Arial" panose="020B0604020202020204" pitchFamily="34" charset="0"/>
            </a:endParaRPr>
          </a:p>
        </p:txBody>
      </p:sp>
      <p:pic>
        <p:nvPicPr>
          <p:cNvPr id="2050" name="Picture 2" descr="A A4 poster from the 'Speak with a midwife' campaign. ">
            <a:extLst>
              <a:ext uri="{FF2B5EF4-FFF2-40B4-BE49-F238E27FC236}">
                <a16:creationId xmlns:a16="http://schemas.microsoft.com/office/drawing/2014/main" id="{CA9020FC-372F-6F98-9D4B-4FFF37A37D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8" b="6998"/>
          <a:stretch/>
        </p:blipFill>
        <p:spPr bwMode="auto">
          <a:xfrm>
            <a:off x="9794869" y="1186485"/>
            <a:ext cx="2015263" cy="272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ocial media graphic ">
            <a:extLst>
              <a:ext uri="{FF2B5EF4-FFF2-40B4-BE49-F238E27FC236}">
                <a16:creationId xmlns:a16="http://schemas.microsoft.com/office/drawing/2014/main" id="{4C58FF40-85BA-648C-E56E-A284829287E8}"/>
              </a:ext>
            </a:extLst>
          </p:cNvPr>
          <p:cNvPicPr>
            <a:picLocks noChangeAspect="1"/>
          </p:cNvPicPr>
          <p:nvPr/>
        </p:nvPicPr>
        <p:blipFill>
          <a:blip r:embed="rId5"/>
          <a:stretch>
            <a:fillRect/>
          </a:stretch>
        </p:blipFill>
        <p:spPr>
          <a:xfrm>
            <a:off x="9503350" y="4024955"/>
            <a:ext cx="2306782" cy="1211061"/>
          </a:xfrm>
          <a:prstGeom prst="rect">
            <a:avLst/>
          </a:prstGeom>
        </p:spPr>
      </p:pic>
      <p:pic>
        <p:nvPicPr>
          <p:cNvPr id="7" name="Picture 6" descr="An infographic. ">
            <a:extLst>
              <a:ext uri="{FF2B5EF4-FFF2-40B4-BE49-F238E27FC236}">
                <a16:creationId xmlns:a16="http://schemas.microsoft.com/office/drawing/2014/main" id="{113B68E2-DF6B-5B2F-F35C-F99A5D80771A}"/>
              </a:ext>
            </a:extLst>
          </p:cNvPr>
          <p:cNvPicPr>
            <a:picLocks noChangeAspect="1"/>
          </p:cNvPicPr>
          <p:nvPr/>
        </p:nvPicPr>
        <p:blipFill>
          <a:blip r:embed="rId6"/>
          <a:stretch>
            <a:fillRect/>
          </a:stretch>
        </p:blipFill>
        <p:spPr>
          <a:xfrm>
            <a:off x="9569186" y="5349759"/>
            <a:ext cx="2321912" cy="1219004"/>
          </a:xfrm>
          <a:prstGeom prst="rect">
            <a:avLst/>
          </a:prstGeom>
        </p:spPr>
      </p:pic>
    </p:spTree>
    <p:extLst>
      <p:ext uri="{BB962C8B-B14F-4D97-AF65-F5344CB8AC3E}">
        <p14:creationId xmlns:p14="http://schemas.microsoft.com/office/powerpoint/2010/main" val="2553371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9FEC1-8011-205A-365A-96535B6A38F4}"/>
              </a:ext>
            </a:extLst>
          </p:cNvPr>
          <p:cNvSpPr txBox="1"/>
          <p:nvPr/>
        </p:nvSpPr>
        <p:spPr>
          <a:xfrm>
            <a:off x="585143" y="3804506"/>
            <a:ext cx="4724370" cy="1200329"/>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For resources and more information contact:</a:t>
            </a:r>
            <a:br>
              <a:rPr lang="en-US"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Name, Job title</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name@wyhcp.co.uk</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or visit </a:t>
            </a:r>
            <a:r>
              <a:rPr lang="en-US" b="1" dirty="0" err="1">
                <a:solidFill>
                  <a:schemeClr val="bg1"/>
                </a:solidFill>
                <a:latin typeface="Arial" panose="020B0604020202020204" pitchFamily="34" charset="0"/>
                <a:cs typeface="Arial" panose="020B0604020202020204" pitchFamily="34" charset="0"/>
              </a:rPr>
              <a:t>www.speakwithamidwife.co.uk</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295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82DF5-E22F-FDEB-00E4-39E88FA99BD1}"/>
              </a:ext>
            </a:extLst>
          </p:cNvPr>
          <p:cNvSpPr txBox="1"/>
          <p:nvPr/>
        </p:nvSpPr>
        <p:spPr>
          <a:xfrm>
            <a:off x="521643" y="1276128"/>
            <a:ext cx="3250257"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References </a:t>
            </a:r>
          </a:p>
        </p:txBody>
      </p:sp>
      <p:sp>
        <p:nvSpPr>
          <p:cNvPr id="4" name="TextBox 3">
            <a:extLst>
              <a:ext uri="{FF2B5EF4-FFF2-40B4-BE49-F238E27FC236}">
                <a16:creationId xmlns:a16="http://schemas.microsoft.com/office/drawing/2014/main" id="{C3F39EFA-E608-CB24-72AC-F6B26C61B7DD}"/>
              </a:ext>
            </a:extLst>
          </p:cNvPr>
          <p:cNvSpPr txBox="1"/>
          <p:nvPr/>
        </p:nvSpPr>
        <p:spPr>
          <a:xfrm>
            <a:off x="380640" y="1867059"/>
            <a:ext cx="10115597" cy="427642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Page 2 </a:t>
            </a:r>
          </a:p>
          <a:p>
            <a:r>
              <a:rPr lang="en-GB" sz="1200" dirty="0">
                <a:latin typeface="Arial" panose="020B0604020202020204" pitchFamily="34" charset="0"/>
                <a:cs typeface="Arial" panose="020B0604020202020204" pitchFamily="34" charset="0"/>
              </a:rPr>
              <a:t>The six hospital Trusts across West Yorkshire and Harrogate:  </a:t>
            </a:r>
          </a:p>
          <a:p>
            <a:pPr marL="285750" lvl="0" indent="-285750">
              <a:lnSpc>
                <a:spcPct val="107000"/>
              </a:lnSpc>
              <a:buFont typeface="Arial" panose="020B0604020202020204" pitchFamily="34" charset="0"/>
              <a:buChar char="•"/>
            </a:pPr>
            <a:r>
              <a:rPr lang="en-GB" sz="1200" dirty="0">
                <a:latin typeface="Arial" panose="020B0604020202020204" pitchFamily="34" charset="0"/>
                <a:cs typeface="Arial" panose="020B0604020202020204" pitchFamily="34" charset="0"/>
              </a:rPr>
              <a:t>Airedale NHS Foundation Trust</a:t>
            </a:r>
          </a:p>
          <a:p>
            <a:pPr marL="285750" lvl="0" indent="-285750">
              <a:lnSpc>
                <a:spcPct val="107000"/>
              </a:lnSpc>
              <a:buFont typeface="Arial" panose="020B0604020202020204" pitchFamily="34" charset="0"/>
              <a:buChar char="•"/>
            </a:pPr>
            <a:r>
              <a:rPr lang="en-GB" sz="1200" dirty="0">
                <a:latin typeface="Arial" panose="020B0604020202020204" pitchFamily="34" charset="0"/>
                <a:cs typeface="Arial" panose="020B0604020202020204" pitchFamily="34" charset="0"/>
              </a:rPr>
              <a:t>Bradford Teaching Hospitals NHS Foundation Trust</a:t>
            </a:r>
          </a:p>
          <a:p>
            <a:pPr marL="285750" lvl="0" indent="-285750">
              <a:lnSpc>
                <a:spcPct val="107000"/>
              </a:lnSpc>
              <a:buFont typeface="Arial" panose="020B0604020202020204" pitchFamily="34" charset="0"/>
              <a:buChar char="•"/>
            </a:pPr>
            <a:r>
              <a:rPr lang="en-GB" sz="1200" dirty="0">
                <a:latin typeface="Arial" panose="020B0604020202020204" pitchFamily="34" charset="0"/>
                <a:cs typeface="Arial" panose="020B0604020202020204" pitchFamily="34" charset="0"/>
              </a:rPr>
              <a:t>Calderdale and Huddersfield NHS Foundation Trust</a:t>
            </a:r>
          </a:p>
          <a:p>
            <a:pPr marL="285750" lvl="0" indent="-285750">
              <a:lnSpc>
                <a:spcPct val="107000"/>
              </a:lnSpc>
              <a:buFont typeface="Arial" panose="020B0604020202020204" pitchFamily="34" charset="0"/>
              <a:buChar char="•"/>
            </a:pPr>
            <a:r>
              <a:rPr lang="en-GB" sz="1200" dirty="0">
                <a:latin typeface="Arial" panose="020B0604020202020204" pitchFamily="34" charset="0"/>
                <a:cs typeface="Arial" panose="020B0604020202020204" pitchFamily="34" charset="0"/>
              </a:rPr>
              <a:t>Harrogate and District NHS Foundation Trust</a:t>
            </a:r>
          </a:p>
          <a:p>
            <a:pPr marL="285750" indent="-285750">
              <a:lnSpc>
                <a:spcPct val="107000"/>
              </a:lnSpc>
              <a:buFont typeface="Arial" panose="020B0604020202020204" pitchFamily="34" charset="0"/>
              <a:buChar char="•"/>
            </a:pPr>
            <a:r>
              <a:rPr lang="en-GB" sz="1200" dirty="0">
                <a:latin typeface="Arial" panose="020B0604020202020204" pitchFamily="34" charset="0"/>
                <a:cs typeface="Arial" panose="020B0604020202020204" pitchFamily="34" charset="0"/>
              </a:rPr>
              <a:t>Mid Yorkshire Teaching NHS Trust</a:t>
            </a:r>
          </a:p>
          <a:p>
            <a:pPr marL="285750" lvl="0" indent="-285750">
              <a:lnSpc>
                <a:spcPct val="107000"/>
              </a:lnSpc>
              <a:buFont typeface="Arial" panose="020B0604020202020204" pitchFamily="34" charset="0"/>
              <a:buChar char="•"/>
            </a:pPr>
            <a:r>
              <a:rPr lang="en-GB" sz="1200" dirty="0">
                <a:latin typeface="Arial" panose="020B0604020202020204" pitchFamily="34" charset="0"/>
                <a:cs typeface="Arial" panose="020B0604020202020204" pitchFamily="34" charset="0"/>
              </a:rPr>
              <a:t>The Leeds Teaching Hospitals NHS Trust </a:t>
            </a:r>
          </a:p>
          <a:p>
            <a:pPr lvl="0">
              <a:lnSpc>
                <a:spcPct val="107000"/>
              </a:lnSpc>
            </a:pPr>
            <a:endParaRPr lang="en-GB" sz="1200" dirty="0">
              <a:solidFill>
                <a:srgbClr val="231F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231F60"/>
                </a:solidFill>
                <a:latin typeface="Arial" panose="020B0604020202020204" pitchFamily="34" charset="0"/>
                <a:cs typeface="Arial" panose="020B0604020202020204" pitchFamily="34" charset="0"/>
              </a:rPr>
              <a:t>The WY&amp;H LMNS </a:t>
            </a:r>
            <a:r>
              <a:rPr lang="en-GB" sz="1200" dirty="0">
                <a:solidFill>
                  <a:srgbClr val="231F60"/>
                </a:solidFill>
                <a:latin typeface="Arial" panose="020B0604020202020204" pitchFamily="34" charset="0"/>
                <a:cs typeface="Arial" panose="020B0604020202020204" pitchFamily="34" charset="0"/>
                <a:hlinkClick r:id="rId2"/>
              </a:rPr>
              <a:t>equity and equality analysis plan here </a:t>
            </a:r>
            <a:r>
              <a:rPr lang="en-GB"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2"/>
              </a:rPr>
              <a:t> </a:t>
            </a:r>
            <a:endParaRPr lang="en-US" sz="1200" b="1" dirty="0">
              <a:solidFill>
                <a:srgbClr val="231F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Page 5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WY&amp;H LMNS health inequalities dashboard data available on the NHS Futures page. Breakdowns by ethnicity, deprivation and ward are available here: </a:t>
            </a:r>
            <a:r>
              <a:rPr lang="en-GB"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https://future.nhs.uk/WYICBBusinessIntelligence/view?objectID=38488496</a:t>
            </a:r>
            <a:endParaRPr lang="en-GB"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MBRRACE reports </a:t>
            </a:r>
            <a:r>
              <a:rPr lang="en-GB" sz="1200" dirty="0">
                <a:hlinkClick r:id="rId4"/>
              </a:rPr>
              <a:t>MBRRACE-UK: Mothers and Babies: Reducing Risk through Audits and Confidential Enquiries across the UK | MBRRACE-UK | NPEU (ox.ac.uk)</a:t>
            </a:r>
            <a:r>
              <a:rPr lang="en-GB" sz="1200" u="sng" dirty="0">
                <a:solidFill>
                  <a:srgbClr val="0563C1"/>
                </a:solidFill>
                <a:latin typeface="Arial" panose="020B0604020202020204" pitchFamily="34" charset="0"/>
                <a:cs typeface="Arial" panose="020B0604020202020204" pitchFamily="34" charset="0"/>
              </a:rPr>
              <a:t> </a:t>
            </a:r>
            <a:endParaRPr lang="en-GB" sz="12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200" u="sng" dirty="0">
              <a:solidFill>
                <a:srgbClr val="0563C1"/>
              </a:solidFill>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Page 6/7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hlinkClick r:id="rId5"/>
              </a:rPr>
              <a:t>Summary of local insight findings, recommendations, and next steps</a:t>
            </a: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hlinkClick r:id="rId6"/>
              </a:rPr>
              <a:t>Book by 10 weeks rapid literature review </a:t>
            </a: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endParaRPr lang="en-US" sz="1200" dirty="0">
              <a:solidFill>
                <a:srgbClr val="231F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43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C7B1A-DEB5-7CEE-41DD-2AC763BB9D93}"/>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9133122-21E7-4D3A-A2D9-95DA6355E013}"/>
              </a:ext>
            </a:extLst>
          </p:cNvPr>
          <p:cNvSpPr txBox="1"/>
          <p:nvPr/>
        </p:nvSpPr>
        <p:spPr>
          <a:xfrm>
            <a:off x="1091869" y="1679701"/>
            <a:ext cx="9797041" cy="2834622"/>
          </a:xfrm>
          <a:prstGeom prst="rect">
            <a:avLst/>
          </a:prstGeom>
          <a:noFill/>
        </p:spPr>
        <p:txBody>
          <a:bodyPr wrap="square" rtlCol="0">
            <a:spAutoFit/>
          </a:bodyPr>
          <a:lstStyle/>
          <a:p>
            <a:pPr algn="ctr">
              <a:lnSpc>
                <a:spcPct val="90000"/>
              </a:lnSpc>
            </a:pPr>
            <a:r>
              <a:rPr lang="en-US" sz="6600" spc="-150" dirty="0">
                <a:solidFill>
                  <a:srgbClr val="4D559A"/>
                </a:solidFill>
                <a:latin typeface="PLAYFAIR DISPLAY BOLD ROMAN" pitchFamily="2" charset="77"/>
              </a:rPr>
              <a:t>Additional slides if helpful when localizing the presentation  </a:t>
            </a:r>
          </a:p>
        </p:txBody>
      </p:sp>
    </p:spTree>
    <p:extLst>
      <p:ext uri="{BB962C8B-B14F-4D97-AF65-F5344CB8AC3E}">
        <p14:creationId xmlns:p14="http://schemas.microsoft.com/office/powerpoint/2010/main" val="322207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4C17472-6A9F-62FF-5C4D-786D3B41746C}"/>
              </a:ext>
            </a:extLst>
          </p:cNvPr>
          <p:cNvSpPr>
            <a:spLocks noGrp="1"/>
          </p:cNvSpPr>
          <p:nvPr>
            <p:ph type="pic" sz="quarter" idx="10"/>
          </p:nvPr>
        </p:nvSpPr>
        <p:spPr/>
      </p:sp>
      <p:sp>
        <p:nvSpPr>
          <p:cNvPr id="4" name="TextBox 3">
            <a:extLst>
              <a:ext uri="{FF2B5EF4-FFF2-40B4-BE49-F238E27FC236}">
                <a16:creationId xmlns:a16="http://schemas.microsoft.com/office/drawing/2014/main" id="{CB2F2006-5847-FF99-C06C-1CF1643F4A35}"/>
              </a:ext>
            </a:extLst>
          </p:cNvPr>
          <p:cNvSpPr txBox="1"/>
          <p:nvPr/>
        </p:nvSpPr>
        <p:spPr>
          <a:xfrm>
            <a:off x="521643" y="4996847"/>
            <a:ext cx="1149674" cy="523220"/>
          </a:xfrm>
          <a:prstGeom prst="rect">
            <a:avLst/>
          </a:prstGeom>
          <a:noFill/>
        </p:spPr>
        <p:txBody>
          <a:bodyPr wrap="none" rtlCol="0">
            <a:spAutoFit/>
          </a:bodyPr>
          <a:lstStyle/>
          <a:p>
            <a:r>
              <a:rPr lang="en-US" sz="1400" b="1" dirty="0">
                <a:solidFill>
                  <a:srgbClr val="231F60"/>
                </a:solidFill>
                <a:latin typeface="Arial" panose="020B0604020202020204" pitchFamily="34" charset="0"/>
                <a:cs typeface="Arial" panose="020B0604020202020204" pitchFamily="34" charset="0"/>
              </a:rPr>
              <a:t>Lucy Smith</a:t>
            </a:r>
            <a:br>
              <a:rPr lang="en-US" sz="1400" dirty="0">
                <a:solidFill>
                  <a:srgbClr val="231F60"/>
                </a:solidFill>
                <a:latin typeface="Arial" panose="020B0604020202020204" pitchFamily="34" charset="0"/>
                <a:cs typeface="Arial" panose="020B0604020202020204" pitchFamily="34" charset="0"/>
              </a:rPr>
            </a:br>
            <a:r>
              <a:rPr lang="en-US" sz="1400" dirty="0">
                <a:solidFill>
                  <a:srgbClr val="231F60"/>
                </a:solidFill>
                <a:latin typeface="Arial" panose="020B0604020202020204" pitchFamily="34" charset="0"/>
                <a:cs typeface="Arial" panose="020B0604020202020204" pitchFamily="34" charset="0"/>
              </a:rPr>
              <a:t>Location</a:t>
            </a:r>
            <a:endParaRPr lang="en-US" sz="1400" b="1" dirty="0">
              <a:solidFill>
                <a:srgbClr val="231F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801707-4257-FCDC-08BA-A4AA68A1BA52}"/>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95871C7-AE4D-EF33-E769-4D177D9BBA31}"/>
              </a:ext>
            </a:extLst>
          </p:cNvPr>
          <p:cNvSpPr/>
          <p:nvPr/>
        </p:nvSpPr>
        <p:spPr>
          <a:xfrm>
            <a:off x="521643" y="3105741"/>
            <a:ext cx="2208857" cy="158160"/>
          </a:xfrm>
          <a:prstGeom prst="rect">
            <a:avLst/>
          </a:prstGeom>
          <a:solidFill>
            <a:srgbClr val="FFD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C53E1-EF02-91AD-324C-25988A283156}"/>
              </a:ext>
            </a:extLst>
          </p:cNvPr>
          <p:cNvSpPr/>
          <p:nvPr/>
        </p:nvSpPr>
        <p:spPr>
          <a:xfrm>
            <a:off x="2121843" y="2450707"/>
            <a:ext cx="3974157" cy="158160"/>
          </a:xfrm>
          <a:prstGeom prst="rect">
            <a:avLst/>
          </a:prstGeom>
          <a:solidFill>
            <a:srgbClr val="FFD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976746-FA18-0293-D0A9-509F3F18A3DB}"/>
              </a:ext>
            </a:extLst>
          </p:cNvPr>
          <p:cNvSpPr txBox="1"/>
          <p:nvPr/>
        </p:nvSpPr>
        <p:spPr>
          <a:xfrm>
            <a:off x="521643" y="1953832"/>
            <a:ext cx="7889190" cy="2751522"/>
          </a:xfrm>
          <a:prstGeom prst="rect">
            <a:avLst/>
          </a:prstGeom>
          <a:noFill/>
        </p:spPr>
        <p:txBody>
          <a:bodyPr wrap="square" rtlCol="0">
            <a:spAutoFit/>
          </a:bodyPr>
          <a:lstStyle/>
          <a:p>
            <a:pPr>
              <a:lnSpc>
                <a:spcPct val="90000"/>
              </a:lnSpc>
            </a:pPr>
            <a:r>
              <a:rPr lang="en-US" sz="4800" b="1" spc="-150" dirty="0">
                <a:solidFill>
                  <a:srgbClr val="4D559A"/>
                </a:solidFill>
                <a:latin typeface="PLAYFAIR DISPLAY BOLD ROMAN" pitchFamily="2" charset="77"/>
              </a:rPr>
              <a:t>“I got so much peace </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of mind from speaking</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to a midwife early</a:t>
            </a:r>
            <a:br>
              <a:rPr lang="en-US" sz="4800" b="1" spc="-150" dirty="0">
                <a:solidFill>
                  <a:srgbClr val="4D559A"/>
                </a:solidFill>
                <a:latin typeface="PLAYFAIR DISPLAY BOLD ROMAN" pitchFamily="2" charset="77"/>
              </a:rPr>
            </a:br>
            <a:r>
              <a:rPr lang="en-US" sz="4800" b="1" spc="-150" dirty="0">
                <a:solidFill>
                  <a:srgbClr val="4D559A"/>
                </a:solidFill>
                <a:latin typeface="PLAYFAIR DISPLAY BOLD ROMAN" pitchFamily="2" charset="77"/>
              </a:rPr>
              <a:t>in my pregnancy.”</a:t>
            </a:r>
          </a:p>
        </p:txBody>
      </p:sp>
    </p:spTree>
    <p:extLst>
      <p:ext uri="{BB962C8B-B14F-4D97-AF65-F5344CB8AC3E}">
        <p14:creationId xmlns:p14="http://schemas.microsoft.com/office/powerpoint/2010/main" val="952095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82DF5-E22F-FDEB-00E4-39E88FA99BD1}"/>
              </a:ext>
            </a:extLst>
          </p:cNvPr>
          <p:cNvSpPr txBox="1"/>
          <p:nvPr/>
        </p:nvSpPr>
        <p:spPr>
          <a:xfrm>
            <a:off x="521643" y="2024274"/>
            <a:ext cx="3250257" cy="701731"/>
          </a:xfrm>
          <a:prstGeom prst="rect">
            <a:avLst/>
          </a:prstGeom>
          <a:noFill/>
        </p:spPr>
        <p:txBody>
          <a:bodyPr wrap="square" rtlCol="0">
            <a:spAutoFit/>
          </a:bodyPr>
          <a:lstStyle/>
          <a:p>
            <a:pPr>
              <a:lnSpc>
                <a:spcPct val="90000"/>
              </a:lnSpc>
            </a:pPr>
            <a:r>
              <a:rPr lang="en-US" sz="4400" b="1" spc="-150" dirty="0">
                <a:solidFill>
                  <a:srgbClr val="4D559A"/>
                </a:solidFill>
                <a:latin typeface="PLAYFAIR DISPLAY BOLD ROMAN" pitchFamily="2" charset="77"/>
              </a:rPr>
              <a:t>Hands page</a:t>
            </a:r>
          </a:p>
        </p:txBody>
      </p:sp>
      <p:sp>
        <p:nvSpPr>
          <p:cNvPr id="4" name="TextBox 3">
            <a:extLst>
              <a:ext uri="{FF2B5EF4-FFF2-40B4-BE49-F238E27FC236}">
                <a16:creationId xmlns:a16="http://schemas.microsoft.com/office/drawing/2014/main" id="{C3F39EFA-E608-CB24-72AC-F6B26C61B7DD}"/>
              </a:ext>
            </a:extLst>
          </p:cNvPr>
          <p:cNvSpPr txBox="1"/>
          <p:nvPr/>
        </p:nvSpPr>
        <p:spPr>
          <a:xfrm>
            <a:off x="521643" y="2922885"/>
            <a:ext cx="2976543" cy="461665"/>
          </a:xfrm>
          <a:prstGeom prst="rect">
            <a:avLst/>
          </a:prstGeom>
          <a:noFill/>
        </p:spPr>
        <p:txBody>
          <a:bodyPr wrap="square" rtlCol="0">
            <a:spAutoFit/>
          </a:bodyPr>
          <a:lstStyle/>
          <a:p>
            <a:r>
              <a:rPr lang="en-US" sz="1200" dirty="0">
                <a:solidFill>
                  <a:srgbClr val="231F60"/>
                </a:solidFill>
                <a:latin typeface="Arial" panose="020B0604020202020204" pitchFamily="34" charset="0"/>
                <a:cs typeface="Arial" panose="020B0604020202020204" pitchFamily="34" charset="0"/>
              </a:rPr>
              <a:t>Copy and paste these images of hands</a:t>
            </a:r>
            <a:br>
              <a:rPr lang="en-US" sz="1200" dirty="0">
                <a:solidFill>
                  <a:srgbClr val="231F60"/>
                </a:solidFill>
                <a:latin typeface="Arial" panose="020B0604020202020204" pitchFamily="34" charset="0"/>
                <a:cs typeface="Arial" panose="020B0604020202020204" pitchFamily="34" charset="0"/>
              </a:rPr>
            </a:br>
            <a:r>
              <a:rPr lang="en-US" sz="1200" dirty="0">
                <a:solidFill>
                  <a:srgbClr val="231F60"/>
                </a:solidFill>
                <a:latin typeface="Arial" panose="020B0604020202020204" pitchFamily="34" charset="0"/>
                <a:cs typeface="Arial" panose="020B0604020202020204" pitchFamily="34" charset="0"/>
              </a:rPr>
              <a:t>to use them on other pages.</a:t>
            </a:r>
          </a:p>
        </p:txBody>
      </p:sp>
      <p:pic>
        <p:nvPicPr>
          <p:cNvPr id="6" name="Picture 5" descr="A hand holding a pregnancy test&#10;&#10;Description automatically generated">
            <a:extLst>
              <a:ext uri="{FF2B5EF4-FFF2-40B4-BE49-F238E27FC236}">
                <a16:creationId xmlns:a16="http://schemas.microsoft.com/office/drawing/2014/main" id="{D873FAFF-4B3E-E9F4-3340-98496380C5C3}"/>
              </a:ext>
            </a:extLst>
          </p:cNvPr>
          <p:cNvPicPr>
            <a:picLocks noChangeAspect="1"/>
          </p:cNvPicPr>
          <p:nvPr/>
        </p:nvPicPr>
        <p:blipFill>
          <a:blip r:embed="rId2"/>
          <a:stretch>
            <a:fillRect/>
          </a:stretch>
        </p:blipFill>
        <p:spPr>
          <a:xfrm>
            <a:off x="4108937" y="1485503"/>
            <a:ext cx="3670791" cy="2538313"/>
          </a:xfrm>
          <a:prstGeom prst="rect">
            <a:avLst/>
          </a:prstGeom>
        </p:spPr>
      </p:pic>
      <p:pic>
        <p:nvPicPr>
          <p:cNvPr id="8" name="Picture 7" descr="A hand holding a pregnancy test&#10;&#10;Description automatically generated">
            <a:extLst>
              <a:ext uri="{FF2B5EF4-FFF2-40B4-BE49-F238E27FC236}">
                <a16:creationId xmlns:a16="http://schemas.microsoft.com/office/drawing/2014/main" id="{C87624AB-3357-527D-674A-DF5671C5EE71}"/>
              </a:ext>
            </a:extLst>
          </p:cNvPr>
          <p:cNvPicPr>
            <a:picLocks noChangeAspect="1"/>
          </p:cNvPicPr>
          <p:nvPr/>
        </p:nvPicPr>
        <p:blipFill>
          <a:blip r:embed="rId3"/>
          <a:stretch>
            <a:fillRect/>
          </a:stretch>
        </p:blipFill>
        <p:spPr>
          <a:xfrm>
            <a:off x="8692357" y="1105981"/>
            <a:ext cx="3499643" cy="2733702"/>
          </a:xfrm>
          <a:prstGeom prst="rect">
            <a:avLst/>
          </a:prstGeom>
        </p:spPr>
      </p:pic>
      <p:pic>
        <p:nvPicPr>
          <p:cNvPr id="10" name="Picture 9" descr="A hand holding a pregnancy test&#10;&#10;Description automatically generated">
            <a:extLst>
              <a:ext uri="{FF2B5EF4-FFF2-40B4-BE49-F238E27FC236}">
                <a16:creationId xmlns:a16="http://schemas.microsoft.com/office/drawing/2014/main" id="{05E6BA65-E15D-32C1-28F0-D3492B0B5BDC}"/>
              </a:ext>
            </a:extLst>
          </p:cNvPr>
          <p:cNvPicPr>
            <a:picLocks noChangeAspect="1"/>
          </p:cNvPicPr>
          <p:nvPr/>
        </p:nvPicPr>
        <p:blipFill>
          <a:blip r:embed="rId4"/>
          <a:stretch>
            <a:fillRect/>
          </a:stretch>
        </p:blipFill>
        <p:spPr>
          <a:xfrm>
            <a:off x="800852" y="3906020"/>
            <a:ext cx="3593348" cy="2484736"/>
          </a:xfrm>
          <a:prstGeom prst="rect">
            <a:avLst/>
          </a:prstGeom>
        </p:spPr>
      </p:pic>
      <p:pic>
        <p:nvPicPr>
          <p:cNvPr id="12" name="Picture 11" descr="A hand holding a pregnancy test&#10;&#10;Description automatically generated">
            <a:extLst>
              <a:ext uri="{FF2B5EF4-FFF2-40B4-BE49-F238E27FC236}">
                <a16:creationId xmlns:a16="http://schemas.microsoft.com/office/drawing/2014/main" id="{0428F260-7F4E-27B2-8B49-53016E86919D}"/>
              </a:ext>
            </a:extLst>
          </p:cNvPr>
          <p:cNvPicPr>
            <a:picLocks noChangeAspect="1"/>
          </p:cNvPicPr>
          <p:nvPr/>
        </p:nvPicPr>
        <p:blipFill>
          <a:blip r:embed="rId5"/>
          <a:stretch>
            <a:fillRect/>
          </a:stretch>
        </p:blipFill>
        <p:spPr>
          <a:xfrm>
            <a:off x="4871671" y="3588289"/>
            <a:ext cx="3593348" cy="2802467"/>
          </a:xfrm>
          <a:prstGeom prst="rect">
            <a:avLst/>
          </a:prstGeom>
        </p:spPr>
      </p:pic>
      <p:pic>
        <p:nvPicPr>
          <p:cNvPr id="14" name="Picture 13" descr="A hand holding a pregnancy test&#10;&#10;Description automatically generated">
            <a:extLst>
              <a:ext uri="{FF2B5EF4-FFF2-40B4-BE49-F238E27FC236}">
                <a16:creationId xmlns:a16="http://schemas.microsoft.com/office/drawing/2014/main" id="{A262BC90-CC11-B7B3-DF70-F6E62CC4D8CB}"/>
              </a:ext>
            </a:extLst>
          </p:cNvPr>
          <p:cNvPicPr>
            <a:picLocks noChangeAspect="1"/>
          </p:cNvPicPr>
          <p:nvPr/>
        </p:nvPicPr>
        <p:blipFill>
          <a:blip r:embed="rId6"/>
          <a:stretch>
            <a:fillRect/>
          </a:stretch>
        </p:blipFill>
        <p:spPr>
          <a:xfrm>
            <a:off x="8691152" y="4023816"/>
            <a:ext cx="3500847" cy="2733701"/>
          </a:xfrm>
          <a:prstGeom prst="rect">
            <a:avLst/>
          </a:prstGeom>
        </p:spPr>
      </p:pic>
    </p:spTree>
    <p:extLst>
      <p:ext uri="{BB962C8B-B14F-4D97-AF65-F5344CB8AC3E}">
        <p14:creationId xmlns:p14="http://schemas.microsoft.com/office/powerpoint/2010/main" val="235317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5886E-27A8-03D6-C5B7-8561E9B0FEE4}"/>
              </a:ext>
            </a:extLst>
          </p:cNvPr>
          <p:cNvSpPr txBox="1"/>
          <p:nvPr/>
        </p:nvSpPr>
        <p:spPr>
          <a:xfrm>
            <a:off x="521643" y="2024274"/>
            <a:ext cx="3250257" cy="701731"/>
          </a:xfrm>
          <a:prstGeom prst="rect">
            <a:avLst/>
          </a:prstGeom>
          <a:noFill/>
        </p:spPr>
        <p:txBody>
          <a:bodyPr wrap="square" rtlCol="0">
            <a:spAutoFit/>
          </a:bodyPr>
          <a:lstStyle/>
          <a:p>
            <a:pPr>
              <a:lnSpc>
                <a:spcPct val="90000"/>
              </a:lnSpc>
            </a:pPr>
            <a:r>
              <a:rPr lang="en-US" sz="4400" b="1" spc="-150" dirty="0">
                <a:solidFill>
                  <a:srgbClr val="4D559A"/>
                </a:solidFill>
                <a:latin typeface="PLAYFAIR DISPLAY BOLD ROMAN" pitchFamily="2" charset="77"/>
              </a:rPr>
              <a:t>Icons page</a:t>
            </a:r>
          </a:p>
        </p:txBody>
      </p:sp>
      <p:pic>
        <p:nvPicPr>
          <p:cNvPr id="3" name="Picture 2">
            <a:extLst>
              <a:ext uri="{FF2B5EF4-FFF2-40B4-BE49-F238E27FC236}">
                <a16:creationId xmlns:a16="http://schemas.microsoft.com/office/drawing/2014/main" id="{A9E7AF26-A4D9-9431-CCC2-82CDEE0FD733}"/>
              </a:ext>
            </a:extLst>
          </p:cNvPr>
          <p:cNvPicPr>
            <a:picLocks noChangeAspect="1"/>
          </p:cNvPicPr>
          <p:nvPr/>
        </p:nvPicPr>
        <p:blipFill>
          <a:blip r:embed="rId2"/>
          <a:stretch>
            <a:fillRect/>
          </a:stretch>
        </p:blipFill>
        <p:spPr>
          <a:xfrm>
            <a:off x="5746251" y="4298950"/>
            <a:ext cx="1348573" cy="1348573"/>
          </a:xfrm>
          <a:prstGeom prst="rect">
            <a:avLst/>
          </a:prstGeom>
        </p:spPr>
      </p:pic>
      <p:pic>
        <p:nvPicPr>
          <p:cNvPr id="4" name="Picture 3">
            <a:extLst>
              <a:ext uri="{FF2B5EF4-FFF2-40B4-BE49-F238E27FC236}">
                <a16:creationId xmlns:a16="http://schemas.microsoft.com/office/drawing/2014/main" id="{977647DB-690F-97FD-ADC2-DC161149D049}"/>
              </a:ext>
            </a:extLst>
          </p:cNvPr>
          <p:cNvPicPr>
            <a:picLocks noChangeAspect="1"/>
          </p:cNvPicPr>
          <p:nvPr/>
        </p:nvPicPr>
        <p:blipFill>
          <a:blip r:embed="rId3"/>
          <a:stretch>
            <a:fillRect/>
          </a:stretch>
        </p:blipFill>
        <p:spPr>
          <a:xfrm>
            <a:off x="5941096" y="1982457"/>
            <a:ext cx="1487095" cy="1487095"/>
          </a:xfrm>
          <a:prstGeom prst="rect">
            <a:avLst/>
          </a:prstGeom>
        </p:spPr>
      </p:pic>
      <p:pic>
        <p:nvPicPr>
          <p:cNvPr id="5" name="Picture 4">
            <a:extLst>
              <a:ext uri="{FF2B5EF4-FFF2-40B4-BE49-F238E27FC236}">
                <a16:creationId xmlns:a16="http://schemas.microsoft.com/office/drawing/2014/main" id="{A49DDF2E-032E-BEDC-8ED5-F625F5C12E35}"/>
              </a:ext>
            </a:extLst>
          </p:cNvPr>
          <p:cNvPicPr>
            <a:picLocks noChangeAspect="1"/>
          </p:cNvPicPr>
          <p:nvPr/>
        </p:nvPicPr>
        <p:blipFill>
          <a:blip r:embed="rId4"/>
          <a:stretch>
            <a:fillRect/>
          </a:stretch>
        </p:blipFill>
        <p:spPr>
          <a:xfrm>
            <a:off x="9538894" y="2198954"/>
            <a:ext cx="1193800" cy="1193800"/>
          </a:xfrm>
          <a:prstGeom prst="rect">
            <a:avLst/>
          </a:prstGeom>
        </p:spPr>
      </p:pic>
      <p:pic>
        <p:nvPicPr>
          <p:cNvPr id="6" name="Picture 5">
            <a:extLst>
              <a:ext uri="{FF2B5EF4-FFF2-40B4-BE49-F238E27FC236}">
                <a16:creationId xmlns:a16="http://schemas.microsoft.com/office/drawing/2014/main" id="{A70C6D6A-6D04-BFD2-724D-35F1AEA9F1D4}"/>
              </a:ext>
            </a:extLst>
          </p:cNvPr>
          <p:cNvPicPr>
            <a:picLocks noChangeAspect="1"/>
          </p:cNvPicPr>
          <p:nvPr/>
        </p:nvPicPr>
        <p:blipFill>
          <a:blip r:embed="rId5"/>
          <a:stretch>
            <a:fillRect/>
          </a:stretch>
        </p:blipFill>
        <p:spPr>
          <a:xfrm>
            <a:off x="7725197" y="4298950"/>
            <a:ext cx="1420179" cy="1348573"/>
          </a:xfrm>
          <a:prstGeom prst="rect">
            <a:avLst/>
          </a:prstGeom>
        </p:spPr>
      </p:pic>
      <p:pic>
        <p:nvPicPr>
          <p:cNvPr id="7" name="Picture 6">
            <a:extLst>
              <a:ext uri="{FF2B5EF4-FFF2-40B4-BE49-F238E27FC236}">
                <a16:creationId xmlns:a16="http://schemas.microsoft.com/office/drawing/2014/main" id="{08BA922E-21F9-4DD6-738C-03AE2631160B}"/>
              </a:ext>
            </a:extLst>
          </p:cNvPr>
          <p:cNvPicPr>
            <a:picLocks noChangeAspect="1"/>
          </p:cNvPicPr>
          <p:nvPr/>
        </p:nvPicPr>
        <p:blipFill>
          <a:blip r:embed="rId6"/>
          <a:stretch>
            <a:fillRect/>
          </a:stretch>
        </p:blipFill>
        <p:spPr>
          <a:xfrm>
            <a:off x="4188199" y="2321666"/>
            <a:ext cx="1062884" cy="1062884"/>
          </a:xfrm>
          <a:prstGeom prst="rect">
            <a:avLst/>
          </a:prstGeom>
        </p:spPr>
      </p:pic>
      <p:pic>
        <p:nvPicPr>
          <p:cNvPr id="8" name="Picture 7">
            <a:extLst>
              <a:ext uri="{FF2B5EF4-FFF2-40B4-BE49-F238E27FC236}">
                <a16:creationId xmlns:a16="http://schemas.microsoft.com/office/drawing/2014/main" id="{1DB2CAE0-3A42-8688-D287-FB41B937709A}"/>
              </a:ext>
            </a:extLst>
          </p:cNvPr>
          <p:cNvPicPr>
            <a:picLocks noChangeAspect="1"/>
          </p:cNvPicPr>
          <p:nvPr/>
        </p:nvPicPr>
        <p:blipFill>
          <a:blip r:embed="rId7"/>
          <a:stretch>
            <a:fillRect/>
          </a:stretch>
        </p:blipFill>
        <p:spPr>
          <a:xfrm>
            <a:off x="8118204" y="2101929"/>
            <a:ext cx="827191" cy="1367623"/>
          </a:xfrm>
          <a:prstGeom prst="rect">
            <a:avLst/>
          </a:prstGeom>
        </p:spPr>
      </p:pic>
      <p:pic>
        <p:nvPicPr>
          <p:cNvPr id="9" name="Picture 8">
            <a:extLst>
              <a:ext uri="{FF2B5EF4-FFF2-40B4-BE49-F238E27FC236}">
                <a16:creationId xmlns:a16="http://schemas.microsoft.com/office/drawing/2014/main" id="{C3318436-5BFF-5FBB-80AD-B109466E2A31}"/>
              </a:ext>
            </a:extLst>
          </p:cNvPr>
          <p:cNvPicPr>
            <a:picLocks noChangeAspect="1"/>
          </p:cNvPicPr>
          <p:nvPr/>
        </p:nvPicPr>
        <p:blipFill>
          <a:blip r:embed="rId8"/>
          <a:stretch>
            <a:fillRect/>
          </a:stretch>
        </p:blipFill>
        <p:spPr>
          <a:xfrm>
            <a:off x="4234155" y="4298950"/>
            <a:ext cx="970973" cy="1348573"/>
          </a:xfrm>
          <a:prstGeom prst="rect">
            <a:avLst/>
          </a:prstGeom>
        </p:spPr>
      </p:pic>
      <p:pic>
        <p:nvPicPr>
          <p:cNvPr id="10" name="Picture 9">
            <a:extLst>
              <a:ext uri="{FF2B5EF4-FFF2-40B4-BE49-F238E27FC236}">
                <a16:creationId xmlns:a16="http://schemas.microsoft.com/office/drawing/2014/main" id="{AF6690CE-19CB-3A47-8AC0-6C47B55AB9FE}"/>
              </a:ext>
            </a:extLst>
          </p:cNvPr>
          <p:cNvPicPr>
            <a:picLocks noChangeAspect="1"/>
          </p:cNvPicPr>
          <p:nvPr/>
        </p:nvPicPr>
        <p:blipFill>
          <a:blip r:embed="rId9"/>
          <a:stretch>
            <a:fillRect/>
          </a:stretch>
        </p:blipFill>
        <p:spPr>
          <a:xfrm>
            <a:off x="9711660" y="4279900"/>
            <a:ext cx="1021034" cy="1367623"/>
          </a:xfrm>
          <a:prstGeom prst="rect">
            <a:avLst/>
          </a:prstGeom>
        </p:spPr>
      </p:pic>
      <p:sp>
        <p:nvSpPr>
          <p:cNvPr id="11" name="TextBox 10">
            <a:extLst>
              <a:ext uri="{FF2B5EF4-FFF2-40B4-BE49-F238E27FC236}">
                <a16:creationId xmlns:a16="http://schemas.microsoft.com/office/drawing/2014/main" id="{9E8B5C8B-5ED5-397B-472B-5DBF4C0CE331}"/>
              </a:ext>
            </a:extLst>
          </p:cNvPr>
          <p:cNvSpPr txBox="1"/>
          <p:nvPr/>
        </p:nvSpPr>
        <p:spPr>
          <a:xfrm>
            <a:off x="521643" y="2922885"/>
            <a:ext cx="2976543" cy="461665"/>
          </a:xfrm>
          <a:prstGeom prst="rect">
            <a:avLst/>
          </a:prstGeom>
          <a:noFill/>
        </p:spPr>
        <p:txBody>
          <a:bodyPr wrap="square" rtlCol="0">
            <a:spAutoFit/>
          </a:bodyPr>
          <a:lstStyle/>
          <a:p>
            <a:r>
              <a:rPr lang="en-US" sz="1200" dirty="0">
                <a:solidFill>
                  <a:srgbClr val="231F60"/>
                </a:solidFill>
                <a:latin typeface="Arial" panose="020B0604020202020204" pitchFamily="34" charset="0"/>
                <a:cs typeface="Arial" panose="020B0604020202020204" pitchFamily="34" charset="0"/>
              </a:rPr>
              <a:t>Copy and paste these icons to use them on other pages.</a:t>
            </a:r>
          </a:p>
        </p:txBody>
      </p:sp>
    </p:spTree>
    <p:extLst>
      <p:ext uri="{BB962C8B-B14F-4D97-AF65-F5344CB8AC3E}">
        <p14:creationId xmlns:p14="http://schemas.microsoft.com/office/powerpoint/2010/main" val="3000482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C7B1A-DEB5-7CEE-41DD-2AC763BB9D93}"/>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7172E5-1D80-C0A1-0F92-0CD75E4088EF}"/>
              </a:ext>
            </a:extLst>
          </p:cNvPr>
          <p:cNvSpPr txBox="1"/>
          <p:nvPr/>
        </p:nvSpPr>
        <p:spPr>
          <a:xfrm>
            <a:off x="10287000" y="6154005"/>
            <a:ext cx="1352621" cy="276999"/>
          </a:xfrm>
          <a:prstGeom prst="rect">
            <a:avLst/>
          </a:prstGeom>
          <a:noFill/>
        </p:spPr>
        <p:txBody>
          <a:bodyPr wrap="square" rtlCol="0">
            <a:spAutoFit/>
          </a:bodyPr>
          <a:lstStyle/>
          <a:p>
            <a:pPr algn="r"/>
            <a:r>
              <a:rPr lang="en-US" sz="1200" b="1" dirty="0">
                <a:solidFill>
                  <a:srgbClr val="231F60"/>
                </a:solidFill>
                <a:latin typeface="Arial" panose="020B0604020202020204" pitchFamily="34" charset="0"/>
                <a:cs typeface="Arial" panose="020B0604020202020204" pitchFamily="34" charset="0"/>
              </a:rPr>
              <a:t>05</a:t>
            </a:r>
          </a:p>
        </p:txBody>
      </p:sp>
      <p:cxnSp>
        <p:nvCxnSpPr>
          <p:cNvPr id="5" name="Straight Connector 4">
            <a:extLst>
              <a:ext uri="{FF2B5EF4-FFF2-40B4-BE49-F238E27FC236}">
                <a16:creationId xmlns:a16="http://schemas.microsoft.com/office/drawing/2014/main" id="{69D9BB09-AAFB-498A-557E-7DBAED20ABEF}"/>
              </a:ext>
            </a:extLst>
          </p:cNvPr>
          <p:cNvCxnSpPr>
            <a:cxnSpLocks/>
          </p:cNvCxnSpPr>
          <p:nvPr/>
        </p:nvCxnSpPr>
        <p:spPr>
          <a:xfrm>
            <a:off x="558800" y="3398105"/>
            <a:ext cx="11080821" cy="0"/>
          </a:xfrm>
          <a:prstGeom prst="line">
            <a:avLst/>
          </a:prstGeom>
          <a:ln>
            <a:solidFill>
              <a:srgbClr val="231F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0C9D56-5372-C534-1C95-2681F6DAFA41}"/>
              </a:ext>
            </a:extLst>
          </p:cNvPr>
          <p:cNvCxnSpPr>
            <a:cxnSpLocks/>
          </p:cNvCxnSpPr>
          <p:nvPr/>
        </p:nvCxnSpPr>
        <p:spPr>
          <a:xfrm>
            <a:off x="6096000" y="876300"/>
            <a:ext cx="0" cy="4927600"/>
          </a:xfrm>
          <a:prstGeom prst="line">
            <a:avLst/>
          </a:prstGeom>
          <a:ln>
            <a:solidFill>
              <a:srgbClr val="231F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A42072-2A32-0FC7-E459-80D1B3BCA1D8}"/>
              </a:ext>
            </a:extLst>
          </p:cNvPr>
          <p:cNvSpPr txBox="1"/>
          <p:nvPr/>
        </p:nvSpPr>
        <p:spPr>
          <a:xfrm>
            <a:off x="649329" y="1175079"/>
            <a:ext cx="2208166"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53</a:t>
            </a:r>
          </a:p>
        </p:txBody>
      </p:sp>
      <p:sp>
        <p:nvSpPr>
          <p:cNvPr id="13" name="TextBox 12">
            <a:extLst>
              <a:ext uri="{FF2B5EF4-FFF2-40B4-BE49-F238E27FC236}">
                <a16:creationId xmlns:a16="http://schemas.microsoft.com/office/drawing/2014/main" id="{D9133122-21E7-4D3A-A2D9-95DA6355E013}"/>
              </a:ext>
            </a:extLst>
          </p:cNvPr>
          <p:cNvSpPr txBox="1"/>
          <p:nvPr/>
        </p:nvSpPr>
        <p:spPr>
          <a:xfrm>
            <a:off x="633148" y="3600780"/>
            <a:ext cx="2795847"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123</a:t>
            </a:r>
          </a:p>
        </p:txBody>
      </p:sp>
      <p:sp>
        <p:nvSpPr>
          <p:cNvPr id="14" name="TextBox 13">
            <a:extLst>
              <a:ext uri="{FF2B5EF4-FFF2-40B4-BE49-F238E27FC236}">
                <a16:creationId xmlns:a16="http://schemas.microsoft.com/office/drawing/2014/main" id="{05F02EC6-E5F2-1113-D5B8-D75113F8647E}"/>
              </a:ext>
            </a:extLst>
          </p:cNvPr>
          <p:cNvSpPr txBox="1"/>
          <p:nvPr/>
        </p:nvSpPr>
        <p:spPr>
          <a:xfrm>
            <a:off x="6427828" y="1175079"/>
            <a:ext cx="2690761"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4.5</a:t>
            </a:r>
          </a:p>
        </p:txBody>
      </p:sp>
      <p:sp>
        <p:nvSpPr>
          <p:cNvPr id="15" name="TextBox 14">
            <a:extLst>
              <a:ext uri="{FF2B5EF4-FFF2-40B4-BE49-F238E27FC236}">
                <a16:creationId xmlns:a16="http://schemas.microsoft.com/office/drawing/2014/main" id="{B97AB9CB-B62B-ACB0-7FD7-C189B27DE771}"/>
              </a:ext>
            </a:extLst>
          </p:cNvPr>
          <p:cNvSpPr txBox="1"/>
          <p:nvPr/>
        </p:nvSpPr>
        <p:spPr>
          <a:xfrm>
            <a:off x="6427828" y="3600780"/>
            <a:ext cx="3859171" cy="1892826"/>
          </a:xfrm>
          <a:prstGeom prst="rect">
            <a:avLst/>
          </a:prstGeom>
          <a:noFill/>
        </p:spPr>
        <p:txBody>
          <a:bodyPr wrap="square" rtlCol="0">
            <a:spAutoFit/>
          </a:bodyPr>
          <a:lstStyle/>
          <a:p>
            <a:pPr>
              <a:lnSpc>
                <a:spcPct val="90000"/>
              </a:lnSpc>
            </a:pPr>
            <a:r>
              <a:rPr lang="en-GB" sz="13000" spc="-150" dirty="0">
                <a:solidFill>
                  <a:srgbClr val="4D559A"/>
                </a:solidFill>
                <a:latin typeface="PLAYFAIR DISPLAY BOLD ROMAN" pitchFamily="2" charset="77"/>
              </a:rPr>
              <a:t>60% </a:t>
            </a:r>
            <a:endParaRPr lang="en-US" sz="13000" spc="-150" dirty="0">
              <a:solidFill>
                <a:srgbClr val="4D559A"/>
              </a:solidFill>
              <a:latin typeface="PLAYFAIR DISPLAY BOLD ROMAN" pitchFamily="2" charset="77"/>
            </a:endParaRPr>
          </a:p>
        </p:txBody>
      </p:sp>
      <p:sp>
        <p:nvSpPr>
          <p:cNvPr id="16" name="TextBox 15">
            <a:extLst>
              <a:ext uri="{FF2B5EF4-FFF2-40B4-BE49-F238E27FC236}">
                <a16:creationId xmlns:a16="http://schemas.microsoft.com/office/drawing/2014/main" id="{B51B1019-95DD-01F3-D3ED-C039685D417F}"/>
              </a:ext>
            </a:extLst>
          </p:cNvPr>
          <p:cNvSpPr txBox="1"/>
          <p:nvPr/>
        </p:nvSpPr>
        <p:spPr>
          <a:xfrm>
            <a:off x="2513023" y="1880879"/>
            <a:ext cx="2441694" cy="1031051"/>
          </a:xfrm>
          <a:prstGeom prst="rect">
            <a:avLst/>
          </a:prstGeom>
          <a:noFill/>
        </p:spPr>
        <p:txBody>
          <a:bodyPr wrap="none" rtlCol="0">
            <a:spAutoFit/>
          </a:bodyPr>
          <a:lstStyle/>
          <a:p>
            <a:r>
              <a:rPr lang="en-US" sz="1400" b="1" dirty="0">
                <a:solidFill>
                  <a:srgbClr val="231F60"/>
                </a:solidFill>
                <a:latin typeface="Arial" panose="020B0604020202020204" pitchFamily="34" charset="0"/>
                <a:cs typeface="Arial" panose="020B0604020202020204" pitchFamily="34" charset="0"/>
              </a:rPr>
              <a:t>Key pregnancy stat</a:t>
            </a:r>
          </a:p>
          <a:p>
            <a:pPr>
              <a:spcBef>
                <a:spcPts val="600"/>
              </a:spcBef>
            </a:pPr>
            <a:r>
              <a:rPr lang="en-US" sz="1400" dirty="0">
                <a:solidFill>
                  <a:srgbClr val="231F60"/>
                </a:solidFill>
                <a:latin typeface="Arial" panose="020B0604020202020204" pitchFamily="34" charset="0"/>
                <a:cs typeface="Arial" panose="020B0604020202020204" pitchFamily="34" charset="0"/>
              </a:rPr>
              <a:t>Lorem ipsum 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adipiscing</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elit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a:solidFill>
                  <a:srgbClr val="231F60"/>
                </a:solidFill>
                <a:latin typeface="Arial" panose="020B0604020202020204" pitchFamily="34" charset="0"/>
                <a:cs typeface="Arial" panose="020B0604020202020204" pitchFamily="34" charset="0"/>
              </a:rPr>
              <a:t>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45C5F85-69D6-C490-0C78-90012D729096}"/>
              </a:ext>
            </a:extLst>
          </p:cNvPr>
          <p:cNvSpPr txBox="1"/>
          <p:nvPr/>
        </p:nvSpPr>
        <p:spPr>
          <a:xfrm>
            <a:off x="8767706" y="1880879"/>
            <a:ext cx="2441694" cy="1031051"/>
          </a:xfrm>
          <a:prstGeom prst="rect">
            <a:avLst/>
          </a:prstGeom>
          <a:noFill/>
        </p:spPr>
        <p:txBody>
          <a:bodyPr wrap="none" rtlCol="0">
            <a:spAutoFit/>
          </a:bodyPr>
          <a:lstStyle/>
          <a:p>
            <a:r>
              <a:rPr lang="en-US" sz="1400" b="1" dirty="0">
                <a:solidFill>
                  <a:srgbClr val="231F60"/>
                </a:solidFill>
                <a:latin typeface="Arial" panose="020B0604020202020204" pitchFamily="34" charset="0"/>
                <a:cs typeface="Arial" panose="020B0604020202020204" pitchFamily="34" charset="0"/>
              </a:rPr>
              <a:t>Key pregnancy stat</a:t>
            </a:r>
          </a:p>
          <a:p>
            <a:pPr>
              <a:spcBef>
                <a:spcPts val="600"/>
              </a:spcBef>
            </a:pPr>
            <a:r>
              <a:rPr lang="en-US" sz="1400" dirty="0">
                <a:solidFill>
                  <a:srgbClr val="231F60"/>
                </a:solidFill>
                <a:latin typeface="Arial" panose="020B0604020202020204" pitchFamily="34" charset="0"/>
                <a:cs typeface="Arial" panose="020B0604020202020204" pitchFamily="34" charset="0"/>
              </a:rPr>
              <a:t>Lorem ipsum 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adipiscing</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elit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a:solidFill>
                  <a:srgbClr val="231F60"/>
                </a:solidFill>
                <a:latin typeface="Arial" panose="020B0604020202020204" pitchFamily="34" charset="0"/>
                <a:cs typeface="Arial" panose="020B0604020202020204" pitchFamily="34" charset="0"/>
              </a:rPr>
              <a:t>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E80D6808-5352-2E60-3F7B-F43740EDD113}"/>
              </a:ext>
            </a:extLst>
          </p:cNvPr>
          <p:cNvSpPr txBox="1"/>
          <p:nvPr/>
        </p:nvSpPr>
        <p:spPr>
          <a:xfrm>
            <a:off x="3083665" y="4085477"/>
            <a:ext cx="2441694" cy="1031051"/>
          </a:xfrm>
          <a:prstGeom prst="rect">
            <a:avLst/>
          </a:prstGeom>
          <a:noFill/>
        </p:spPr>
        <p:txBody>
          <a:bodyPr wrap="none" rtlCol="0">
            <a:spAutoFit/>
          </a:bodyPr>
          <a:lstStyle/>
          <a:p>
            <a:r>
              <a:rPr lang="en-US" sz="1400" b="1" dirty="0">
                <a:solidFill>
                  <a:srgbClr val="231F60"/>
                </a:solidFill>
                <a:latin typeface="Arial" panose="020B0604020202020204" pitchFamily="34" charset="0"/>
                <a:cs typeface="Arial" panose="020B0604020202020204" pitchFamily="34" charset="0"/>
              </a:rPr>
              <a:t>Key pregnancy stat</a:t>
            </a:r>
          </a:p>
          <a:p>
            <a:pPr>
              <a:spcBef>
                <a:spcPts val="600"/>
              </a:spcBef>
            </a:pPr>
            <a:r>
              <a:rPr lang="en-US" sz="1400" dirty="0">
                <a:solidFill>
                  <a:srgbClr val="231F60"/>
                </a:solidFill>
                <a:latin typeface="Arial" panose="020B0604020202020204" pitchFamily="34" charset="0"/>
                <a:cs typeface="Arial" panose="020B0604020202020204" pitchFamily="34" charset="0"/>
              </a:rPr>
              <a:t>Lorem ipsum 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adipiscing</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elit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a:solidFill>
                  <a:srgbClr val="231F60"/>
                </a:solidFill>
                <a:latin typeface="Arial" panose="020B0604020202020204" pitchFamily="34" charset="0"/>
                <a:cs typeface="Arial" panose="020B0604020202020204" pitchFamily="34" charset="0"/>
              </a:rPr>
              <a:t>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213C7509-CCD1-F3E6-1E02-448805C1674D}"/>
              </a:ext>
            </a:extLst>
          </p:cNvPr>
          <p:cNvSpPr txBox="1"/>
          <p:nvPr/>
        </p:nvSpPr>
        <p:spPr>
          <a:xfrm>
            <a:off x="9334506" y="4031667"/>
            <a:ext cx="2441694" cy="1031051"/>
          </a:xfrm>
          <a:prstGeom prst="rect">
            <a:avLst/>
          </a:prstGeom>
          <a:noFill/>
        </p:spPr>
        <p:txBody>
          <a:bodyPr wrap="none" rtlCol="0">
            <a:spAutoFit/>
          </a:bodyPr>
          <a:lstStyle/>
          <a:p>
            <a:r>
              <a:rPr lang="en-US" sz="1400" b="1" dirty="0">
                <a:solidFill>
                  <a:srgbClr val="231F60"/>
                </a:solidFill>
                <a:latin typeface="Arial" panose="020B0604020202020204" pitchFamily="34" charset="0"/>
                <a:cs typeface="Arial" panose="020B0604020202020204" pitchFamily="34" charset="0"/>
              </a:rPr>
              <a:t>Key pregnancy stat</a:t>
            </a:r>
          </a:p>
          <a:p>
            <a:pPr>
              <a:spcBef>
                <a:spcPts val="600"/>
              </a:spcBef>
            </a:pPr>
            <a:r>
              <a:rPr lang="en-US" sz="1400" dirty="0">
                <a:solidFill>
                  <a:srgbClr val="231F60"/>
                </a:solidFill>
                <a:latin typeface="Arial" panose="020B0604020202020204" pitchFamily="34" charset="0"/>
                <a:cs typeface="Arial" panose="020B0604020202020204" pitchFamily="34" charset="0"/>
              </a:rPr>
              <a:t>Lorem ipsum 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adipiscing</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elit</a:t>
            </a:r>
            <a:r>
              <a:rPr lang="en-US" sz="1400" dirty="0">
                <a:solidFill>
                  <a:srgbClr val="231F60"/>
                </a:solidFill>
                <a:latin typeface="Arial" panose="020B0604020202020204" pitchFamily="34" charset="0"/>
                <a:cs typeface="Arial" panose="020B0604020202020204" pitchFamily="34" charset="0"/>
              </a:rPr>
              <a:t> </a:t>
            </a:r>
            <a:br>
              <a:rPr lang="en-US" sz="1400" dirty="0">
                <a:solidFill>
                  <a:srgbClr val="231F60"/>
                </a:solidFill>
                <a:latin typeface="Arial" panose="020B0604020202020204" pitchFamily="34" charset="0"/>
                <a:cs typeface="Arial" panose="020B0604020202020204" pitchFamily="34" charset="0"/>
              </a:rPr>
            </a:br>
            <a:r>
              <a:rPr lang="en-US" sz="1400" dirty="0">
                <a:solidFill>
                  <a:srgbClr val="231F60"/>
                </a:solidFill>
                <a:latin typeface="Arial" panose="020B0604020202020204" pitchFamily="34" charset="0"/>
                <a:cs typeface="Arial" panose="020B0604020202020204" pitchFamily="34" charset="0"/>
              </a:rPr>
              <a:t>dolor sit </a:t>
            </a:r>
            <a:r>
              <a:rPr lang="en-US" sz="1400" dirty="0" err="1">
                <a:solidFill>
                  <a:srgbClr val="231F60"/>
                </a:solidFill>
                <a:latin typeface="Arial" panose="020B0604020202020204" pitchFamily="34" charset="0"/>
                <a:cs typeface="Arial" panose="020B0604020202020204" pitchFamily="34" charset="0"/>
              </a:rPr>
              <a:t>amet</a:t>
            </a:r>
            <a:r>
              <a:rPr lang="en-US" sz="1400" dirty="0">
                <a:solidFill>
                  <a:srgbClr val="231F60"/>
                </a:solidFill>
                <a:latin typeface="Arial" panose="020B0604020202020204" pitchFamily="34" charset="0"/>
                <a:cs typeface="Arial" panose="020B0604020202020204" pitchFamily="34" charset="0"/>
              </a:rPr>
              <a:t>, </a:t>
            </a:r>
            <a:r>
              <a:rPr lang="en-US" sz="1400" dirty="0" err="1">
                <a:solidFill>
                  <a:srgbClr val="231F60"/>
                </a:solidFill>
                <a:latin typeface="Arial" panose="020B0604020202020204" pitchFamily="34" charset="0"/>
                <a:cs typeface="Arial" panose="020B0604020202020204" pitchFamily="34" charset="0"/>
              </a:rPr>
              <a:t>consectetur</a:t>
            </a:r>
            <a:r>
              <a:rPr lang="en-US" sz="1400" dirty="0">
                <a:solidFill>
                  <a:srgbClr val="231F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77395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FC331-75EA-A7D0-59A3-AFDA1BECF745}"/>
              </a:ext>
            </a:extLst>
          </p:cNvPr>
          <p:cNvPicPr>
            <a:picLocks noChangeAspect="1"/>
          </p:cNvPicPr>
          <p:nvPr/>
        </p:nvPicPr>
        <p:blipFill>
          <a:blip r:embed="rId2"/>
          <a:stretch>
            <a:fillRect/>
          </a:stretch>
        </p:blipFill>
        <p:spPr>
          <a:xfrm>
            <a:off x="6785232" y="1882024"/>
            <a:ext cx="1765301" cy="1765301"/>
          </a:xfrm>
          <a:prstGeom prst="rect">
            <a:avLst/>
          </a:prstGeom>
        </p:spPr>
      </p:pic>
      <p:sp>
        <p:nvSpPr>
          <p:cNvPr id="4" name="TextBox 3">
            <a:extLst>
              <a:ext uri="{FF2B5EF4-FFF2-40B4-BE49-F238E27FC236}">
                <a16:creationId xmlns:a16="http://schemas.microsoft.com/office/drawing/2014/main" id="{7D7F1392-BA38-EF65-70B1-7813332D0AD4}"/>
              </a:ext>
            </a:extLst>
          </p:cNvPr>
          <p:cNvSpPr txBox="1"/>
          <p:nvPr/>
        </p:nvSpPr>
        <p:spPr>
          <a:xfrm>
            <a:off x="384569" y="3725714"/>
            <a:ext cx="11228824" cy="992259"/>
          </a:xfrm>
          <a:prstGeom prst="rect">
            <a:avLst/>
          </a:prstGeom>
          <a:noFill/>
        </p:spPr>
        <p:txBody>
          <a:bodyPr wrap="square" rtlCol="0">
            <a:spAutoFit/>
          </a:bodyPr>
          <a:lstStyle/>
          <a:p>
            <a:pPr>
              <a:lnSpc>
                <a:spcPct val="125000"/>
              </a:lnSpc>
            </a:pPr>
            <a:r>
              <a:rPr lang="en-US" sz="1400" dirty="0">
                <a:solidFill>
                  <a:srgbClr val="231F60"/>
                </a:solidFill>
                <a:latin typeface="Arial" panose="020B0604020202020204" pitchFamily="34" charset="0"/>
                <a:cs typeface="Arial" panose="020B0604020202020204" pitchFamily="34" charset="0"/>
              </a:rPr>
              <a:t>Type text here.</a:t>
            </a:r>
          </a:p>
          <a:p>
            <a:pPr>
              <a:lnSpc>
                <a:spcPct val="90000"/>
              </a:lnSpc>
            </a:pPr>
            <a:endParaRPr lang="en-GB" sz="1400" b="1" spc="-150" dirty="0">
              <a:solidFill>
                <a:srgbClr val="4D559A"/>
              </a:solidFill>
              <a:latin typeface="PLAYFAIR DISPLAY BOLD ROMAN" pitchFamily="2" charset="77"/>
            </a:endParaRPr>
          </a:p>
          <a:p>
            <a:pPr>
              <a:lnSpc>
                <a:spcPct val="90000"/>
              </a:lnSpc>
            </a:pPr>
            <a:endParaRPr lang="en-GB" sz="1400" b="1" spc="-150" dirty="0">
              <a:solidFill>
                <a:srgbClr val="4D559A"/>
              </a:solidFill>
              <a:latin typeface="PLAYFAIR DISPLAY BOLD ROMAN" pitchFamily="2" charset="77"/>
            </a:endParaRPr>
          </a:p>
          <a:p>
            <a:pPr>
              <a:lnSpc>
                <a:spcPct val="125000"/>
              </a:lnSpc>
            </a:pPr>
            <a:endParaRPr lang="en-US" sz="1400" dirty="0">
              <a:solidFill>
                <a:srgbClr val="231F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0F391B-6FAC-9B0F-70F9-A04B024094AD}"/>
              </a:ext>
            </a:extLst>
          </p:cNvPr>
          <p:cNvPicPr>
            <a:picLocks noChangeAspect="1"/>
          </p:cNvPicPr>
          <p:nvPr/>
        </p:nvPicPr>
        <p:blipFill>
          <a:blip r:embed="rId3"/>
          <a:stretch>
            <a:fillRect/>
          </a:stretch>
        </p:blipFill>
        <p:spPr>
          <a:xfrm>
            <a:off x="7404358" y="3320925"/>
            <a:ext cx="2292350" cy="2292350"/>
          </a:xfrm>
          <a:prstGeom prst="rect">
            <a:avLst/>
          </a:prstGeom>
        </p:spPr>
      </p:pic>
      <p:pic>
        <p:nvPicPr>
          <p:cNvPr id="6" name="Picture 5">
            <a:extLst>
              <a:ext uri="{FF2B5EF4-FFF2-40B4-BE49-F238E27FC236}">
                <a16:creationId xmlns:a16="http://schemas.microsoft.com/office/drawing/2014/main" id="{2AEDBD07-7C15-1D34-FE4D-F79349D82793}"/>
              </a:ext>
            </a:extLst>
          </p:cNvPr>
          <p:cNvPicPr>
            <a:picLocks noChangeAspect="1"/>
          </p:cNvPicPr>
          <p:nvPr/>
        </p:nvPicPr>
        <p:blipFill>
          <a:blip r:embed="rId4"/>
          <a:stretch>
            <a:fillRect/>
          </a:stretch>
        </p:blipFill>
        <p:spPr>
          <a:xfrm>
            <a:off x="10089910" y="2176674"/>
            <a:ext cx="1212280" cy="2004302"/>
          </a:xfrm>
          <a:prstGeom prst="rect">
            <a:avLst/>
          </a:prstGeom>
        </p:spPr>
      </p:pic>
      <p:sp>
        <p:nvSpPr>
          <p:cNvPr id="7" name="Rectangle 6">
            <a:extLst>
              <a:ext uri="{FF2B5EF4-FFF2-40B4-BE49-F238E27FC236}">
                <a16:creationId xmlns:a16="http://schemas.microsoft.com/office/drawing/2014/main" id="{6142078A-1C45-96F2-91FC-326B41B63AA9}"/>
              </a:ext>
            </a:extLst>
          </p:cNvPr>
          <p:cNvSpPr/>
          <p:nvPr/>
        </p:nvSpPr>
        <p:spPr>
          <a:xfrm>
            <a:off x="547043" y="3289300"/>
            <a:ext cx="3313757" cy="177800"/>
          </a:xfrm>
          <a:prstGeom prst="rect">
            <a:avLst/>
          </a:prstGeom>
          <a:solidFill>
            <a:srgbClr val="D7D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A54946-0F3C-842C-D9E9-5C21A5C459D0}"/>
              </a:ext>
            </a:extLst>
          </p:cNvPr>
          <p:cNvSpPr txBox="1"/>
          <p:nvPr/>
        </p:nvSpPr>
        <p:spPr>
          <a:xfrm>
            <a:off x="521643" y="2024274"/>
            <a:ext cx="7889190" cy="1588127"/>
          </a:xfrm>
          <a:prstGeom prst="rect">
            <a:avLst/>
          </a:prstGeom>
          <a:noFill/>
        </p:spPr>
        <p:txBody>
          <a:bodyPr wrap="square" rtlCol="0">
            <a:spAutoFit/>
          </a:bodyPr>
          <a:lstStyle/>
          <a:p>
            <a:pPr>
              <a:lnSpc>
                <a:spcPct val="90000"/>
              </a:lnSpc>
            </a:pPr>
            <a:r>
              <a:rPr lang="en-US" sz="5400" b="1" spc="-150" dirty="0">
                <a:solidFill>
                  <a:srgbClr val="4D559A"/>
                </a:solidFill>
                <a:latin typeface="PLAYFAIR DISPLAY BOLD ROMAN" pitchFamily="2" charset="77"/>
              </a:rPr>
              <a:t>Use icons to </a:t>
            </a:r>
            <a:br>
              <a:rPr lang="en-US" sz="5400" b="1" spc="-150" dirty="0">
                <a:solidFill>
                  <a:srgbClr val="4D559A"/>
                </a:solidFill>
                <a:latin typeface="PLAYFAIR DISPLAY BOLD ROMAN" pitchFamily="2" charset="77"/>
              </a:rPr>
            </a:br>
            <a:r>
              <a:rPr lang="en-US" sz="5400" b="1" spc="-150" dirty="0">
                <a:solidFill>
                  <a:srgbClr val="4D559A"/>
                </a:solidFill>
                <a:latin typeface="PLAYFAIR DISPLAY BOLD ROMAN" pitchFamily="2" charset="77"/>
              </a:rPr>
              <a:t>emphasize content</a:t>
            </a:r>
          </a:p>
        </p:txBody>
      </p:sp>
      <p:sp>
        <p:nvSpPr>
          <p:cNvPr id="8" name="TextBox 7">
            <a:extLst>
              <a:ext uri="{FF2B5EF4-FFF2-40B4-BE49-F238E27FC236}">
                <a16:creationId xmlns:a16="http://schemas.microsoft.com/office/drawing/2014/main" id="{EC5B9A67-5C89-E6F6-48FE-69C4D99A3D07}"/>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62A58CA-5E00-4686-44BB-7EF62AD052F0}"/>
              </a:ext>
            </a:extLst>
          </p:cNvPr>
          <p:cNvSpPr txBox="1"/>
          <p:nvPr/>
        </p:nvSpPr>
        <p:spPr>
          <a:xfrm>
            <a:off x="10287000" y="6154005"/>
            <a:ext cx="1352621" cy="276999"/>
          </a:xfrm>
          <a:prstGeom prst="rect">
            <a:avLst/>
          </a:prstGeom>
          <a:noFill/>
        </p:spPr>
        <p:txBody>
          <a:bodyPr wrap="square" rtlCol="0">
            <a:spAutoFit/>
          </a:bodyPr>
          <a:lstStyle/>
          <a:p>
            <a:pPr algn="r"/>
            <a:r>
              <a:rPr lang="en-US" sz="1200" b="1" dirty="0">
                <a:solidFill>
                  <a:srgbClr val="231F60"/>
                </a:solidFill>
                <a:latin typeface="Arial" panose="020B0604020202020204" pitchFamily="34" charset="0"/>
                <a:cs typeface="Arial" panose="020B0604020202020204" pitchFamily="34" charset="0"/>
              </a:rPr>
              <a:t>07</a:t>
            </a:r>
          </a:p>
        </p:txBody>
      </p:sp>
    </p:spTree>
    <p:extLst>
      <p:ext uri="{BB962C8B-B14F-4D97-AF65-F5344CB8AC3E}">
        <p14:creationId xmlns:p14="http://schemas.microsoft.com/office/powerpoint/2010/main" val="547936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C7B1A-DEB5-7CEE-41DD-2AC763BB9D93}"/>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69D9BB09-AAFB-498A-557E-7DBAED20ABEF}"/>
              </a:ext>
            </a:extLst>
          </p:cNvPr>
          <p:cNvCxnSpPr>
            <a:cxnSpLocks/>
          </p:cNvCxnSpPr>
          <p:nvPr/>
        </p:nvCxnSpPr>
        <p:spPr>
          <a:xfrm>
            <a:off x="558800" y="3398105"/>
            <a:ext cx="11080821" cy="0"/>
          </a:xfrm>
          <a:prstGeom prst="line">
            <a:avLst/>
          </a:prstGeom>
          <a:ln>
            <a:solidFill>
              <a:srgbClr val="231F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0C9D56-5372-C534-1C95-2681F6DAFA41}"/>
              </a:ext>
            </a:extLst>
          </p:cNvPr>
          <p:cNvCxnSpPr>
            <a:cxnSpLocks/>
          </p:cNvCxnSpPr>
          <p:nvPr/>
        </p:nvCxnSpPr>
        <p:spPr>
          <a:xfrm>
            <a:off x="6096000" y="876300"/>
            <a:ext cx="0" cy="4927600"/>
          </a:xfrm>
          <a:prstGeom prst="line">
            <a:avLst/>
          </a:prstGeom>
          <a:ln>
            <a:solidFill>
              <a:srgbClr val="231F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A42072-2A32-0FC7-E459-80D1B3BCA1D8}"/>
              </a:ext>
            </a:extLst>
          </p:cNvPr>
          <p:cNvSpPr txBox="1"/>
          <p:nvPr/>
        </p:nvSpPr>
        <p:spPr>
          <a:xfrm>
            <a:off x="422212" y="1161594"/>
            <a:ext cx="3350307"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49%</a:t>
            </a:r>
          </a:p>
        </p:txBody>
      </p:sp>
      <p:sp>
        <p:nvSpPr>
          <p:cNvPr id="13" name="TextBox 12">
            <a:extLst>
              <a:ext uri="{FF2B5EF4-FFF2-40B4-BE49-F238E27FC236}">
                <a16:creationId xmlns:a16="http://schemas.microsoft.com/office/drawing/2014/main" id="{D9133122-21E7-4D3A-A2D9-95DA6355E013}"/>
              </a:ext>
            </a:extLst>
          </p:cNvPr>
          <p:cNvSpPr txBox="1"/>
          <p:nvPr/>
        </p:nvSpPr>
        <p:spPr>
          <a:xfrm>
            <a:off x="378805" y="3600780"/>
            <a:ext cx="3922073"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50%</a:t>
            </a:r>
          </a:p>
        </p:txBody>
      </p:sp>
      <p:sp>
        <p:nvSpPr>
          <p:cNvPr id="14" name="TextBox 13">
            <a:extLst>
              <a:ext uri="{FF2B5EF4-FFF2-40B4-BE49-F238E27FC236}">
                <a16:creationId xmlns:a16="http://schemas.microsoft.com/office/drawing/2014/main" id="{05F02EC6-E5F2-1113-D5B8-D75113F8647E}"/>
              </a:ext>
            </a:extLst>
          </p:cNvPr>
          <p:cNvSpPr txBox="1"/>
          <p:nvPr/>
        </p:nvSpPr>
        <p:spPr>
          <a:xfrm>
            <a:off x="6427828" y="1175079"/>
            <a:ext cx="3093675" cy="1892826"/>
          </a:xfrm>
          <a:prstGeom prst="rect">
            <a:avLst/>
          </a:prstGeom>
          <a:noFill/>
        </p:spPr>
        <p:txBody>
          <a:bodyPr wrap="square" rtlCol="0">
            <a:spAutoFit/>
          </a:bodyPr>
          <a:lstStyle/>
          <a:p>
            <a:pPr>
              <a:lnSpc>
                <a:spcPct val="90000"/>
              </a:lnSpc>
            </a:pPr>
            <a:r>
              <a:rPr lang="en-GB" sz="13000" spc="-150" dirty="0">
                <a:solidFill>
                  <a:srgbClr val="4D559A"/>
                </a:solidFill>
                <a:latin typeface="PLAYFAIR DISPLAY BOLD ROMAN" pitchFamily="2" charset="77"/>
              </a:rPr>
              <a:t>46%</a:t>
            </a:r>
            <a:endParaRPr lang="en-US" sz="13000" spc="-150" dirty="0">
              <a:solidFill>
                <a:srgbClr val="4D559A"/>
              </a:solidFill>
              <a:latin typeface="PLAYFAIR DISPLAY BOLD ROMAN" pitchFamily="2" charset="77"/>
            </a:endParaRPr>
          </a:p>
        </p:txBody>
      </p:sp>
      <p:sp>
        <p:nvSpPr>
          <p:cNvPr id="15" name="TextBox 14">
            <a:extLst>
              <a:ext uri="{FF2B5EF4-FFF2-40B4-BE49-F238E27FC236}">
                <a16:creationId xmlns:a16="http://schemas.microsoft.com/office/drawing/2014/main" id="{B97AB9CB-B62B-ACB0-7FD7-C189B27DE771}"/>
              </a:ext>
            </a:extLst>
          </p:cNvPr>
          <p:cNvSpPr txBox="1"/>
          <p:nvPr/>
        </p:nvSpPr>
        <p:spPr>
          <a:xfrm>
            <a:off x="6427827" y="3600780"/>
            <a:ext cx="3093678" cy="1892826"/>
          </a:xfrm>
          <a:prstGeom prst="rect">
            <a:avLst/>
          </a:prstGeom>
          <a:noFill/>
        </p:spPr>
        <p:txBody>
          <a:bodyPr wrap="square" rtlCol="0">
            <a:spAutoFit/>
          </a:bodyPr>
          <a:lstStyle/>
          <a:p>
            <a:pPr>
              <a:lnSpc>
                <a:spcPct val="90000"/>
              </a:lnSpc>
            </a:pPr>
            <a:r>
              <a:rPr lang="en-GB" sz="13000" spc="-150" dirty="0">
                <a:solidFill>
                  <a:srgbClr val="4D559A"/>
                </a:solidFill>
                <a:latin typeface="PLAYFAIR DISPLAY BOLD ROMAN" pitchFamily="2" charset="77"/>
              </a:rPr>
              <a:t>54% </a:t>
            </a:r>
            <a:endParaRPr lang="en-US" sz="13000" spc="-150" dirty="0">
              <a:solidFill>
                <a:srgbClr val="4D559A"/>
              </a:solidFill>
              <a:latin typeface="PLAYFAIR DISPLAY BOLD ROMAN" pitchFamily="2" charset="77"/>
            </a:endParaRPr>
          </a:p>
        </p:txBody>
      </p:sp>
      <p:sp>
        <p:nvSpPr>
          <p:cNvPr id="16" name="TextBox 15">
            <a:extLst>
              <a:ext uri="{FF2B5EF4-FFF2-40B4-BE49-F238E27FC236}">
                <a16:creationId xmlns:a16="http://schemas.microsoft.com/office/drawing/2014/main" id="{B51B1019-95DD-01F3-D3ED-C039685D417F}"/>
              </a:ext>
            </a:extLst>
          </p:cNvPr>
          <p:cNvSpPr txBox="1"/>
          <p:nvPr/>
        </p:nvSpPr>
        <p:spPr>
          <a:xfrm>
            <a:off x="3966359" y="1446782"/>
            <a:ext cx="1935798" cy="1785104"/>
          </a:xfrm>
          <a:prstGeom prst="rect">
            <a:avLst/>
          </a:prstGeom>
          <a:noFill/>
        </p:spPr>
        <p:txBody>
          <a:bodyPr wrap="square" rtlCol="0">
            <a:spAutoFit/>
          </a:bodyPr>
          <a:lstStyle/>
          <a:p>
            <a:r>
              <a:rPr lang="en-GB" sz="1400" dirty="0">
                <a:solidFill>
                  <a:srgbClr val="231F60"/>
                </a:solidFill>
                <a:latin typeface="Arial" panose="020B0604020202020204" pitchFamily="34" charset="0"/>
                <a:cs typeface="Arial" panose="020B0604020202020204" pitchFamily="34" charset="0"/>
              </a:rPr>
              <a:t>Of late bookings are  in the under 19 age group. </a:t>
            </a:r>
          </a:p>
          <a:p>
            <a:endParaRPr lang="en-GB" sz="1400" dirty="0">
              <a:solidFill>
                <a:srgbClr val="231F60"/>
              </a:solidFill>
              <a:latin typeface="Arial" panose="020B0604020202020204" pitchFamily="34" charset="0"/>
              <a:cs typeface="Arial" panose="020B0604020202020204" pitchFamily="34" charset="0"/>
            </a:endParaRPr>
          </a:p>
          <a:p>
            <a:r>
              <a:rPr lang="en-GB" sz="1400" dirty="0">
                <a:solidFill>
                  <a:srgbClr val="231F60"/>
                </a:solidFill>
                <a:latin typeface="Arial" panose="020B0604020202020204" pitchFamily="34" charset="0"/>
                <a:cs typeface="Arial" panose="020B0604020202020204" pitchFamily="34" charset="0"/>
              </a:rPr>
              <a:t>The next highest are the 40+ age group (42%). </a:t>
            </a:r>
          </a:p>
          <a:p>
            <a:endParaRPr lang="en-GB" sz="1200" dirty="0">
              <a:solidFill>
                <a:srgbClr val="231F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45C5F85-69D6-C490-0C78-90012D729096}"/>
              </a:ext>
            </a:extLst>
          </p:cNvPr>
          <p:cNvSpPr txBox="1"/>
          <p:nvPr/>
        </p:nvSpPr>
        <p:spPr>
          <a:xfrm>
            <a:off x="9795626" y="1307788"/>
            <a:ext cx="1998228" cy="1600438"/>
          </a:xfrm>
          <a:prstGeom prst="rect">
            <a:avLst/>
          </a:prstGeom>
          <a:noFill/>
        </p:spPr>
        <p:txBody>
          <a:bodyPr wrap="square" rtlCol="0">
            <a:spAutoFit/>
          </a:bodyPr>
          <a:lstStyle/>
          <a:p>
            <a:r>
              <a:rPr lang="en-GB" sz="1400" dirty="0">
                <a:solidFill>
                  <a:srgbClr val="231F60"/>
                </a:solidFill>
                <a:latin typeface="Arial" panose="020B0604020202020204" pitchFamily="34" charset="0"/>
                <a:cs typeface="Arial" panose="020B0604020202020204" pitchFamily="34" charset="0"/>
              </a:rPr>
              <a:t>Of late antenatal bookings (by proportion) are in the most deprived decile. Compared to 25% in the least deprived decile. </a:t>
            </a:r>
            <a:endParaRPr lang="en-US" sz="1400" i="1" dirty="0">
              <a:solidFill>
                <a:srgbClr val="231F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0D6808-5352-2E60-3F7B-F43740EDD113}"/>
              </a:ext>
            </a:extLst>
          </p:cNvPr>
          <p:cNvSpPr txBox="1"/>
          <p:nvPr/>
        </p:nvSpPr>
        <p:spPr>
          <a:xfrm>
            <a:off x="4057317" y="3748678"/>
            <a:ext cx="1753883" cy="1384995"/>
          </a:xfrm>
          <a:prstGeom prst="rect">
            <a:avLst/>
          </a:prstGeom>
          <a:noFill/>
        </p:spPr>
        <p:txBody>
          <a:bodyPr wrap="square" rtlCol="0">
            <a:spAutoFit/>
          </a:bodyPr>
          <a:lstStyle/>
          <a:p>
            <a:r>
              <a:rPr lang="en-GB" sz="1400" dirty="0">
                <a:solidFill>
                  <a:srgbClr val="231F60"/>
                </a:solidFill>
                <a:latin typeface="Arial" panose="020B0604020202020204" pitchFamily="34" charset="0"/>
                <a:cs typeface="Arial" panose="020B0604020202020204" pitchFamily="34" charset="0"/>
              </a:rPr>
              <a:t>Of our six Places have wards with proportions of late bookings over 50%. Including Bradford, Leeds and Kirklees. </a:t>
            </a:r>
            <a:endParaRPr lang="en-US" sz="1400" dirty="0">
              <a:solidFill>
                <a:srgbClr val="231F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196F558-1B17-2B1A-779F-03E7C4C4DA02}"/>
              </a:ext>
            </a:extLst>
          </p:cNvPr>
          <p:cNvSpPr txBox="1"/>
          <p:nvPr/>
        </p:nvSpPr>
        <p:spPr>
          <a:xfrm>
            <a:off x="9828222" y="3748678"/>
            <a:ext cx="1899586" cy="1169551"/>
          </a:xfrm>
          <a:prstGeom prst="rect">
            <a:avLst/>
          </a:prstGeom>
          <a:noFill/>
        </p:spPr>
        <p:txBody>
          <a:bodyPr wrap="square" rtlCol="0">
            <a:spAutoFit/>
          </a:bodyPr>
          <a:lstStyle/>
          <a:p>
            <a:r>
              <a:rPr lang="en-GB" sz="1400" dirty="0">
                <a:solidFill>
                  <a:srgbClr val="231F60"/>
                </a:solidFill>
                <a:latin typeface="Arial" panose="020B0604020202020204" pitchFamily="34" charset="0"/>
                <a:cs typeface="Arial" panose="020B0604020202020204" pitchFamily="34" charset="0"/>
              </a:rPr>
              <a:t>The proportion of late bookings is highest in Black British women and Other Ethnic Groups (53%).</a:t>
            </a:r>
            <a:endParaRPr lang="en-US" sz="1400" dirty="0">
              <a:solidFill>
                <a:srgbClr val="231F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32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C7B1A-DEB5-7CEE-41DD-2AC763BB9D93}"/>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CA42072-2A32-0FC7-E459-80D1B3BCA1D8}"/>
              </a:ext>
            </a:extLst>
          </p:cNvPr>
          <p:cNvSpPr txBox="1"/>
          <p:nvPr/>
        </p:nvSpPr>
        <p:spPr>
          <a:xfrm>
            <a:off x="422212" y="1161594"/>
            <a:ext cx="3350307"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60%</a:t>
            </a:r>
          </a:p>
        </p:txBody>
      </p:sp>
      <p:sp>
        <p:nvSpPr>
          <p:cNvPr id="13" name="TextBox 12">
            <a:extLst>
              <a:ext uri="{FF2B5EF4-FFF2-40B4-BE49-F238E27FC236}">
                <a16:creationId xmlns:a16="http://schemas.microsoft.com/office/drawing/2014/main" id="{D9133122-21E7-4D3A-A2D9-95DA6355E013}"/>
              </a:ext>
            </a:extLst>
          </p:cNvPr>
          <p:cNvSpPr txBox="1"/>
          <p:nvPr/>
        </p:nvSpPr>
        <p:spPr>
          <a:xfrm>
            <a:off x="378805" y="3600780"/>
            <a:ext cx="3922073" cy="1892826"/>
          </a:xfrm>
          <a:prstGeom prst="rect">
            <a:avLst/>
          </a:prstGeom>
          <a:noFill/>
        </p:spPr>
        <p:txBody>
          <a:bodyPr wrap="square" rtlCol="0">
            <a:spAutoFit/>
          </a:bodyPr>
          <a:lstStyle/>
          <a:p>
            <a:pPr>
              <a:lnSpc>
                <a:spcPct val="90000"/>
              </a:lnSpc>
            </a:pPr>
            <a:r>
              <a:rPr lang="en-US" sz="13000" spc="-150" dirty="0">
                <a:solidFill>
                  <a:srgbClr val="4D559A"/>
                </a:solidFill>
                <a:latin typeface="PLAYFAIR DISPLAY BOLD ROMAN" pitchFamily="2" charset="77"/>
              </a:rPr>
              <a:t>35%</a:t>
            </a:r>
          </a:p>
        </p:txBody>
      </p:sp>
      <p:sp>
        <p:nvSpPr>
          <p:cNvPr id="17" name="TextBox 16">
            <a:extLst>
              <a:ext uri="{FF2B5EF4-FFF2-40B4-BE49-F238E27FC236}">
                <a16:creationId xmlns:a16="http://schemas.microsoft.com/office/drawing/2014/main" id="{145C5F85-69D6-C490-0C78-90012D729096}"/>
              </a:ext>
            </a:extLst>
          </p:cNvPr>
          <p:cNvSpPr txBox="1"/>
          <p:nvPr/>
        </p:nvSpPr>
        <p:spPr>
          <a:xfrm>
            <a:off x="3932538" y="1626376"/>
            <a:ext cx="6830538" cy="954107"/>
          </a:xfrm>
          <a:prstGeom prst="rect">
            <a:avLst/>
          </a:prstGeom>
          <a:noFill/>
        </p:spPr>
        <p:txBody>
          <a:bodyPr wrap="square" rtlCol="0">
            <a:spAutoFit/>
          </a:bodyPr>
          <a:lstStyle/>
          <a:p>
            <a:r>
              <a:rPr lang="en-GB" sz="1400" dirty="0">
                <a:solidFill>
                  <a:srgbClr val="231F60"/>
                </a:solidFill>
                <a:latin typeface="Arial" panose="020B0604020202020204" pitchFamily="34" charset="0"/>
                <a:cs typeface="Arial" panose="020B0604020202020204" pitchFamily="34" charset="0"/>
              </a:rPr>
              <a:t>Of women attending their antenatal booking appointment do so within the first 10 weeks of pregnancy according to the latest maternity data. This figure may vary between and within regions. National data. (NHS Digital, 2022). </a:t>
            </a:r>
          </a:p>
          <a:p>
            <a:endParaRPr lang="en-US" sz="1400" dirty="0">
              <a:solidFill>
                <a:srgbClr val="231F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0D6808-5352-2E60-3F7B-F43740EDD113}"/>
              </a:ext>
            </a:extLst>
          </p:cNvPr>
          <p:cNvSpPr txBox="1"/>
          <p:nvPr/>
        </p:nvSpPr>
        <p:spPr>
          <a:xfrm>
            <a:off x="4098161" y="4035779"/>
            <a:ext cx="6865149" cy="523220"/>
          </a:xfrm>
          <a:prstGeom prst="rect">
            <a:avLst/>
          </a:prstGeom>
          <a:noFill/>
        </p:spPr>
        <p:txBody>
          <a:bodyPr wrap="square" rtlCol="0">
            <a:spAutoFit/>
          </a:bodyPr>
          <a:lstStyle/>
          <a:p>
            <a:r>
              <a:rPr lang="en-GB" sz="1400" dirty="0">
                <a:solidFill>
                  <a:srgbClr val="231F60"/>
                </a:solidFill>
                <a:latin typeface="Arial" panose="020B0604020202020204" pitchFamily="34" charset="0"/>
                <a:cs typeface="Arial" panose="020B0604020202020204" pitchFamily="34" charset="0"/>
              </a:rPr>
              <a:t>Of women across West Yorkshire &amp; Harrogate have so far booked after 10 weeks during 2023 (Sept 2023).  </a:t>
            </a:r>
            <a:endParaRPr lang="en-US" sz="1400" dirty="0">
              <a:solidFill>
                <a:srgbClr val="231F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96E401D-370E-19D9-C228-59B7B4276396}"/>
              </a:ext>
            </a:extLst>
          </p:cNvPr>
          <p:cNvPicPr>
            <a:picLocks noChangeAspect="1"/>
          </p:cNvPicPr>
          <p:nvPr/>
        </p:nvPicPr>
        <p:blipFill>
          <a:blip r:embed="rId2"/>
          <a:stretch>
            <a:fillRect/>
          </a:stretch>
        </p:blipFill>
        <p:spPr>
          <a:xfrm>
            <a:off x="10273517" y="4803813"/>
            <a:ext cx="1379585" cy="1379585"/>
          </a:xfrm>
          <a:prstGeom prst="rect">
            <a:avLst/>
          </a:prstGeom>
        </p:spPr>
      </p:pic>
    </p:spTree>
    <p:extLst>
      <p:ext uri="{BB962C8B-B14F-4D97-AF65-F5344CB8AC3E}">
        <p14:creationId xmlns:p14="http://schemas.microsoft.com/office/powerpoint/2010/main" val="1644918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C7B1A-DEB5-7CEE-41DD-2AC763BB9D93}"/>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7172E5-1D80-C0A1-0F92-0CD75E4088EF}"/>
              </a:ext>
            </a:extLst>
          </p:cNvPr>
          <p:cNvSpPr txBox="1"/>
          <p:nvPr/>
        </p:nvSpPr>
        <p:spPr>
          <a:xfrm>
            <a:off x="10287000" y="6154005"/>
            <a:ext cx="1352621" cy="276999"/>
          </a:xfrm>
          <a:prstGeom prst="rect">
            <a:avLst/>
          </a:prstGeom>
          <a:noFill/>
        </p:spPr>
        <p:txBody>
          <a:bodyPr wrap="square" rtlCol="0">
            <a:spAutoFit/>
          </a:bodyPr>
          <a:lstStyle/>
          <a:p>
            <a:pPr algn="r"/>
            <a:r>
              <a:rPr lang="en-US" sz="1200" b="1" dirty="0">
                <a:solidFill>
                  <a:srgbClr val="231F60"/>
                </a:solidFill>
                <a:latin typeface="Arial" panose="020B0604020202020204" pitchFamily="34" charset="0"/>
                <a:cs typeface="Arial" panose="020B0604020202020204" pitchFamily="34" charset="0"/>
              </a:rPr>
              <a:t>05</a:t>
            </a:r>
          </a:p>
        </p:txBody>
      </p:sp>
      <p:pic>
        <p:nvPicPr>
          <p:cNvPr id="4" name="Picture 13">
            <a:extLst>
              <a:ext uri="{FF2B5EF4-FFF2-40B4-BE49-F238E27FC236}">
                <a16:creationId xmlns:a16="http://schemas.microsoft.com/office/drawing/2014/main" id="{BE04F6DE-2462-ABC1-E134-C43630D92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300" y="975438"/>
            <a:ext cx="9320273" cy="465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2397F49-B3E6-F73D-7D7F-235CC53D5045}"/>
              </a:ext>
            </a:extLst>
          </p:cNvPr>
          <p:cNvSpPr txBox="1"/>
          <p:nvPr/>
        </p:nvSpPr>
        <p:spPr>
          <a:xfrm>
            <a:off x="3238150" y="5846228"/>
            <a:ext cx="4867027" cy="307777"/>
          </a:xfrm>
          <a:prstGeom prst="rect">
            <a:avLst/>
          </a:prstGeom>
          <a:noFill/>
        </p:spPr>
        <p:txBody>
          <a:bodyPr wrap="square" rtlCol="0">
            <a:spAutoFit/>
          </a:bodyPr>
          <a:lstStyle/>
          <a:p>
            <a:pPr algn="ctr"/>
            <a:r>
              <a:rPr lang="en-GB" sz="1400" dirty="0">
                <a:solidFill>
                  <a:srgbClr val="231F60"/>
                </a:solidFill>
                <a:latin typeface="Arial" panose="020B0604020202020204" pitchFamily="34" charset="0"/>
                <a:cs typeface="Arial" panose="020B0604020202020204" pitchFamily="34" charset="0"/>
              </a:rPr>
              <a:t>WY&amp;H LMNS health inequalities dashboard data </a:t>
            </a:r>
          </a:p>
        </p:txBody>
      </p:sp>
    </p:spTree>
    <p:extLst>
      <p:ext uri="{BB962C8B-B14F-4D97-AF65-F5344CB8AC3E}">
        <p14:creationId xmlns:p14="http://schemas.microsoft.com/office/powerpoint/2010/main" val="260714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C7B1A-DEB5-7CEE-41DD-2AC763BB9D93}"/>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7172E5-1D80-C0A1-0F92-0CD75E4088EF}"/>
              </a:ext>
            </a:extLst>
          </p:cNvPr>
          <p:cNvSpPr txBox="1"/>
          <p:nvPr/>
        </p:nvSpPr>
        <p:spPr>
          <a:xfrm>
            <a:off x="10287000" y="6154005"/>
            <a:ext cx="1352621" cy="276999"/>
          </a:xfrm>
          <a:prstGeom prst="rect">
            <a:avLst/>
          </a:prstGeom>
          <a:noFill/>
        </p:spPr>
        <p:txBody>
          <a:bodyPr wrap="square" rtlCol="0">
            <a:spAutoFit/>
          </a:bodyPr>
          <a:lstStyle/>
          <a:p>
            <a:pPr algn="r"/>
            <a:r>
              <a:rPr lang="en-US" sz="1200" b="1" dirty="0">
                <a:solidFill>
                  <a:srgbClr val="231F60"/>
                </a:solidFill>
                <a:latin typeface="Arial" panose="020B0604020202020204" pitchFamily="34" charset="0"/>
                <a:cs typeface="Arial" panose="020B0604020202020204" pitchFamily="34" charset="0"/>
              </a:rPr>
              <a:t>05</a:t>
            </a:r>
          </a:p>
        </p:txBody>
      </p:sp>
      <p:sp>
        <p:nvSpPr>
          <p:cNvPr id="4" name="TextBox 3">
            <a:extLst>
              <a:ext uri="{FF2B5EF4-FFF2-40B4-BE49-F238E27FC236}">
                <a16:creationId xmlns:a16="http://schemas.microsoft.com/office/drawing/2014/main" id="{58717C4B-A9DC-C335-43BE-3F5507D6486B}"/>
              </a:ext>
            </a:extLst>
          </p:cNvPr>
          <p:cNvSpPr txBox="1"/>
          <p:nvPr/>
        </p:nvSpPr>
        <p:spPr>
          <a:xfrm>
            <a:off x="417933" y="1351508"/>
            <a:ext cx="3068845" cy="4585871"/>
          </a:xfrm>
          <a:prstGeom prst="rect">
            <a:avLst/>
          </a:prstGeom>
          <a:noFill/>
        </p:spPr>
        <p:txBody>
          <a:bodyPr wrap="square" rtlCol="0">
            <a:spAutoFit/>
          </a:bodyPr>
          <a:lstStyle/>
          <a:p>
            <a:r>
              <a:rPr lang="en-US" sz="1400" b="1" dirty="0">
                <a:solidFill>
                  <a:srgbClr val="231F60"/>
                </a:solidFill>
                <a:latin typeface="Arial" panose="020B0604020202020204" pitchFamily="34" charset="0"/>
                <a:cs typeface="Arial" panose="020B0604020202020204" pitchFamily="34" charset="0"/>
              </a:rPr>
              <a:t>Addressing inequality  </a:t>
            </a:r>
          </a:p>
          <a:p>
            <a:endParaRPr lang="en-US"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Local data shows that booking rates differ in some parts of the region and are much lower in some groups than in others and this can affect the health of both mothers and babies. </a:t>
            </a:r>
          </a:p>
          <a:p>
            <a:endParaRPr lang="en-GB"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It’s important we address this inequality and work together to increase awareness of the importance of early booking across West Yorkshire and Harrogate. </a:t>
            </a:r>
          </a:p>
          <a:p>
            <a:pPr marL="285750" indent="-285750">
              <a:buFont typeface="Wingdings" panose="05000000000000000000" pitchFamily="2" charset="2"/>
              <a:buChar char="§"/>
            </a:pPr>
            <a:endParaRPr lang="en-GB" sz="1400" dirty="0">
              <a:solidFill>
                <a:srgbClr val="231F60"/>
              </a:solidFill>
              <a:latin typeface="Arial" panose="020B0604020202020204" pitchFamily="34" charset="0"/>
              <a:cs typeface="Arial" panose="020B0604020202020204" pitchFamily="34" charset="0"/>
            </a:endParaRPr>
          </a:p>
          <a:p>
            <a:endParaRPr lang="en-GB" sz="1400" dirty="0">
              <a:solidFill>
                <a:srgbClr val="231F60"/>
              </a:solidFill>
              <a:latin typeface="Arial" panose="020B0604020202020204" pitchFamily="34" charset="0"/>
              <a:cs typeface="Arial" panose="020B0604020202020204" pitchFamily="34" charset="0"/>
            </a:endParaRPr>
          </a:p>
          <a:p>
            <a:endParaRPr lang="en-GB" sz="1400" dirty="0">
              <a:solidFill>
                <a:srgbClr val="231F60"/>
              </a:solidFill>
              <a:latin typeface="Arial" panose="020B0604020202020204" pitchFamily="34" charset="0"/>
              <a:cs typeface="Arial" panose="020B0604020202020204" pitchFamily="34" charset="0"/>
            </a:endParaRPr>
          </a:p>
          <a:p>
            <a:endParaRPr lang="en-GB" sz="1400" dirty="0">
              <a:solidFill>
                <a:srgbClr val="231F60"/>
              </a:solidFill>
              <a:latin typeface="Arial" panose="020B0604020202020204" pitchFamily="34" charset="0"/>
              <a:cs typeface="Arial" panose="020B0604020202020204" pitchFamily="34" charset="0"/>
            </a:endParaRPr>
          </a:p>
          <a:p>
            <a:endParaRPr lang="en-GB" sz="1400" dirty="0">
              <a:solidFill>
                <a:srgbClr val="231F60"/>
              </a:solidFill>
              <a:latin typeface="Arial" panose="020B0604020202020204" pitchFamily="34" charset="0"/>
              <a:cs typeface="Arial" panose="020B0604020202020204" pitchFamily="34" charset="0"/>
            </a:endParaRPr>
          </a:p>
          <a:p>
            <a:endParaRPr lang="en-GB" sz="1200" dirty="0">
              <a:solidFill>
                <a:srgbClr val="231F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D516254-07AB-E2EE-61CA-FF92F372D50C}"/>
              </a:ext>
            </a:extLst>
          </p:cNvPr>
          <p:cNvSpPr txBox="1"/>
          <p:nvPr/>
        </p:nvSpPr>
        <p:spPr>
          <a:xfrm>
            <a:off x="4205704" y="1571832"/>
            <a:ext cx="7433917" cy="5601533"/>
          </a:xfrm>
          <a:prstGeom prst="rect">
            <a:avLst/>
          </a:prstGeom>
          <a:noFill/>
        </p:spPr>
        <p:txBody>
          <a:bodyPr wrap="square" rtlCol="0">
            <a:spAutoFit/>
          </a:bodyPr>
          <a:lstStyle/>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There is variation across region, with average proportions of late booking (&gt;10 weeks' gestation) ranging from 28% in Calderdale, to 58% in Bradford. </a:t>
            </a: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The proportion of late bookings varies by ethnicity across West Yorkshire and are highest in Black British (54%) and Other Ethnic Groups (53%), and lowest in White British groups (30%).</a:t>
            </a:r>
            <a:endParaRPr lang="en-US" sz="1400" dirty="0">
              <a:latin typeface="Arial" panose="020B0604020202020204" pitchFamily="34" charset="0"/>
              <a:cs typeface="Arial" panose="020B0604020202020204" pitchFamily="34" charset="0"/>
            </a:endParaRP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More specific analysis highlights Black African women as having particularly high proportions of late antenatal booking across West Yorkshire. </a:t>
            </a:r>
          </a:p>
          <a:p>
            <a:pPr marL="171450" indent="-171450" fontAlgn="base">
              <a:spcAft>
                <a:spcPts val="2250"/>
              </a:spcAft>
              <a:buFont typeface="Arial" panose="020B0604020202020204" pitchFamily="34" charset="0"/>
              <a:buChar char="•"/>
            </a:pPr>
            <a:r>
              <a:rPr lang="en-GB" sz="1400" dirty="0">
                <a:latin typeface="Arial" panose="020B0604020202020204" pitchFamily="34" charset="0"/>
                <a:cs typeface="Arial" panose="020B0604020202020204" pitchFamily="34" charset="0"/>
              </a:rPr>
              <a:t>White British women were the least likely group to book late; however, because of the much larger population size, there are still many women booking late from this group. This means there is a significant opportunity to reduce late bookings for this group. </a:t>
            </a:r>
          </a:p>
          <a:p>
            <a:pPr marL="285750" indent="-285750">
              <a:buFont typeface="Arial" panose="020B0604020202020204" pitchFamily="34" charset="0"/>
              <a:buChar char="•"/>
            </a:pPr>
            <a:endParaRPr lang="en-GB" sz="1400" dirty="0">
              <a:solidFill>
                <a:srgbClr val="231F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231F60"/>
              </a:solidFill>
              <a:latin typeface="Arial" panose="020B060402020202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solidFill>
                <a:srgbClr val="231F60"/>
              </a:solidFill>
              <a:latin typeface="Arial" panose="020B0604020202020204" pitchFamily="34" charset="0"/>
              <a:cs typeface="Arial" panose="020B0604020202020204" pitchFamily="34" charset="0"/>
            </a:endParaRPr>
          </a:p>
          <a:p>
            <a:r>
              <a:rPr lang="en-GB" sz="1400" dirty="0">
                <a:solidFill>
                  <a:srgbClr val="231F60"/>
                </a:solidFill>
                <a:latin typeface="Arial" panose="020B0604020202020204" pitchFamily="34" charset="0"/>
                <a:cs typeface="Arial" panose="020B0604020202020204" pitchFamily="34" charset="0"/>
              </a:rPr>
              <a:t> </a:t>
            </a:r>
          </a:p>
          <a:p>
            <a:endParaRPr lang="en-GB" dirty="0"/>
          </a:p>
        </p:txBody>
      </p:sp>
      <p:pic>
        <p:nvPicPr>
          <p:cNvPr id="8" name="Picture 7">
            <a:extLst>
              <a:ext uri="{FF2B5EF4-FFF2-40B4-BE49-F238E27FC236}">
                <a16:creationId xmlns:a16="http://schemas.microsoft.com/office/drawing/2014/main" id="{32A1F72F-5F7B-4E2E-DA45-6C475AA4BA9A}"/>
              </a:ext>
            </a:extLst>
          </p:cNvPr>
          <p:cNvPicPr>
            <a:picLocks noChangeAspect="1"/>
          </p:cNvPicPr>
          <p:nvPr/>
        </p:nvPicPr>
        <p:blipFill>
          <a:blip r:embed="rId2"/>
          <a:stretch>
            <a:fillRect/>
          </a:stretch>
        </p:blipFill>
        <p:spPr>
          <a:xfrm>
            <a:off x="9942276" y="5063381"/>
            <a:ext cx="1021034" cy="1367623"/>
          </a:xfrm>
          <a:prstGeom prst="rect">
            <a:avLst/>
          </a:prstGeom>
        </p:spPr>
      </p:pic>
    </p:spTree>
    <p:extLst>
      <p:ext uri="{BB962C8B-B14F-4D97-AF65-F5344CB8AC3E}">
        <p14:creationId xmlns:p14="http://schemas.microsoft.com/office/powerpoint/2010/main" val="3544888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7F1392-BA38-EF65-70B1-7813332D0AD4}"/>
              </a:ext>
            </a:extLst>
          </p:cNvPr>
          <p:cNvSpPr txBox="1"/>
          <p:nvPr/>
        </p:nvSpPr>
        <p:spPr>
          <a:xfrm>
            <a:off x="394283" y="2144877"/>
            <a:ext cx="8678327" cy="4066178"/>
          </a:xfrm>
          <a:prstGeom prst="rect">
            <a:avLst/>
          </a:prstGeom>
          <a:noFill/>
        </p:spPr>
        <p:txBody>
          <a:bodyPr wrap="square" rtlCol="0">
            <a:spAutoFit/>
          </a:bodyPr>
          <a:lstStyle/>
          <a:p>
            <a:pPr>
              <a:lnSpc>
                <a:spcPct val="107000"/>
              </a:lnSpc>
            </a:pPr>
            <a:r>
              <a:rPr lang="en-GB" sz="1400" dirty="0">
                <a:solidFill>
                  <a:srgbClr val="231F60"/>
                </a:solidFill>
                <a:latin typeface="Arial" panose="020B0604020202020204" pitchFamily="34" charset="0"/>
                <a:cs typeface="Arial" panose="020B0604020202020204" pitchFamily="34" charset="0"/>
              </a:rPr>
              <a:t>Whilst the campaign is targeted at all women of childbearing age across West Yorkshire and Harrogate, special focus will be given to groups data tells us are least likely to access pregnancy care before 10 weeks. </a:t>
            </a:r>
          </a:p>
          <a:p>
            <a:pPr marL="342900" lvl="0" indent="-342900">
              <a:lnSpc>
                <a:spcPct val="107000"/>
              </a:lnSpc>
              <a:buFont typeface="Symbol" panose="05050102010706020507" pitchFamily="18" charset="2"/>
              <a:buChar char=""/>
            </a:pPr>
            <a:endParaRPr lang="en-GB" sz="1400" dirty="0">
              <a:solidFill>
                <a:srgbClr val="231F60"/>
              </a:solidFill>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endParaRPr lang="en-GB" sz="1400" dirty="0">
              <a:solidFill>
                <a:srgbClr val="231F60"/>
              </a:solidFill>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400" dirty="0">
                <a:solidFill>
                  <a:srgbClr val="231F60"/>
                </a:solidFill>
                <a:latin typeface="Arial" panose="020B0604020202020204" pitchFamily="34" charset="0"/>
                <a:cs typeface="Arial" panose="020B0604020202020204" pitchFamily="34" charset="0"/>
              </a:rPr>
              <a:t>Women from ethnically diverse backgrounds particularly Black/Black British women/ Black African women </a:t>
            </a:r>
          </a:p>
          <a:p>
            <a:pPr marL="342900" lvl="0" indent="-342900">
              <a:lnSpc>
                <a:spcPct val="107000"/>
              </a:lnSpc>
              <a:buFont typeface="Symbol" panose="05050102010706020507" pitchFamily="18" charset="2"/>
              <a:buChar char=""/>
            </a:pPr>
            <a:r>
              <a:rPr lang="en-GB" sz="1400" dirty="0">
                <a:solidFill>
                  <a:srgbClr val="231F60"/>
                </a:solidFill>
                <a:latin typeface="Arial" panose="020B0604020202020204" pitchFamily="34" charset="0"/>
                <a:cs typeface="Arial" panose="020B0604020202020204" pitchFamily="34" charset="0"/>
              </a:rPr>
              <a:t>Women from other ethnic groups (including Eastern European women)</a:t>
            </a:r>
          </a:p>
          <a:p>
            <a:pPr marL="342900" lvl="0" indent="-342900">
              <a:lnSpc>
                <a:spcPct val="107000"/>
              </a:lnSpc>
              <a:buFont typeface="Symbol" panose="05050102010706020507" pitchFamily="18" charset="2"/>
              <a:buChar char=""/>
            </a:pPr>
            <a:r>
              <a:rPr lang="en-GB" sz="1400" dirty="0">
                <a:solidFill>
                  <a:srgbClr val="231F60"/>
                </a:solidFill>
                <a:latin typeface="Arial" panose="020B0604020202020204" pitchFamily="34" charset="0"/>
                <a:cs typeface="Arial" panose="020B0604020202020204" pitchFamily="34" charset="0"/>
              </a:rPr>
              <a:t>Women from deprived communities </a:t>
            </a:r>
          </a:p>
          <a:p>
            <a:pPr marL="342900" lvl="0" indent="-342900">
              <a:lnSpc>
                <a:spcPct val="107000"/>
              </a:lnSpc>
              <a:buFont typeface="Symbol" panose="05050102010706020507" pitchFamily="18" charset="2"/>
              <a:buChar char=""/>
            </a:pPr>
            <a:r>
              <a:rPr lang="en-GB" sz="1400" dirty="0">
                <a:solidFill>
                  <a:srgbClr val="231F60"/>
                </a:solidFill>
                <a:latin typeface="Arial" panose="020B0604020202020204" pitchFamily="34" charset="0"/>
                <a:cs typeface="Arial" panose="020B0604020202020204" pitchFamily="34" charset="0"/>
              </a:rPr>
              <a:t>Vulnerable women – asylum seekers new to the country </a:t>
            </a:r>
          </a:p>
          <a:p>
            <a:pPr marL="342900" lvl="0" indent="-342900">
              <a:lnSpc>
                <a:spcPct val="107000"/>
              </a:lnSpc>
              <a:spcAft>
                <a:spcPts val="800"/>
              </a:spcAft>
              <a:buFont typeface="Symbol" panose="05050102010706020507" pitchFamily="18" charset="2"/>
              <a:buChar char=""/>
            </a:pPr>
            <a:r>
              <a:rPr lang="en-GB" sz="1400" dirty="0">
                <a:solidFill>
                  <a:srgbClr val="231F60"/>
                </a:solidFill>
                <a:latin typeface="Arial" panose="020B0604020202020204" pitchFamily="34" charset="0"/>
                <a:cs typeface="Arial" panose="020B0604020202020204" pitchFamily="34" charset="0"/>
              </a:rPr>
              <a:t>Teenage or mums under 23 and those over 40 years.</a:t>
            </a:r>
          </a:p>
          <a:p>
            <a:pPr>
              <a:lnSpc>
                <a:spcPct val="107000"/>
              </a:lnSpc>
              <a:spcAft>
                <a:spcPts val="800"/>
              </a:spcAft>
            </a:pPr>
            <a:endParaRPr lang="en-GB" sz="1400" dirty="0">
              <a:solidFill>
                <a:srgbClr val="231F60"/>
              </a:solidFill>
              <a:latin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endParaRPr lang="en-GB" sz="1400" dirty="0">
              <a:solidFill>
                <a:srgbClr val="231F60"/>
              </a:solidFill>
              <a:latin typeface="Arial" panose="020B0604020202020204" pitchFamily="34" charset="0"/>
              <a:cs typeface="Arial" panose="020B0604020202020204" pitchFamily="34" charset="0"/>
            </a:endParaRPr>
          </a:p>
          <a:p>
            <a:pPr>
              <a:lnSpc>
                <a:spcPct val="125000"/>
              </a:lnSpc>
            </a:pPr>
            <a:r>
              <a:rPr lang="en-US" sz="1400" dirty="0">
                <a:solidFill>
                  <a:srgbClr val="231F60"/>
                </a:solidFill>
                <a:latin typeface="Arial" panose="020B0604020202020204" pitchFamily="34" charset="0"/>
                <a:cs typeface="Arial" panose="020B0604020202020204" pitchFamily="34" charset="0"/>
              </a:rPr>
              <a:t>.</a:t>
            </a:r>
          </a:p>
          <a:p>
            <a:pPr>
              <a:lnSpc>
                <a:spcPct val="90000"/>
              </a:lnSpc>
            </a:pPr>
            <a:endParaRPr lang="en-GB" sz="1400" b="1" spc="-150" dirty="0">
              <a:solidFill>
                <a:srgbClr val="4D559A"/>
              </a:solidFill>
              <a:latin typeface="PLAYFAIR DISPLAY BOLD ROMAN" pitchFamily="2" charset="77"/>
            </a:endParaRPr>
          </a:p>
          <a:p>
            <a:pPr>
              <a:lnSpc>
                <a:spcPct val="90000"/>
              </a:lnSpc>
            </a:pPr>
            <a:endParaRPr lang="en-GB" sz="1400" b="1" spc="-150" dirty="0">
              <a:solidFill>
                <a:srgbClr val="4D559A"/>
              </a:solidFill>
              <a:latin typeface="PLAYFAIR DISPLAY BOLD ROMAN" pitchFamily="2" charset="77"/>
            </a:endParaRPr>
          </a:p>
          <a:p>
            <a:pPr>
              <a:lnSpc>
                <a:spcPct val="125000"/>
              </a:lnSpc>
            </a:pPr>
            <a:endParaRPr lang="en-US" sz="1400" dirty="0">
              <a:solidFill>
                <a:srgbClr val="231F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0F391B-6FAC-9B0F-70F9-A04B024094AD}"/>
              </a:ext>
            </a:extLst>
          </p:cNvPr>
          <p:cNvPicPr>
            <a:picLocks noChangeAspect="1"/>
          </p:cNvPicPr>
          <p:nvPr/>
        </p:nvPicPr>
        <p:blipFill>
          <a:blip r:embed="rId2"/>
          <a:stretch>
            <a:fillRect/>
          </a:stretch>
        </p:blipFill>
        <p:spPr>
          <a:xfrm>
            <a:off x="9594866" y="3429000"/>
            <a:ext cx="1797383" cy="1797383"/>
          </a:xfrm>
          <a:prstGeom prst="rect">
            <a:avLst/>
          </a:prstGeom>
        </p:spPr>
      </p:pic>
      <p:sp>
        <p:nvSpPr>
          <p:cNvPr id="2" name="TextBox 1">
            <a:extLst>
              <a:ext uri="{FF2B5EF4-FFF2-40B4-BE49-F238E27FC236}">
                <a16:creationId xmlns:a16="http://schemas.microsoft.com/office/drawing/2014/main" id="{19A54946-0F3C-842C-D9E9-5C21A5C459D0}"/>
              </a:ext>
            </a:extLst>
          </p:cNvPr>
          <p:cNvSpPr txBox="1"/>
          <p:nvPr/>
        </p:nvSpPr>
        <p:spPr>
          <a:xfrm>
            <a:off x="333942" y="1380482"/>
            <a:ext cx="7889190"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Priority groups </a:t>
            </a:r>
          </a:p>
        </p:txBody>
      </p:sp>
      <p:sp>
        <p:nvSpPr>
          <p:cNvPr id="8" name="TextBox 7">
            <a:extLst>
              <a:ext uri="{FF2B5EF4-FFF2-40B4-BE49-F238E27FC236}">
                <a16:creationId xmlns:a16="http://schemas.microsoft.com/office/drawing/2014/main" id="{EC5B9A67-5C89-E6F6-48FE-69C4D99A3D07}"/>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62A58CA-5E00-4686-44BB-7EF62AD052F0}"/>
              </a:ext>
            </a:extLst>
          </p:cNvPr>
          <p:cNvSpPr txBox="1"/>
          <p:nvPr/>
        </p:nvSpPr>
        <p:spPr>
          <a:xfrm>
            <a:off x="10287000" y="6154005"/>
            <a:ext cx="1352621" cy="276999"/>
          </a:xfrm>
          <a:prstGeom prst="rect">
            <a:avLst/>
          </a:prstGeom>
          <a:noFill/>
        </p:spPr>
        <p:txBody>
          <a:bodyPr wrap="square" rtlCol="0">
            <a:spAutoFit/>
          </a:bodyPr>
          <a:lstStyle/>
          <a:p>
            <a:pPr algn="r"/>
            <a:r>
              <a:rPr lang="en-US" sz="1200" b="1" dirty="0">
                <a:solidFill>
                  <a:srgbClr val="231F60"/>
                </a:solidFill>
                <a:latin typeface="Arial" panose="020B0604020202020204" pitchFamily="34" charset="0"/>
                <a:cs typeface="Arial" panose="020B0604020202020204" pitchFamily="34" charset="0"/>
              </a:rPr>
              <a:t>07</a:t>
            </a:r>
          </a:p>
        </p:txBody>
      </p:sp>
    </p:spTree>
    <p:extLst>
      <p:ext uri="{BB962C8B-B14F-4D97-AF65-F5344CB8AC3E}">
        <p14:creationId xmlns:p14="http://schemas.microsoft.com/office/powerpoint/2010/main" val="310621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1140E29-99C3-88EB-E7D6-92F41DD4A4FD}"/>
              </a:ext>
            </a:extLst>
          </p:cNvPr>
          <p:cNvSpPr txBox="1"/>
          <p:nvPr/>
        </p:nvSpPr>
        <p:spPr>
          <a:xfrm>
            <a:off x="358975" y="2158139"/>
            <a:ext cx="10638992" cy="2110834"/>
          </a:xfrm>
          <a:prstGeom prst="rect">
            <a:avLst/>
          </a:prstGeom>
          <a:noFill/>
        </p:spPr>
        <p:txBody>
          <a:bodyPr wrap="square" rtlCol="0">
            <a:spAutoFit/>
          </a:bodyPr>
          <a:lstStyle/>
          <a:p>
            <a:pPr fontAlgn="base">
              <a:spcAft>
                <a:spcPts val="2250"/>
              </a:spcAft>
            </a:pPr>
            <a:r>
              <a:rPr lang="en-GB" sz="1400" dirty="0">
                <a:latin typeface="Arial" panose="020B0604020202020204" pitchFamily="34" charset="0"/>
                <a:cs typeface="Arial" panose="020B0604020202020204" pitchFamily="34" charset="0"/>
              </a:rPr>
              <a:t>The campaign has been:  </a:t>
            </a:r>
          </a:p>
          <a:p>
            <a:pPr marL="171450" indent="-171450" fontAlgn="base">
              <a:buFont typeface="Arial" panose="020B0604020202020204" pitchFamily="34" charset="0"/>
              <a:buChar char="•"/>
            </a:pPr>
            <a:r>
              <a:rPr lang="en-GB" sz="1400" dirty="0">
                <a:latin typeface="Arial" panose="020B0604020202020204" pitchFamily="34" charset="0"/>
                <a:cs typeface="Arial" panose="020B0604020202020204" pitchFamily="34" charset="0"/>
              </a:rPr>
              <a:t>Developed using behavioural insights to identify relevant barriers and facilitators that influence early pregnancy care decisions</a:t>
            </a:r>
          </a:p>
          <a:p>
            <a:pPr marL="171450" indent="-171450" fontAlgn="base">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GB" sz="1400" dirty="0">
                <a:latin typeface="Arial" panose="020B0604020202020204" pitchFamily="34" charset="0"/>
                <a:cs typeface="Arial" panose="020B0604020202020204" pitchFamily="34" charset="0"/>
              </a:rPr>
              <a:t>Co-produced with local women representative of our diverse communities </a:t>
            </a:r>
          </a:p>
          <a:p>
            <a:pPr marL="171450" indent="-171450" fontAlgn="base">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GB" sz="1400" dirty="0">
                <a:latin typeface="Arial" panose="020B0604020202020204" pitchFamily="34" charset="0"/>
                <a:cs typeface="Arial" panose="020B0604020202020204" pitchFamily="34" charset="0"/>
              </a:rPr>
              <a:t>Designed to make it easy for women to understand where they will be going, who they will see, what will happen during the first antenatal appointment and how to book. </a:t>
            </a:r>
          </a:p>
          <a:p>
            <a:pPr marL="285750" indent="-285750" fontAlgn="base">
              <a:spcAft>
                <a:spcPts val="2250"/>
              </a:spcAft>
              <a:buFont typeface="Arial" panose="020B0604020202020204" pitchFamily="34" charset="0"/>
              <a:buChar char="•"/>
            </a:pPr>
            <a:endParaRPr lang="en-GB" sz="1400" dirty="0">
              <a:solidFill>
                <a:srgbClr val="231F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C704D34-E5DC-50B3-A79E-617992AEFFF3}"/>
              </a:ext>
            </a:extLst>
          </p:cNvPr>
          <p:cNvSpPr txBox="1"/>
          <p:nvPr/>
        </p:nvSpPr>
        <p:spPr>
          <a:xfrm>
            <a:off x="295141" y="1243323"/>
            <a:ext cx="8706246" cy="590931"/>
          </a:xfrm>
          <a:prstGeom prst="rect">
            <a:avLst/>
          </a:prstGeom>
          <a:noFill/>
        </p:spPr>
        <p:txBody>
          <a:bodyPr wrap="square" rtlCol="0">
            <a:spAutoFit/>
          </a:bodyPr>
          <a:lstStyle/>
          <a:p>
            <a:pPr>
              <a:lnSpc>
                <a:spcPct val="90000"/>
              </a:lnSpc>
            </a:pPr>
            <a:r>
              <a:rPr lang="en-GB" sz="3600" b="1" spc="-150" dirty="0">
                <a:solidFill>
                  <a:srgbClr val="4D559A"/>
                </a:solidFill>
                <a:latin typeface="PLAYFAIR DISPLAY BOLD ROMAN" pitchFamily="2" charset="77"/>
              </a:rPr>
              <a:t>‘Speak with a midwife’ campaign development </a:t>
            </a:r>
            <a:endParaRPr lang="en-US" sz="3600" b="1" spc="-150" dirty="0">
              <a:solidFill>
                <a:srgbClr val="4D559A"/>
              </a:solidFill>
              <a:latin typeface="PLAYFAIR DISPLAY BOLD ROMAN" pitchFamily="2" charset="77"/>
            </a:endParaRPr>
          </a:p>
        </p:txBody>
      </p:sp>
      <p:pic>
        <p:nvPicPr>
          <p:cNvPr id="7" name="Picture 6">
            <a:extLst>
              <a:ext uri="{FF2B5EF4-FFF2-40B4-BE49-F238E27FC236}">
                <a16:creationId xmlns:a16="http://schemas.microsoft.com/office/drawing/2014/main" id="{9C572716-5B34-C6D5-91E6-B12B678ACF45}"/>
              </a:ext>
            </a:extLst>
          </p:cNvPr>
          <p:cNvPicPr>
            <a:picLocks noChangeAspect="1"/>
          </p:cNvPicPr>
          <p:nvPr/>
        </p:nvPicPr>
        <p:blipFill>
          <a:blip r:embed="rId2"/>
          <a:stretch>
            <a:fillRect/>
          </a:stretch>
        </p:blipFill>
        <p:spPr>
          <a:xfrm>
            <a:off x="10053224" y="4816552"/>
            <a:ext cx="1617133" cy="1436207"/>
          </a:xfrm>
          <a:prstGeom prst="rect">
            <a:avLst/>
          </a:prstGeom>
        </p:spPr>
      </p:pic>
    </p:spTree>
    <p:extLst>
      <p:ext uri="{BB962C8B-B14F-4D97-AF65-F5344CB8AC3E}">
        <p14:creationId xmlns:p14="http://schemas.microsoft.com/office/powerpoint/2010/main" val="1875334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7637E-03D5-D1CF-55F7-A3403F551ABA}"/>
              </a:ext>
            </a:extLst>
          </p:cNvPr>
          <p:cNvSpPr txBox="1"/>
          <p:nvPr/>
        </p:nvSpPr>
        <p:spPr>
          <a:xfrm>
            <a:off x="521643" y="6154006"/>
            <a:ext cx="2431178" cy="276999"/>
          </a:xfrm>
          <a:prstGeom prst="rect">
            <a:avLst/>
          </a:prstGeom>
          <a:noFill/>
        </p:spPr>
        <p:txBody>
          <a:bodyPr wrap="none" rtlCol="0">
            <a:spAutoFit/>
          </a:bodyPr>
          <a:lstStyle/>
          <a:p>
            <a:r>
              <a:rPr lang="en-US" sz="1200" b="1" dirty="0" err="1">
                <a:solidFill>
                  <a:srgbClr val="231F60"/>
                </a:solidFill>
                <a:latin typeface="Arial" panose="020B0604020202020204" pitchFamily="34" charset="0"/>
                <a:cs typeface="Arial" panose="020B0604020202020204" pitchFamily="34" charset="0"/>
              </a:rPr>
              <a:t>www.speakwithamidwife.co.uk</a:t>
            </a:r>
            <a:endParaRPr lang="en-US" sz="1200" b="1" dirty="0">
              <a:solidFill>
                <a:srgbClr val="231F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71B188-F687-F820-5EEF-A97F324B9C8F}"/>
              </a:ext>
            </a:extLst>
          </p:cNvPr>
          <p:cNvSpPr txBox="1"/>
          <p:nvPr/>
        </p:nvSpPr>
        <p:spPr>
          <a:xfrm>
            <a:off x="521643" y="1330417"/>
            <a:ext cx="6972300" cy="590931"/>
          </a:xfrm>
          <a:prstGeom prst="rect">
            <a:avLst/>
          </a:prstGeom>
          <a:noFill/>
        </p:spPr>
        <p:txBody>
          <a:bodyPr wrap="square" rtlCol="0">
            <a:spAutoFit/>
          </a:bodyPr>
          <a:lstStyle/>
          <a:p>
            <a:pPr>
              <a:lnSpc>
                <a:spcPct val="90000"/>
              </a:lnSpc>
            </a:pPr>
            <a:r>
              <a:rPr lang="en-US" sz="3600" b="1" spc="-150" dirty="0">
                <a:solidFill>
                  <a:srgbClr val="4D559A"/>
                </a:solidFill>
                <a:latin typeface="PLAYFAIR DISPLAY BOLD ROMAN" pitchFamily="2" charset="77"/>
              </a:rPr>
              <a:t>Research told us </a:t>
            </a:r>
          </a:p>
        </p:txBody>
      </p:sp>
      <p:sp>
        <p:nvSpPr>
          <p:cNvPr id="4" name="TextBox 3">
            <a:extLst>
              <a:ext uri="{FF2B5EF4-FFF2-40B4-BE49-F238E27FC236}">
                <a16:creationId xmlns:a16="http://schemas.microsoft.com/office/drawing/2014/main" id="{F1065477-BEA6-DCEB-B09F-A94A916B81D6}"/>
              </a:ext>
            </a:extLst>
          </p:cNvPr>
          <p:cNvSpPr txBox="1"/>
          <p:nvPr/>
        </p:nvSpPr>
        <p:spPr>
          <a:xfrm>
            <a:off x="376210" y="2228219"/>
            <a:ext cx="8423841" cy="2708434"/>
          </a:xfrm>
          <a:prstGeom prst="rect">
            <a:avLst/>
          </a:prstGeom>
          <a:noFill/>
        </p:spPr>
        <p:txBody>
          <a:bodyPr wrap="square" rtlCol="0">
            <a:spAutoFit/>
          </a:bodyPr>
          <a:lstStyle/>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For women, initial or continued use of antenatal care depends on a perception that doing so will be a positive experience. This considers factors such as being free (or affordable), and that care will be caring, supportive, culturally sensitive, flexible, respectful of women’s need for privacy, and that there will be adequate time to provide the information needed (Downe et al, 2019)</a:t>
            </a:r>
          </a:p>
          <a:p>
            <a:pPr marL="171450" indent="-1714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Wider research suggests women will attend antenatal care if they experience it will be a positive, caring experience in relation to their needs and if they can overcome barriers in access </a:t>
            </a:r>
          </a:p>
          <a:p>
            <a:pPr marL="171450" indent="-1714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dirty="0">
                <a:latin typeface="Arial" panose="020B0604020202020204" pitchFamily="34" charset="0"/>
                <a:cs typeface="Arial" panose="020B0604020202020204" pitchFamily="34" charset="0"/>
              </a:rPr>
              <a:t>Factors such as social norms around attendance and beliefs in the value of antenatal care are important. </a:t>
            </a:r>
          </a:p>
          <a:p>
            <a:pPr marL="285750" indent="-285750">
              <a:buFont typeface="Arial" panose="020B0604020202020204" pitchFamily="34" charset="0"/>
              <a:buChar char="•"/>
            </a:pPr>
            <a:endParaRPr lang="en-GB" sz="1200" dirty="0">
              <a:solidFill>
                <a:srgbClr val="231F60"/>
              </a:solidFill>
              <a:latin typeface="Arial" panose="020B0604020202020204" pitchFamily="34" charset="0"/>
              <a:cs typeface="Arial" panose="020B0604020202020204" pitchFamily="34" charset="0"/>
            </a:endParaRPr>
          </a:p>
          <a:p>
            <a:endParaRPr lang="en-GB" dirty="0"/>
          </a:p>
        </p:txBody>
      </p:sp>
      <p:pic>
        <p:nvPicPr>
          <p:cNvPr id="7" name="Picture 6" descr="A hand holding a pregnancy test&#10;&#10;Description automatically generated">
            <a:extLst>
              <a:ext uri="{FF2B5EF4-FFF2-40B4-BE49-F238E27FC236}">
                <a16:creationId xmlns:a16="http://schemas.microsoft.com/office/drawing/2014/main" id="{2ED80464-29F1-1820-E187-078B59977E55}"/>
              </a:ext>
            </a:extLst>
          </p:cNvPr>
          <p:cNvPicPr>
            <a:picLocks noChangeAspect="1"/>
          </p:cNvPicPr>
          <p:nvPr/>
        </p:nvPicPr>
        <p:blipFill>
          <a:blip r:embed="rId2"/>
          <a:stretch>
            <a:fillRect/>
          </a:stretch>
        </p:blipFill>
        <p:spPr>
          <a:xfrm>
            <a:off x="6828118" y="2104020"/>
            <a:ext cx="5363882" cy="4188485"/>
          </a:xfrm>
          <a:prstGeom prst="rect">
            <a:avLst/>
          </a:prstGeom>
        </p:spPr>
      </p:pic>
    </p:spTree>
    <p:extLst>
      <p:ext uri="{BB962C8B-B14F-4D97-AF65-F5344CB8AC3E}">
        <p14:creationId xmlns:p14="http://schemas.microsoft.com/office/powerpoint/2010/main" val="2962440151"/>
      </p:ext>
    </p:extLst>
  </p:cSld>
  <p:clrMapOvr>
    <a:masterClrMapping/>
  </p:clrMapOvr>
</p:sld>
</file>

<file path=ppt/theme/theme1.xml><?xml version="1.0" encoding="utf-8"?>
<a:theme xmlns:a="http://schemas.openxmlformats.org/drawingml/2006/main" name="SWAM title slide">
  <a:themeElements>
    <a:clrScheme name="Speak with a midwife">
      <a:dk1>
        <a:srgbClr val="221E5F"/>
      </a:dk1>
      <a:lt1>
        <a:srgbClr val="FFFFFF"/>
      </a:lt1>
      <a:dk2>
        <a:srgbClr val="4D5499"/>
      </a:dk2>
      <a:lt2>
        <a:srgbClr val="E7E6E6"/>
      </a:lt2>
      <a:accent1>
        <a:srgbClr val="221E5E"/>
      </a:accent1>
      <a:accent2>
        <a:srgbClr val="4D5499"/>
      </a:accent2>
      <a:accent3>
        <a:srgbClr val="D2CCDF"/>
      </a:accent3>
      <a:accent4>
        <a:srgbClr val="C0DBB2"/>
      </a:accent4>
      <a:accent5>
        <a:srgbClr val="FBC78A"/>
      </a:accent5>
      <a:accent6>
        <a:srgbClr val="B6DCD2"/>
      </a:accent6>
      <a:hlink>
        <a:srgbClr val="FBCD61"/>
      </a:hlink>
      <a:folHlink>
        <a:srgbClr val="FF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WAM secondary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WAM image slide with 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WAM key stat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WAM end slide">
  <a:themeElements>
    <a:clrScheme name="Speak with a midwife">
      <a:dk1>
        <a:srgbClr val="221E5F"/>
      </a:dk1>
      <a:lt1>
        <a:srgbClr val="FFFFFF"/>
      </a:lt1>
      <a:dk2>
        <a:srgbClr val="4D5499"/>
      </a:dk2>
      <a:lt2>
        <a:srgbClr val="E7E6E6"/>
      </a:lt2>
      <a:accent1>
        <a:srgbClr val="221E5E"/>
      </a:accent1>
      <a:accent2>
        <a:srgbClr val="4D5499"/>
      </a:accent2>
      <a:accent3>
        <a:srgbClr val="D2CCDF"/>
      </a:accent3>
      <a:accent4>
        <a:srgbClr val="C0DBB2"/>
      </a:accent4>
      <a:accent5>
        <a:srgbClr val="FBC78A"/>
      </a:accent5>
      <a:accent6>
        <a:srgbClr val="B6DCD2"/>
      </a:accent6>
      <a:hlink>
        <a:srgbClr val="FBCD61"/>
      </a:hlink>
      <a:folHlink>
        <a:srgbClr val="FF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6273</TotalTime>
  <Words>2593</Words>
  <Application>Microsoft Office PowerPoint</Application>
  <PresentationFormat>Widescreen</PresentationFormat>
  <Paragraphs>260</Paragraphs>
  <Slides>28</Slides>
  <Notes>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Calibri</vt:lpstr>
      <vt:lpstr>PLAYFAIR DISPLAY BOLD ROMAN</vt:lpstr>
      <vt:lpstr>Symbol</vt:lpstr>
      <vt:lpstr>Wingdings</vt:lpstr>
      <vt:lpstr>SWAM title slide</vt:lpstr>
      <vt:lpstr>SWAM secondary page=</vt:lpstr>
      <vt:lpstr>SWAM image slide with quote</vt:lpstr>
      <vt:lpstr>SWAM key statement</vt:lpstr>
      <vt:lpstr>SWAM end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Hodgson</dc:creator>
  <cp:lastModifiedBy>Vicky Caunt</cp:lastModifiedBy>
  <cp:revision>32</cp:revision>
  <dcterms:created xsi:type="dcterms:W3CDTF">2023-09-06T14:22:40Z</dcterms:created>
  <dcterms:modified xsi:type="dcterms:W3CDTF">2023-10-24T10:13:41Z</dcterms:modified>
</cp:coreProperties>
</file>