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145707276" r:id="rId3"/>
    <p:sldId id="2145707300" r:id="rId4"/>
    <p:sldId id="293" r:id="rId5"/>
    <p:sldId id="2145707301" r:id="rId6"/>
    <p:sldId id="2145707302" r:id="rId7"/>
    <p:sldId id="2145707285" r:id="rId8"/>
    <p:sldId id="2145707292" r:id="rId9"/>
    <p:sldId id="2145707280" r:id="rId10"/>
    <p:sldId id="2145707303" r:id="rId11"/>
    <p:sldId id="2145707304" r:id="rId12"/>
    <p:sldId id="2145707298" r:id="rId13"/>
    <p:sldId id="2145707305" r:id="rId14"/>
    <p:sldId id="2145707306" r:id="rId15"/>
    <p:sldId id="270" r:id="rId16"/>
    <p:sldId id="2145707269" r:id="rId17"/>
    <p:sldId id="2145707307" r:id="rId18"/>
    <p:sldId id="2145707308" r:id="rId19"/>
    <p:sldId id="2145707297" r:id="rId20"/>
    <p:sldId id="2145707273"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DA9"/>
    <a:srgbClr val="2E07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0CAA8-F356-4D6B-81CC-4224B0C37B56}" v="120" dt="2024-07-02T12:57:17.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73" autoAdjust="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izlewoP01\AppData\Local\Microsoft\Windows\INetCache\Content.Outlook\893LL893\STF%20Evaluation%20Graphs%20Mar%20to%20Dec23%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[STF Evaluation Graphs Mar to Dec23 data.xlsx]Pivots!PivotTable10</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Number of those not on any lipid lowering drugs-LLT listed in lipid pathway </a:t>
            </a:r>
            <a:r>
              <a:rPr lang="en-GB" baseline="0"/>
              <a:t> (% of CVD register)</a:t>
            </a:r>
            <a:r>
              <a:rPr lang="en-GB"/>
              <a:t> </a:t>
            </a:r>
          </a:p>
        </c:rich>
      </c:tx>
      <c:overlay val="0"/>
      <c:spPr>
        <a:noFill/>
        <a:ln>
          <a:noFill/>
        </a:ln>
        <a:effectLst/>
      </c:spPr>
    </c:title>
    <c:autoTitleDeleted val="0"/>
    <c:pivotFmts>
      <c:pivotFmt>
        <c:idx val="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1"/>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22"/>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23"/>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5"/>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26"/>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27"/>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29"/>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30"/>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31"/>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3"/>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34"/>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35"/>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37"/>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38"/>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39"/>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1"/>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42"/>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43"/>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45"/>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46"/>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47"/>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48"/>
        <c:marker>
          <c:symbol val="none"/>
        </c:marker>
        <c:dLbl>
          <c:idx val="0"/>
          <c:delete val="1"/>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0"/>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51"/>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52"/>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53"/>
        <c:marker>
          <c:symbol val="none"/>
        </c:marker>
        <c:dLbl>
          <c:idx val="0"/>
          <c:delete val="1"/>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5"/>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56"/>
        <c:spPr>
          <a:solidFill>
            <a:schemeClr val="accent3"/>
          </a:solidFill>
          <a:ln>
            <a:noFill/>
          </a:ln>
          <a:effectLst/>
        </c:spPr>
        <c:marker>
          <c:symbol val="none"/>
        </c:marker>
        <c:dLbl>
          <c:idx val="0"/>
          <c:delete val="1"/>
          <c:extLst>
            <c:ext xmlns:c15="http://schemas.microsoft.com/office/drawing/2012/chart" uri="{CE6537A1-D6FC-4f65-9D91-7224C49458BB}"/>
          </c:extLst>
        </c:dLbl>
      </c:pivotFmt>
      <c:pivotFmt>
        <c:idx val="57"/>
        <c:spPr>
          <a:solidFill>
            <a:schemeClr val="accent4"/>
          </a:solidFill>
          <a:ln>
            <a:noFill/>
          </a:ln>
          <a:effectLst/>
        </c:spPr>
        <c:marker>
          <c:symbol val="none"/>
        </c:marker>
        <c:dLbl>
          <c:idx val="0"/>
          <c:delete val="1"/>
          <c:extLst>
            <c:ext xmlns:c15="http://schemas.microsoft.com/office/drawing/2012/chart" uri="{CE6537A1-D6FC-4f65-9D91-7224C49458BB}"/>
          </c:extLst>
        </c:dLbl>
      </c:pivotFmt>
      <c:pivotFmt>
        <c:idx val="58"/>
        <c:marker>
          <c:symbol val="none"/>
        </c:marker>
        <c:dLbl>
          <c:idx val="0"/>
          <c:delete val="1"/>
          <c:extLst>
            <c:ext xmlns:c15="http://schemas.microsoft.com/office/drawing/2012/chart" uri="{CE6537A1-D6FC-4f65-9D91-7224C49458BB}"/>
          </c:extLst>
        </c:dLbl>
      </c:pivotFmt>
    </c:pivotFmts>
    <c:plotArea>
      <c:layout/>
      <c:barChart>
        <c:barDir val="col"/>
        <c:grouping val="clustered"/>
        <c:varyColors val="0"/>
        <c:ser>
          <c:idx val="0"/>
          <c:order val="0"/>
          <c:tx>
            <c:strRef>
              <c:f>Pivots!$B$108</c:f>
              <c:strCache>
                <c:ptCount val="1"/>
                <c:pt idx="0">
                  <c:v>Mar-23 </c:v>
                </c:pt>
              </c:strCache>
            </c:strRef>
          </c:tx>
          <c:spPr>
            <a:solidFill>
              <a:schemeClr val="accent1"/>
            </a:solidFill>
            <a:ln>
              <a:noFill/>
            </a:ln>
            <a:effectLst/>
          </c:spPr>
          <c:invertIfNegative val="0"/>
          <c:cat>
            <c:strRef>
              <c:f>Pivots!$A$109:$A$125</c:f>
              <c:strCache>
                <c:ptCount val="16"/>
                <c:pt idx="0">
                  <c:v>BD4+</c:v>
                </c:pt>
                <c:pt idx="1">
                  <c:v>Beeston PCN</c:v>
                </c:pt>
                <c:pt idx="2">
                  <c:v>Bradford North West</c:v>
                </c:pt>
                <c:pt idx="3">
                  <c:v>Bramley, Wortley &amp; Middleton PCN</c:v>
                </c:pt>
                <c:pt idx="4">
                  <c:v>Burmantofts, Harehills &amp; Richmond Hill PCN</c:v>
                </c:pt>
                <c:pt idx="5">
                  <c:v>Central Halifax PCN</c:v>
                </c:pt>
                <c:pt idx="6">
                  <c:v>Dewsbury &amp; Thornhill PCN</c:v>
                </c:pt>
                <c:pt idx="7">
                  <c:v>Five Lane Ends</c:v>
                </c:pt>
                <c:pt idx="8">
                  <c:v>Middleton &amp; Hunslet PCN</c:v>
                </c:pt>
                <c:pt idx="9">
                  <c:v>North Halifax PCN</c:v>
                </c:pt>
                <c:pt idx="10">
                  <c:v>PCN4</c:v>
                </c:pt>
                <c:pt idx="11">
                  <c:v>PCN7</c:v>
                </c:pt>
                <c:pt idx="12">
                  <c:v>Seacroft PCN</c:v>
                </c:pt>
                <c:pt idx="13">
                  <c:v>Viaduct Care PCN</c:v>
                </c:pt>
                <c:pt idx="14">
                  <c:v>Wakefield Health Alliance North PCN</c:v>
                </c:pt>
                <c:pt idx="15">
                  <c:v>Wakefield Health Alliance South PCN</c:v>
                </c:pt>
              </c:strCache>
            </c:strRef>
          </c:cat>
          <c:val>
            <c:numRef>
              <c:f>Pivots!$B$109:$B$125</c:f>
              <c:numCache>
                <c:formatCode>0%</c:formatCode>
                <c:ptCount val="16"/>
                <c:pt idx="0">
                  <c:v>0.15284298382889933</c:v>
                </c:pt>
                <c:pt idx="1">
                  <c:v>0.1307639366827254</c:v>
                </c:pt>
                <c:pt idx="2">
                  <c:v>0.15143737166324436</c:v>
                </c:pt>
                <c:pt idx="3">
                  <c:v>0.19694397283531409</c:v>
                </c:pt>
                <c:pt idx="4">
                  <c:v>0.15326251896813353</c:v>
                </c:pt>
                <c:pt idx="5">
                  <c:v>0.15835553863722879</c:v>
                </c:pt>
                <c:pt idx="6">
                  <c:v>0.14509803921568629</c:v>
                </c:pt>
                <c:pt idx="7">
                  <c:v>0.17296962182269063</c:v>
                </c:pt>
                <c:pt idx="8">
                  <c:v>0.10319767441860465</c:v>
                </c:pt>
                <c:pt idx="9">
                  <c:v>0.16680032076984763</c:v>
                </c:pt>
                <c:pt idx="10">
                  <c:v>0.11918063314711359</c:v>
                </c:pt>
                <c:pt idx="11">
                  <c:v>0.17701404286770139</c:v>
                </c:pt>
                <c:pt idx="12">
                  <c:v>0.16276202219482122</c:v>
                </c:pt>
                <c:pt idx="13">
                  <c:v>0.17715355805243446</c:v>
                </c:pt>
                <c:pt idx="14">
                  <c:v>0.15461049284578696</c:v>
                </c:pt>
                <c:pt idx="15">
                  <c:v>0.15972222222222221</c:v>
                </c:pt>
              </c:numCache>
            </c:numRef>
          </c:val>
          <c:extLst>
            <c:ext xmlns:c16="http://schemas.microsoft.com/office/drawing/2014/chart" uri="{C3380CC4-5D6E-409C-BE32-E72D297353CC}">
              <c16:uniqueId val="{00000000-F204-4A76-BD5F-ADBECD4ABA65}"/>
            </c:ext>
          </c:extLst>
        </c:ser>
        <c:ser>
          <c:idx val="1"/>
          <c:order val="1"/>
          <c:tx>
            <c:strRef>
              <c:f>Pivots!$C$108</c:f>
              <c:strCache>
                <c:ptCount val="1"/>
                <c:pt idx="0">
                  <c:v>Jun-23 </c:v>
                </c:pt>
              </c:strCache>
            </c:strRef>
          </c:tx>
          <c:spPr>
            <a:solidFill>
              <a:schemeClr val="accent2"/>
            </a:solidFill>
            <a:ln>
              <a:noFill/>
            </a:ln>
            <a:effectLst/>
          </c:spPr>
          <c:invertIfNegative val="0"/>
          <c:cat>
            <c:strRef>
              <c:f>Pivots!$A$109:$A$125</c:f>
              <c:strCache>
                <c:ptCount val="16"/>
                <c:pt idx="0">
                  <c:v>BD4+</c:v>
                </c:pt>
                <c:pt idx="1">
                  <c:v>Beeston PCN</c:v>
                </c:pt>
                <c:pt idx="2">
                  <c:v>Bradford North West</c:v>
                </c:pt>
                <c:pt idx="3">
                  <c:v>Bramley, Wortley &amp; Middleton PCN</c:v>
                </c:pt>
                <c:pt idx="4">
                  <c:v>Burmantofts, Harehills &amp; Richmond Hill PCN</c:v>
                </c:pt>
                <c:pt idx="5">
                  <c:v>Central Halifax PCN</c:v>
                </c:pt>
                <c:pt idx="6">
                  <c:v>Dewsbury &amp; Thornhill PCN</c:v>
                </c:pt>
                <c:pt idx="7">
                  <c:v>Five Lane Ends</c:v>
                </c:pt>
                <c:pt idx="8">
                  <c:v>Middleton &amp; Hunslet PCN</c:v>
                </c:pt>
                <c:pt idx="9">
                  <c:v>North Halifax PCN</c:v>
                </c:pt>
                <c:pt idx="10">
                  <c:v>PCN4</c:v>
                </c:pt>
                <c:pt idx="11">
                  <c:v>PCN7</c:v>
                </c:pt>
                <c:pt idx="12">
                  <c:v>Seacroft PCN</c:v>
                </c:pt>
                <c:pt idx="13">
                  <c:v>Viaduct Care PCN</c:v>
                </c:pt>
                <c:pt idx="14">
                  <c:v>Wakefield Health Alliance North PCN</c:v>
                </c:pt>
                <c:pt idx="15">
                  <c:v>Wakefield Health Alliance South PCN</c:v>
                </c:pt>
              </c:strCache>
            </c:strRef>
          </c:cat>
          <c:val>
            <c:numRef>
              <c:f>Pivots!$C$109:$C$125</c:f>
              <c:numCache>
                <c:formatCode>0%</c:formatCode>
                <c:ptCount val="16"/>
                <c:pt idx="0">
                  <c:v>0.14255091103965703</c:v>
                </c:pt>
                <c:pt idx="1">
                  <c:v>0.1148936170212766</c:v>
                </c:pt>
                <c:pt idx="2">
                  <c:v>0.14480587618048268</c:v>
                </c:pt>
                <c:pt idx="3">
                  <c:v>0.1784160139251523</c:v>
                </c:pt>
                <c:pt idx="4">
                  <c:v>0.13848547717842324</c:v>
                </c:pt>
                <c:pt idx="5">
                  <c:v>0.14613291877186163</c:v>
                </c:pt>
                <c:pt idx="6">
                  <c:v>0.12897727272727272</c:v>
                </c:pt>
                <c:pt idx="7">
                  <c:v>0.15881983678593847</c:v>
                </c:pt>
                <c:pt idx="8">
                  <c:v>8.8739746457867266E-2</c:v>
                </c:pt>
                <c:pt idx="9">
                  <c:v>0.15356564019448946</c:v>
                </c:pt>
                <c:pt idx="10">
                  <c:v>0.1053627760252366</c:v>
                </c:pt>
                <c:pt idx="11">
                  <c:v>0.16334211516748212</c:v>
                </c:pt>
                <c:pt idx="12">
                  <c:v>0.13556116015132408</c:v>
                </c:pt>
                <c:pt idx="13">
                  <c:v>0.16558317399617592</c:v>
                </c:pt>
                <c:pt idx="14">
                  <c:v>0.14071370640713707</c:v>
                </c:pt>
                <c:pt idx="15">
                  <c:v>0.15361369932007052</c:v>
                </c:pt>
              </c:numCache>
            </c:numRef>
          </c:val>
          <c:extLst>
            <c:ext xmlns:c16="http://schemas.microsoft.com/office/drawing/2014/chart" uri="{C3380CC4-5D6E-409C-BE32-E72D297353CC}">
              <c16:uniqueId val="{00000001-F204-4A76-BD5F-ADBECD4ABA65}"/>
            </c:ext>
          </c:extLst>
        </c:ser>
        <c:ser>
          <c:idx val="2"/>
          <c:order val="2"/>
          <c:tx>
            <c:strRef>
              <c:f>Pivots!$D$108</c:f>
              <c:strCache>
                <c:ptCount val="1"/>
                <c:pt idx="0">
                  <c:v>Sep-23 </c:v>
                </c:pt>
              </c:strCache>
            </c:strRef>
          </c:tx>
          <c:spPr>
            <a:solidFill>
              <a:schemeClr val="accent3"/>
            </a:solidFill>
            <a:ln>
              <a:noFill/>
            </a:ln>
            <a:effectLst/>
          </c:spPr>
          <c:invertIfNegative val="0"/>
          <c:cat>
            <c:strRef>
              <c:f>Pivots!$A$109:$A$125</c:f>
              <c:strCache>
                <c:ptCount val="16"/>
                <c:pt idx="0">
                  <c:v>BD4+</c:v>
                </c:pt>
                <c:pt idx="1">
                  <c:v>Beeston PCN</c:v>
                </c:pt>
                <c:pt idx="2">
                  <c:v>Bradford North West</c:v>
                </c:pt>
                <c:pt idx="3">
                  <c:v>Bramley, Wortley &amp; Middleton PCN</c:v>
                </c:pt>
                <c:pt idx="4">
                  <c:v>Burmantofts, Harehills &amp; Richmond Hill PCN</c:v>
                </c:pt>
                <c:pt idx="5">
                  <c:v>Central Halifax PCN</c:v>
                </c:pt>
                <c:pt idx="6">
                  <c:v>Dewsbury &amp; Thornhill PCN</c:v>
                </c:pt>
                <c:pt idx="7">
                  <c:v>Five Lane Ends</c:v>
                </c:pt>
                <c:pt idx="8">
                  <c:v>Middleton &amp; Hunslet PCN</c:v>
                </c:pt>
                <c:pt idx="9">
                  <c:v>North Halifax PCN</c:v>
                </c:pt>
                <c:pt idx="10">
                  <c:v>PCN4</c:v>
                </c:pt>
                <c:pt idx="11">
                  <c:v>PCN7</c:v>
                </c:pt>
                <c:pt idx="12">
                  <c:v>Seacroft PCN</c:v>
                </c:pt>
                <c:pt idx="13">
                  <c:v>Viaduct Care PCN</c:v>
                </c:pt>
                <c:pt idx="14">
                  <c:v>Wakefield Health Alliance North PCN</c:v>
                </c:pt>
                <c:pt idx="15">
                  <c:v>Wakefield Health Alliance South PCN</c:v>
                </c:pt>
              </c:strCache>
            </c:strRef>
          </c:cat>
          <c:val>
            <c:numRef>
              <c:f>Pivots!$D$109:$D$125</c:f>
              <c:numCache>
                <c:formatCode>0%</c:formatCode>
                <c:ptCount val="16"/>
                <c:pt idx="0">
                  <c:v>0.13271436373566356</c:v>
                </c:pt>
                <c:pt idx="1">
                  <c:v>0.1009440813362382</c:v>
                </c:pt>
                <c:pt idx="2">
                  <c:v>0.13902308105206657</c:v>
                </c:pt>
                <c:pt idx="3">
                  <c:v>0.16368515205724507</c:v>
                </c:pt>
                <c:pt idx="4">
                  <c:v>0.1276595744680851</c:v>
                </c:pt>
                <c:pt idx="5">
                  <c:v>0.14008705975464977</c:v>
                </c:pt>
                <c:pt idx="6">
                  <c:v>0.11737629459148446</c:v>
                </c:pt>
                <c:pt idx="7">
                  <c:v>0.14912846998063267</c:v>
                </c:pt>
                <c:pt idx="8">
                  <c:v>8.2758620689655171E-2</c:v>
                </c:pt>
                <c:pt idx="9">
                  <c:v>0.14392059553349876</c:v>
                </c:pt>
                <c:pt idx="10">
                  <c:v>9.5758354755784064E-2</c:v>
                </c:pt>
                <c:pt idx="11">
                  <c:v>0.15112665112665113</c:v>
                </c:pt>
                <c:pt idx="12">
                  <c:v>0.12002567394094994</c:v>
                </c:pt>
                <c:pt idx="13">
                  <c:v>0.15119467293380337</c:v>
                </c:pt>
                <c:pt idx="14">
                  <c:v>0.11830173124484748</c:v>
                </c:pt>
                <c:pt idx="15">
                  <c:v>0.14702868852459017</c:v>
                </c:pt>
              </c:numCache>
            </c:numRef>
          </c:val>
          <c:extLst>
            <c:ext xmlns:c16="http://schemas.microsoft.com/office/drawing/2014/chart" uri="{C3380CC4-5D6E-409C-BE32-E72D297353CC}">
              <c16:uniqueId val="{00000002-F204-4A76-BD5F-ADBECD4ABA65}"/>
            </c:ext>
          </c:extLst>
        </c:ser>
        <c:ser>
          <c:idx val="3"/>
          <c:order val="3"/>
          <c:tx>
            <c:strRef>
              <c:f>Pivots!$E$108</c:f>
              <c:strCache>
                <c:ptCount val="1"/>
                <c:pt idx="0">
                  <c:v>Dec-23 </c:v>
                </c:pt>
              </c:strCache>
            </c:strRef>
          </c:tx>
          <c:spPr>
            <a:solidFill>
              <a:schemeClr val="accent4"/>
            </a:solidFill>
            <a:ln>
              <a:noFill/>
            </a:ln>
            <a:effectLst/>
          </c:spPr>
          <c:invertIfNegative val="0"/>
          <c:cat>
            <c:strRef>
              <c:f>Pivots!$A$109:$A$125</c:f>
              <c:strCache>
                <c:ptCount val="16"/>
                <c:pt idx="0">
                  <c:v>BD4+</c:v>
                </c:pt>
                <c:pt idx="1">
                  <c:v>Beeston PCN</c:v>
                </c:pt>
                <c:pt idx="2">
                  <c:v>Bradford North West</c:v>
                </c:pt>
                <c:pt idx="3">
                  <c:v>Bramley, Wortley &amp; Middleton PCN</c:v>
                </c:pt>
                <c:pt idx="4">
                  <c:v>Burmantofts, Harehills &amp; Richmond Hill PCN</c:v>
                </c:pt>
                <c:pt idx="5">
                  <c:v>Central Halifax PCN</c:v>
                </c:pt>
                <c:pt idx="6">
                  <c:v>Dewsbury &amp; Thornhill PCN</c:v>
                </c:pt>
                <c:pt idx="7">
                  <c:v>Five Lane Ends</c:v>
                </c:pt>
                <c:pt idx="8">
                  <c:v>Middleton &amp; Hunslet PCN</c:v>
                </c:pt>
                <c:pt idx="9">
                  <c:v>North Halifax PCN</c:v>
                </c:pt>
                <c:pt idx="10">
                  <c:v>PCN4</c:v>
                </c:pt>
                <c:pt idx="11">
                  <c:v>PCN7</c:v>
                </c:pt>
                <c:pt idx="12">
                  <c:v>Seacroft PCN</c:v>
                </c:pt>
                <c:pt idx="13">
                  <c:v>Viaduct Care PCN</c:v>
                </c:pt>
                <c:pt idx="14">
                  <c:v>Wakefield Health Alliance North PCN</c:v>
                </c:pt>
                <c:pt idx="15">
                  <c:v>Wakefield Health Alliance South PCN</c:v>
                </c:pt>
              </c:strCache>
            </c:strRef>
          </c:cat>
          <c:val>
            <c:numRef>
              <c:f>Pivots!$E$109:$E$125</c:f>
              <c:numCache>
                <c:formatCode>0%</c:formatCode>
                <c:ptCount val="16"/>
                <c:pt idx="0">
                  <c:v>0.12689500280741156</c:v>
                </c:pt>
                <c:pt idx="1">
                  <c:v>9.3144560357675113E-2</c:v>
                </c:pt>
                <c:pt idx="2">
                  <c:v>0.13836824696802646</c:v>
                </c:pt>
                <c:pt idx="3">
                  <c:v>0.13853211009174313</c:v>
                </c:pt>
                <c:pt idx="4">
                  <c:v>0.12438625204582651</c:v>
                </c:pt>
                <c:pt idx="5">
                  <c:v>0.13450531479967293</c:v>
                </c:pt>
                <c:pt idx="6">
                  <c:v>9.7019286966686144E-2</c:v>
                </c:pt>
                <c:pt idx="7">
                  <c:v>0.13783962889330684</c:v>
                </c:pt>
                <c:pt idx="8">
                  <c:v>7.8003120124804995E-2</c:v>
                </c:pt>
                <c:pt idx="9">
                  <c:v>0.13144547759932376</c:v>
                </c:pt>
                <c:pt idx="10">
                  <c:v>8.1081081081081086E-2</c:v>
                </c:pt>
                <c:pt idx="11">
                  <c:v>0.14831804281345565</c:v>
                </c:pt>
                <c:pt idx="12">
                  <c:v>0.10505319148936171</c:v>
                </c:pt>
                <c:pt idx="13">
                  <c:v>0.14546191247974069</c:v>
                </c:pt>
                <c:pt idx="14">
                  <c:v>0.10029498525073746</c:v>
                </c:pt>
                <c:pt idx="15">
                  <c:v>0.12979890310786105</c:v>
                </c:pt>
              </c:numCache>
            </c:numRef>
          </c:val>
          <c:extLst>
            <c:ext xmlns:c16="http://schemas.microsoft.com/office/drawing/2014/chart" uri="{C3380CC4-5D6E-409C-BE32-E72D297353CC}">
              <c16:uniqueId val="{00000003-F204-4A76-BD5F-ADBECD4ABA65}"/>
            </c:ext>
          </c:extLst>
        </c:ser>
        <c:ser>
          <c:idx val="4"/>
          <c:order val="4"/>
          <c:tx>
            <c:strRef>
              <c:f>Pivots!$F$108</c:f>
              <c:strCache>
                <c:ptCount val="1"/>
                <c:pt idx="0">
                  <c:v>May-24 </c:v>
                </c:pt>
              </c:strCache>
            </c:strRef>
          </c:tx>
          <c:invertIfNegative val="0"/>
          <c:cat>
            <c:strRef>
              <c:f>Pivots!$A$109:$A$125</c:f>
              <c:strCache>
                <c:ptCount val="16"/>
                <c:pt idx="0">
                  <c:v>BD4+</c:v>
                </c:pt>
                <c:pt idx="1">
                  <c:v>Beeston PCN</c:v>
                </c:pt>
                <c:pt idx="2">
                  <c:v>Bradford North West</c:v>
                </c:pt>
                <c:pt idx="3">
                  <c:v>Bramley, Wortley &amp; Middleton PCN</c:v>
                </c:pt>
                <c:pt idx="4">
                  <c:v>Burmantofts, Harehills &amp; Richmond Hill PCN</c:v>
                </c:pt>
                <c:pt idx="5">
                  <c:v>Central Halifax PCN</c:v>
                </c:pt>
                <c:pt idx="6">
                  <c:v>Dewsbury &amp; Thornhill PCN</c:v>
                </c:pt>
                <c:pt idx="7">
                  <c:v>Five Lane Ends</c:v>
                </c:pt>
                <c:pt idx="8">
                  <c:v>Middleton &amp; Hunslet PCN</c:v>
                </c:pt>
                <c:pt idx="9">
                  <c:v>North Halifax PCN</c:v>
                </c:pt>
                <c:pt idx="10">
                  <c:v>PCN4</c:v>
                </c:pt>
                <c:pt idx="11">
                  <c:v>PCN7</c:v>
                </c:pt>
                <c:pt idx="12">
                  <c:v>Seacroft PCN</c:v>
                </c:pt>
                <c:pt idx="13">
                  <c:v>Viaduct Care PCN</c:v>
                </c:pt>
                <c:pt idx="14">
                  <c:v>Wakefield Health Alliance North PCN</c:v>
                </c:pt>
                <c:pt idx="15">
                  <c:v>Wakefield Health Alliance South PCN</c:v>
                </c:pt>
              </c:strCache>
            </c:strRef>
          </c:cat>
          <c:val>
            <c:numRef>
              <c:f>Pivots!$F$109:$F$125</c:f>
              <c:numCache>
                <c:formatCode>0%</c:formatCode>
                <c:ptCount val="16"/>
                <c:pt idx="0">
                  <c:v>0.11423550087873462</c:v>
                </c:pt>
                <c:pt idx="1">
                  <c:v>7.9377431906614782E-2</c:v>
                </c:pt>
                <c:pt idx="2">
                  <c:v>0.12343572241183162</c:v>
                </c:pt>
                <c:pt idx="3">
                  <c:v>0.12132701421800948</c:v>
                </c:pt>
                <c:pt idx="4">
                  <c:v>0.10597519729425028</c:v>
                </c:pt>
                <c:pt idx="5">
                  <c:v>0.1111111111111111</c:v>
                </c:pt>
                <c:pt idx="6">
                  <c:v>8.555825242718447E-2</c:v>
                </c:pt>
                <c:pt idx="7">
                  <c:v>0.11363636363636363</c:v>
                </c:pt>
                <c:pt idx="8">
                  <c:v>6.6293929712460065E-2</c:v>
                </c:pt>
                <c:pt idx="9">
                  <c:v>0.10978835978835978</c:v>
                </c:pt>
                <c:pt idx="10">
                  <c:v>5.7692307692307696E-2</c:v>
                </c:pt>
                <c:pt idx="11">
                  <c:v>0.11648177496038035</c:v>
                </c:pt>
                <c:pt idx="12">
                  <c:v>8.7646652864044175E-2</c:v>
                </c:pt>
                <c:pt idx="13">
                  <c:v>0.12735651445328866</c:v>
                </c:pt>
                <c:pt idx="14">
                  <c:v>7.5804319083296601E-2</c:v>
                </c:pt>
                <c:pt idx="15">
                  <c:v>0.11441709494184474</c:v>
                </c:pt>
              </c:numCache>
            </c:numRef>
          </c:val>
          <c:extLst>
            <c:ext xmlns:c16="http://schemas.microsoft.com/office/drawing/2014/chart" uri="{C3380CC4-5D6E-409C-BE32-E72D297353CC}">
              <c16:uniqueId val="{00000004-F204-4A76-BD5F-ADBECD4ABA65}"/>
            </c:ext>
          </c:extLst>
        </c:ser>
        <c:dLbls>
          <c:showLegendKey val="0"/>
          <c:showVal val="0"/>
          <c:showCatName val="0"/>
          <c:showSerName val="0"/>
          <c:showPercent val="0"/>
          <c:showBubbleSize val="0"/>
        </c:dLbls>
        <c:gapWidth val="219"/>
        <c:overlap val="-27"/>
        <c:axId val="905804399"/>
        <c:axId val="1459988543"/>
      </c:barChart>
      <c:catAx>
        <c:axId val="90580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9988543"/>
        <c:crosses val="autoZero"/>
        <c:auto val="1"/>
        <c:lblAlgn val="ctr"/>
        <c:lblOffset val="100"/>
        <c:noMultiLvlLbl val="0"/>
      </c:catAx>
      <c:valAx>
        <c:axId val="1459988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804399"/>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89DFC-2B0F-4BD8-9E92-E5C892CCC63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CAFC4B1-A0FB-49A1-9508-949A87B18284}">
      <dgm:prSet/>
      <dgm:spPr/>
      <dgm:t>
        <a:bodyPr/>
        <a:lstStyle/>
        <a:p>
          <a:r>
            <a:rPr lang="en-GB">
              <a:latin typeface="Arial" panose="020B0604020202020204" pitchFamily="34" charset="0"/>
              <a:cs typeface="Arial" panose="020B0604020202020204" pitchFamily="34" charset="0"/>
            </a:rPr>
            <a:t>1) Set up WY Lipid Optimisation Clinical Taskforce (LOCT)</a:t>
          </a:r>
          <a:endParaRPr lang="en-US">
            <a:latin typeface="Arial" panose="020B0604020202020204" pitchFamily="34" charset="0"/>
            <a:cs typeface="Arial" panose="020B0604020202020204" pitchFamily="34" charset="0"/>
          </a:endParaRPr>
        </a:p>
      </dgm:t>
    </dgm:pt>
    <dgm:pt modelId="{14D2A69F-CF78-4C12-ABF1-AD410873ED87}" type="parTrans" cxnId="{6569736A-44C6-412C-B7C8-869276415E73}">
      <dgm:prSet/>
      <dgm:spPr/>
      <dgm:t>
        <a:bodyPr/>
        <a:lstStyle/>
        <a:p>
          <a:endParaRPr lang="en-US"/>
        </a:p>
      </dgm:t>
    </dgm:pt>
    <dgm:pt modelId="{DFA9D23F-6877-419B-AF3A-7525A404096E}" type="sibTrans" cxnId="{6569736A-44C6-412C-B7C8-869276415E73}">
      <dgm:prSet/>
      <dgm:spPr/>
      <dgm:t>
        <a:bodyPr/>
        <a:lstStyle/>
        <a:p>
          <a:endParaRPr lang="en-US"/>
        </a:p>
      </dgm:t>
    </dgm:pt>
    <dgm:pt modelId="{BC1F09F6-4473-4137-802E-A1BAFAB492EB}">
      <dgm:prSet/>
      <dgm:spPr/>
      <dgm:t>
        <a:bodyPr/>
        <a:lstStyle/>
        <a:p>
          <a:r>
            <a:rPr lang="en-GB">
              <a:latin typeface="Arial" panose="020B0604020202020204" pitchFamily="34" charset="0"/>
              <a:cs typeface="Arial" panose="020B0604020202020204" pitchFamily="34" charset="0"/>
            </a:rPr>
            <a:t>2) Engage most deprived PCNs to drive lipid optimisation priorities in primary care</a:t>
          </a:r>
          <a:endParaRPr lang="en-US">
            <a:latin typeface="Arial" panose="020B0604020202020204" pitchFamily="34" charset="0"/>
            <a:cs typeface="Arial" panose="020B0604020202020204" pitchFamily="34" charset="0"/>
          </a:endParaRPr>
        </a:p>
      </dgm:t>
    </dgm:pt>
    <dgm:pt modelId="{EC5A1CE3-7FAC-4694-B031-3FAC0BEC814F}" type="parTrans" cxnId="{CBCE4621-46AC-4289-80F7-1F35EBAB5AC3}">
      <dgm:prSet/>
      <dgm:spPr/>
      <dgm:t>
        <a:bodyPr/>
        <a:lstStyle/>
        <a:p>
          <a:endParaRPr lang="en-US"/>
        </a:p>
      </dgm:t>
    </dgm:pt>
    <dgm:pt modelId="{EFAD6210-DE0E-4773-AF8B-EED6C10F5D26}" type="sibTrans" cxnId="{CBCE4621-46AC-4289-80F7-1F35EBAB5AC3}">
      <dgm:prSet/>
      <dgm:spPr/>
      <dgm:t>
        <a:bodyPr/>
        <a:lstStyle/>
        <a:p>
          <a:endParaRPr lang="en-US"/>
        </a:p>
      </dgm:t>
    </dgm:pt>
    <dgm:pt modelId="{3EC879AD-6B32-4839-9DB8-37FE7A144F11}">
      <dgm:prSet/>
      <dgm:spPr/>
      <dgm:t>
        <a:bodyPr/>
        <a:lstStyle/>
        <a:p>
          <a:r>
            <a:rPr lang="en-GB">
              <a:latin typeface="Arial" panose="020B0604020202020204" pitchFamily="34" charset="0"/>
              <a:cs typeface="Arial" panose="020B0604020202020204" pitchFamily="34" charset="0"/>
            </a:rPr>
            <a:t>3) Set up a virtual lipid MDT to support primary care workforce with specialist access and increase confidence in lipid optimisation</a:t>
          </a:r>
          <a:endParaRPr lang="en-US">
            <a:latin typeface="Arial" panose="020B0604020202020204" pitchFamily="34" charset="0"/>
            <a:cs typeface="Arial" panose="020B0604020202020204" pitchFamily="34" charset="0"/>
          </a:endParaRPr>
        </a:p>
      </dgm:t>
    </dgm:pt>
    <dgm:pt modelId="{2E223ACC-2972-4299-BF90-07F4BC6CAC01}" type="parTrans" cxnId="{8F19AFEA-2A21-4AA2-B5CB-47F767000946}">
      <dgm:prSet/>
      <dgm:spPr/>
      <dgm:t>
        <a:bodyPr/>
        <a:lstStyle/>
        <a:p>
          <a:endParaRPr lang="en-US"/>
        </a:p>
      </dgm:t>
    </dgm:pt>
    <dgm:pt modelId="{07B22AA4-9C16-4F5A-AE3B-45CAF89B3058}" type="sibTrans" cxnId="{8F19AFEA-2A21-4AA2-B5CB-47F767000946}">
      <dgm:prSet/>
      <dgm:spPr/>
      <dgm:t>
        <a:bodyPr/>
        <a:lstStyle/>
        <a:p>
          <a:endParaRPr lang="en-US"/>
        </a:p>
      </dgm:t>
    </dgm:pt>
    <dgm:pt modelId="{621E5648-6BDE-4AB6-A471-BF12FE447AC2}">
      <dgm:prSet/>
      <dgm:spPr/>
      <dgm:t>
        <a:bodyPr/>
        <a:lstStyle/>
        <a:p>
          <a:r>
            <a:rPr lang="en-GB" dirty="0">
              <a:latin typeface="Arial" panose="020B0604020202020204" pitchFamily="34" charset="0"/>
              <a:cs typeface="Arial" panose="020B0604020202020204" pitchFamily="34" charset="0"/>
            </a:rPr>
            <a:t>4) Improving referrals to community pharmacies New Medicines Service</a:t>
          </a:r>
          <a:endParaRPr lang="en-US" dirty="0">
            <a:latin typeface="Arial" panose="020B0604020202020204" pitchFamily="34" charset="0"/>
            <a:cs typeface="Arial" panose="020B0604020202020204" pitchFamily="34" charset="0"/>
          </a:endParaRPr>
        </a:p>
      </dgm:t>
    </dgm:pt>
    <dgm:pt modelId="{8A587188-C191-4E89-A01B-8C4ACEFFAC9D}" type="parTrans" cxnId="{7A811A5B-E17A-416D-967C-9FF030210287}">
      <dgm:prSet/>
      <dgm:spPr/>
      <dgm:t>
        <a:bodyPr/>
        <a:lstStyle/>
        <a:p>
          <a:endParaRPr lang="en-US"/>
        </a:p>
      </dgm:t>
    </dgm:pt>
    <dgm:pt modelId="{FAB6594F-A003-474C-AE15-A204CAE11EE3}" type="sibTrans" cxnId="{7A811A5B-E17A-416D-967C-9FF030210287}">
      <dgm:prSet/>
      <dgm:spPr/>
      <dgm:t>
        <a:bodyPr/>
        <a:lstStyle/>
        <a:p>
          <a:endParaRPr lang="en-US"/>
        </a:p>
      </dgm:t>
    </dgm:pt>
    <dgm:pt modelId="{BCE644BD-74B7-4FD3-A411-E31F1563F71F}" type="pres">
      <dgm:prSet presAssocID="{43989DFC-2B0F-4BD8-9E92-E5C892CCC636}" presName="root" presStyleCnt="0">
        <dgm:presLayoutVars>
          <dgm:dir/>
          <dgm:resizeHandles val="exact"/>
        </dgm:presLayoutVars>
      </dgm:prSet>
      <dgm:spPr/>
    </dgm:pt>
    <dgm:pt modelId="{15B15937-2492-4F78-931D-7F0429E3CFF7}" type="pres">
      <dgm:prSet presAssocID="{8CAFC4B1-A0FB-49A1-9508-949A87B18284}" presName="compNode" presStyleCnt="0"/>
      <dgm:spPr/>
    </dgm:pt>
    <dgm:pt modelId="{948561EB-2E89-41A2-B988-C62D6E8EF099}" type="pres">
      <dgm:prSet presAssocID="{8CAFC4B1-A0FB-49A1-9508-949A87B18284}" presName="bgRect" presStyleLbl="bgShp" presStyleIdx="0" presStyleCnt="4"/>
      <dgm:spPr/>
    </dgm:pt>
    <dgm:pt modelId="{7B2D0BE4-8B2D-48DA-877F-0AA6CF8CD8BA}" type="pres">
      <dgm:prSet presAssocID="{8CAFC4B1-A0FB-49A1-9508-949A87B1828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70BB3A1C-5FDA-459E-A4A0-56BF02D22868}" type="pres">
      <dgm:prSet presAssocID="{8CAFC4B1-A0FB-49A1-9508-949A87B18284}" presName="spaceRect" presStyleCnt="0"/>
      <dgm:spPr/>
    </dgm:pt>
    <dgm:pt modelId="{9155BB61-2F1D-46AC-94BB-C62DA27519AF}" type="pres">
      <dgm:prSet presAssocID="{8CAFC4B1-A0FB-49A1-9508-949A87B18284}" presName="parTx" presStyleLbl="revTx" presStyleIdx="0" presStyleCnt="4">
        <dgm:presLayoutVars>
          <dgm:chMax val="0"/>
          <dgm:chPref val="0"/>
        </dgm:presLayoutVars>
      </dgm:prSet>
      <dgm:spPr/>
    </dgm:pt>
    <dgm:pt modelId="{85D52DC4-FFC0-4A7A-9EF3-00FAE70228AE}" type="pres">
      <dgm:prSet presAssocID="{DFA9D23F-6877-419B-AF3A-7525A404096E}" presName="sibTrans" presStyleCnt="0"/>
      <dgm:spPr/>
    </dgm:pt>
    <dgm:pt modelId="{6482D5C7-59D2-49B6-AE15-1781C03FEF32}" type="pres">
      <dgm:prSet presAssocID="{BC1F09F6-4473-4137-802E-A1BAFAB492EB}" presName="compNode" presStyleCnt="0"/>
      <dgm:spPr/>
    </dgm:pt>
    <dgm:pt modelId="{7F5FC3B1-E5B1-4809-A404-5D6B4659EFD8}" type="pres">
      <dgm:prSet presAssocID="{BC1F09F6-4473-4137-802E-A1BAFAB492EB}" presName="bgRect" presStyleLbl="bgShp" presStyleIdx="1" presStyleCnt="4"/>
      <dgm:spPr/>
    </dgm:pt>
    <dgm:pt modelId="{B205629D-72C0-4FC1-A1CF-B0C46068CF3F}" type="pres">
      <dgm:prSet presAssocID="{BC1F09F6-4473-4137-802E-A1BAFAB492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BF0036F-E2F3-49AA-A1A7-5FD74BB1E97D}" type="pres">
      <dgm:prSet presAssocID="{BC1F09F6-4473-4137-802E-A1BAFAB492EB}" presName="spaceRect" presStyleCnt="0"/>
      <dgm:spPr/>
    </dgm:pt>
    <dgm:pt modelId="{75173FCA-36E5-4103-BBF0-FBFFC39199B8}" type="pres">
      <dgm:prSet presAssocID="{BC1F09F6-4473-4137-802E-A1BAFAB492EB}" presName="parTx" presStyleLbl="revTx" presStyleIdx="1" presStyleCnt="4">
        <dgm:presLayoutVars>
          <dgm:chMax val="0"/>
          <dgm:chPref val="0"/>
        </dgm:presLayoutVars>
      </dgm:prSet>
      <dgm:spPr/>
    </dgm:pt>
    <dgm:pt modelId="{726E9657-DB3F-4BD5-B8B9-D107C60FDFE5}" type="pres">
      <dgm:prSet presAssocID="{EFAD6210-DE0E-4773-AF8B-EED6C10F5D26}" presName="sibTrans" presStyleCnt="0"/>
      <dgm:spPr/>
    </dgm:pt>
    <dgm:pt modelId="{71A6B1E7-82D4-46E3-8A9C-995B5E1C8890}" type="pres">
      <dgm:prSet presAssocID="{3EC879AD-6B32-4839-9DB8-37FE7A144F11}" presName="compNode" presStyleCnt="0"/>
      <dgm:spPr/>
    </dgm:pt>
    <dgm:pt modelId="{B020F3AE-DB43-4406-A235-A7807E5796DB}" type="pres">
      <dgm:prSet presAssocID="{3EC879AD-6B32-4839-9DB8-37FE7A144F11}" presName="bgRect" presStyleLbl="bgShp" presStyleIdx="2" presStyleCnt="4"/>
      <dgm:spPr/>
    </dgm:pt>
    <dgm:pt modelId="{1F67E667-F709-416B-8C1D-6750854D0852}" type="pres">
      <dgm:prSet presAssocID="{3EC879AD-6B32-4839-9DB8-37FE7A144F1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6B83A48E-8575-4B86-8D53-D46285A5F707}" type="pres">
      <dgm:prSet presAssocID="{3EC879AD-6B32-4839-9DB8-37FE7A144F11}" presName="spaceRect" presStyleCnt="0"/>
      <dgm:spPr/>
    </dgm:pt>
    <dgm:pt modelId="{0562401A-D1B4-4D4C-B9E1-EECB1C9995C9}" type="pres">
      <dgm:prSet presAssocID="{3EC879AD-6B32-4839-9DB8-37FE7A144F11}" presName="parTx" presStyleLbl="revTx" presStyleIdx="2" presStyleCnt="4">
        <dgm:presLayoutVars>
          <dgm:chMax val="0"/>
          <dgm:chPref val="0"/>
        </dgm:presLayoutVars>
      </dgm:prSet>
      <dgm:spPr/>
    </dgm:pt>
    <dgm:pt modelId="{50089D82-2755-4EA5-8A9B-1E82D260EFA6}" type="pres">
      <dgm:prSet presAssocID="{07B22AA4-9C16-4F5A-AE3B-45CAF89B3058}" presName="sibTrans" presStyleCnt="0"/>
      <dgm:spPr/>
    </dgm:pt>
    <dgm:pt modelId="{3AEA6608-C565-498E-804E-DC775D9A595F}" type="pres">
      <dgm:prSet presAssocID="{621E5648-6BDE-4AB6-A471-BF12FE447AC2}" presName="compNode" presStyleCnt="0"/>
      <dgm:spPr/>
    </dgm:pt>
    <dgm:pt modelId="{26C7610E-DB50-496C-B6AD-D73D7360A6EA}" type="pres">
      <dgm:prSet presAssocID="{621E5648-6BDE-4AB6-A471-BF12FE447AC2}" presName="bgRect" presStyleLbl="bgShp" presStyleIdx="3" presStyleCnt="4"/>
      <dgm:spPr/>
    </dgm:pt>
    <dgm:pt modelId="{D3E2E55E-C5AC-46B9-BC3A-C80BFCE65AF4}" type="pres">
      <dgm:prSet presAssocID="{621E5648-6BDE-4AB6-A471-BF12FE447A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F26AFFE8-D5FD-4044-9F6D-B4B0C00BCE37}" type="pres">
      <dgm:prSet presAssocID="{621E5648-6BDE-4AB6-A471-BF12FE447AC2}" presName="spaceRect" presStyleCnt="0"/>
      <dgm:spPr/>
    </dgm:pt>
    <dgm:pt modelId="{2BD7E7A5-5851-49ED-B541-0200FC0BE9F0}" type="pres">
      <dgm:prSet presAssocID="{621E5648-6BDE-4AB6-A471-BF12FE447AC2}" presName="parTx" presStyleLbl="revTx" presStyleIdx="3" presStyleCnt="4">
        <dgm:presLayoutVars>
          <dgm:chMax val="0"/>
          <dgm:chPref val="0"/>
        </dgm:presLayoutVars>
      </dgm:prSet>
      <dgm:spPr/>
    </dgm:pt>
  </dgm:ptLst>
  <dgm:cxnLst>
    <dgm:cxn modelId="{CBCE4621-46AC-4289-80F7-1F35EBAB5AC3}" srcId="{43989DFC-2B0F-4BD8-9E92-E5C892CCC636}" destId="{BC1F09F6-4473-4137-802E-A1BAFAB492EB}" srcOrd="1" destOrd="0" parTransId="{EC5A1CE3-7FAC-4694-B031-3FAC0BEC814F}" sibTransId="{EFAD6210-DE0E-4773-AF8B-EED6C10F5D26}"/>
    <dgm:cxn modelId="{4A877838-D20F-4238-B52D-5A7BC798B191}" type="presOf" srcId="{43989DFC-2B0F-4BD8-9E92-E5C892CCC636}" destId="{BCE644BD-74B7-4FD3-A411-E31F1563F71F}" srcOrd="0" destOrd="0" presId="urn:microsoft.com/office/officeart/2018/2/layout/IconVerticalSolidList"/>
    <dgm:cxn modelId="{7A811A5B-E17A-416D-967C-9FF030210287}" srcId="{43989DFC-2B0F-4BD8-9E92-E5C892CCC636}" destId="{621E5648-6BDE-4AB6-A471-BF12FE447AC2}" srcOrd="3" destOrd="0" parTransId="{8A587188-C191-4E89-A01B-8C4ACEFFAC9D}" sibTransId="{FAB6594F-A003-474C-AE15-A204CAE11EE3}"/>
    <dgm:cxn modelId="{30912F65-F231-43CF-8D42-A8BB2B9D2044}" type="presOf" srcId="{8CAFC4B1-A0FB-49A1-9508-949A87B18284}" destId="{9155BB61-2F1D-46AC-94BB-C62DA27519AF}" srcOrd="0" destOrd="0" presId="urn:microsoft.com/office/officeart/2018/2/layout/IconVerticalSolidList"/>
    <dgm:cxn modelId="{6569736A-44C6-412C-B7C8-869276415E73}" srcId="{43989DFC-2B0F-4BD8-9E92-E5C892CCC636}" destId="{8CAFC4B1-A0FB-49A1-9508-949A87B18284}" srcOrd="0" destOrd="0" parTransId="{14D2A69F-CF78-4C12-ABF1-AD410873ED87}" sibTransId="{DFA9D23F-6877-419B-AF3A-7525A404096E}"/>
    <dgm:cxn modelId="{C86B9B6E-8FDE-42E7-A2FC-19DF8A091759}" type="presOf" srcId="{3EC879AD-6B32-4839-9DB8-37FE7A144F11}" destId="{0562401A-D1B4-4D4C-B9E1-EECB1C9995C9}" srcOrd="0" destOrd="0" presId="urn:microsoft.com/office/officeart/2018/2/layout/IconVerticalSolidList"/>
    <dgm:cxn modelId="{630E9DE0-3829-4A3E-A2D9-9AD13DF76FF9}" type="presOf" srcId="{621E5648-6BDE-4AB6-A471-BF12FE447AC2}" destId="{2BD7E7A5-5851-49ED-B541-0200FC0BE9F0}" srcOrd="0" destOrd="0" presId="urn:microsoft.com/office/officeart/2018/2/layout/IconVerticalSolidList"/>
    <dgm:cxn modelId="{595167E9-D347-46F0-AA0E-4E26A56E48BE}" type="presOf" srcId="{BC1F09F6-4473-4137-802E-A1BAFAB492EB}" destId="{75173FCA-36E5-4103-BBF0-FBFFC39199B8}" srcOrd="0" destOrd="0" presId="urn:microsoft.com/office/officeart/2018/2/layout/IconVerticalSolidList"/>
    <dgm:cxn modelId="{8F19AFEA-2A21-4AA2-B5CB-47F767000946}" srcId="{43989DFC-2B0F-4BD8-9E92-E5C892CCC636}" destId="{3EC879AD-6B32-4839-9DB8-37FE7A144F11}" srcOrd="2" destOrd="0" parTransId="{2E223ACC-2972-4299-BF90-07F4BC6CAC01}" sibTransId="{07B22AA4-9C16-4F5A-AE3B-45CAF89B3058}"/>
    <dgm:cxn modelId="{8DDF652E-936D-4F6B-9CFA-B512F059F8F4}" type="presParOf" srcId="{BCE644BD-74B7-4FD3-A411-E31F1563F71F}" destId="{15B15937-2492-4F78-931D-7F0429E3CFF7}" srcOrd="0" destOrd="0" presId="urn:microsoft.com/office/officeart/2018/2/layout/IconVerticalSolidList"/>
    <dgm:cxn modelId="{4228FEC0-6A46-4E34-A7D9-61DD79772AA9}" type="presParOf" srcId="{15B15937-2492-4F78-931D-7F0429E3CFF7}" destId="{948561EB-2E89-41A2-B988-C62D6E8EF099}" srcOrd="0" destOrd="0" presId="urn:microsoft.com/office/officeart/2018/2/layout/IconVerticalSolidList"/>
    <dgm:cxn modelId="{94BFD125-7BEE-45C7-9AE3-359FF4E4DB6B}" type="presParOf" srcId="{15B15937-2492-4F78-931D-7F0429E3CFF7}" destId="{7B2D0BE4-8B2D-48DA-877F-0AA6CF8CD8BA}" srcOrd="1" destOrd="0" presId="urn:microsoft.com/office/officeart/2018/2/layout/IconVerticalSolidList"/>
    <dgm:cxn modelId="{9C19842A-5929-46CB-9257-35C926E55EB6}" type="presParOf" srcId="{15B15937-2492-4F78-931D-7F0429E3CFF7}" destId="{70BB3A1C-5FDA-459E-A4A0-56BF02D22868}" srcOrd="2" destOrd="0" presId="urn:microsoft.com/office/officeart/2018/2/layout/IconVerticalSolidList"/>
    <dgm:cxn modelId="{B6BE764E-46D4-46F5-BD25-2FA99331FC11}" type="presParOf" srcId="{15B15937-2492-4F78-931D-7F0429E3CFF7}" destId="{9155BB61-2F1D-46AC-94BB-C62DA27519AF}" srcOrd="3" destOrd="0" presId="urn:microsoft.com/office/officeart/2018/2/layout/IconVerticalSolidList"/>
    <dgm:cxn modelId="{B876B26E-0374-4E7F-A05A-3ECD6F025984}" type="presParOf" srcId="{BCE644BD-74B7-4FD3-A411-E31F1563F71F}" destId="{85D52DC4-FFC0-4A7A-9EF3-00FAE70228AE}" srcOrd="1" destOrd="0" presId="urn:microsoft.com/office/officeart/2018/2/layout/IconVerticalSolidList"/>
    <dgm:cxn modelId="{A7A5B679-0069-479C-8360-1863A5C6800F}" type="presParOf" srcId="{BCE644BD-74B7-4FD3-A411-E31F1563F71F}" destId="{6482D5C7-59D2-49B6-AE15-1781C03FEF32}" srcOrd="2" destOrd="0" presId="urn:microsoft.com/office/officeart/2018/2/layout/IconVerticalSolidList"/>
    <dgm:cxn modelId="{B156E788-4CD8-4BBD-AED3-BC6B92D234B1}" type="presParOf" srcId="{6482D5C7-59D2-49B6-AE15-1781C03FEF32}" destId="{7F5FC3B1-E5B1-4809-A404-5D6B4659EFD8}" srcOrd="0" destOrd="0" presId="urn:microsoft.com/office/officeart/2018/2/layout/IconVerticalSolidList"/>
    <dgm:cxn modelId="{476E6267-B8A9-4405-BE4E-98057C6293BB}" type="presParOf" srcId="{6482D5C7-59D2-49B6-AE15-1781C03FEF32}" destId="{B205629D-72C0-4FC1-A1CF-B0C46068CF3F}" srcOrd="1" destOrd="0" presId="urn:microsoft.com/office/officeart/2018/2/layout/IconVerticalSolidList"/>
    <dgm:cxn modelId="{BC79AC51-0817-46F4-A390-C911457F9E76}" type="presParOf" srcId="{6482D5C7-59D2-49B6-AE15-1781C03FEF32}" destId="{9BF0036F-E2F3-49AA-A1A7-5FD74BB1E97D}" srcOrd="2" destOrd="0" presId="urn:microsoft.com/office/officeart/2018/2/layout/IconVerticalSolidList"/>
    <dgm:cxn modelId="{981C406E-57C9-43EC-A619-598A08BF292D}" type="presParOf" srcId="{6482D5C7-59D2-49B6-AE15-1781C03FEF32}" destId="{75173FCA-36E5-4103-BBF0-FBFFC39199B8}" srcOrd="3" destOrd="0" presId="urn:microsoft.com/office/officeart/2018/2/layout/IconVerticalSolidList"/>
    <dgm:cxn modelId="{5AF80C0B-F822-43DA-A819-AA86B3E20D73}" type="presParOf" srcId="{BCE644BD-74B7-4FD3-A411-E31F1563F71F}" destId="{726E9657-DB3F-4BD5-B8B9-D107C60FDFE5}" srcOrd="3" destOrd="0" presId="urn:microsoft.com/office/officeart/2018/2/layout/IconVerticalSolidList"/>
    <dgm:cxn modelId="{56AF6E7F-04E8-44A6-A70C-AE90AFACC35F}" type="presParOf" srcId="{BCE644BD-74B7-4FD3-A411-E31F1563F71F}" destId="{71A6B1E7-82D4-46E3-8A9C-995B5E1C8890}" srcOrd="4" destOrd="0" presId="urn:microsoft.com/office/officeart/2018/2/layout/IconVerticalSolidList"/>
    <dgm:cxn modelId="{1FAA64AE-AB93-4A82-8E2F-E2A0BCE1CC11}" type="presParOf" srcId="{71A6B1E7-82D4-46E3-8A9C-995B5E1C8890}" destId="{B020F3AE-DB43-4406-A235-A7807E5796DB}" srcOrd="0" destOrd="0" presId="urn:microsoft.com/office/officeart/2018/2/layout/IconVerticalSolidList"/>
    <dgm:cxn modelId="{8677A216-0C78-4E87-A3AA-6A20A6CEB42F}" type="presParOf" srcId="{71A6B1E7-82D4-46E3-8A9C-995B5E1C8890}" destId="{1F67E667-F709-416B-8C1D-6750854D0852}" srcOrd="1" destOrd="0" presId="urn:microsoft.com/office/officeart/2018/2/layout/IconVerticalSolidList"/>
    <dgm:cxn modelId="{A4DD7B4C-A995-4F08-B5BD-70D49CDC49E3}" type="presParOf" srcId="{71A6B1E7-82D4-46E3-8A9C-995B5E1C8890}" destId="{6B83A48E-8575-4B86-8D53-D46285A5F707}" srcOrd="2" destOrd="0" presId="urn:microsoft.com/office/officeart/2018/2/layout/IconVerticalSolidList"/>
    <dgm:cxn modelId="{97581010-41D2-4D5C-81D7-94A1231D7945}" type="presParOf" srcId="{71A6B1E7-82D4-46E3-8A9C-995B5E1C8890}" destId="{0562401A-D1B4-4D4C-B9E1-EECB1C9995C9}" srcOrd="3" destOrd="0" presId="urn:microsoft.com/office/officeart/2018/2/layout/IconVerticalSolidList"/>
    <dgm:cxn modelId="{BE4BE41B-D3C0-47E2-B58E-B38E410B207D}" type="presParOf" srcId="{BCE644BD-74B7-4FD3-A411-E31F1563F71F}" destId="{50089D82-2755-4EA5-8A9B-1E82D260EFA6}" srcOrd="5" destOrd="0" presId="urn:microsoft.com/office/officeart/2018/2/layout/IconVerticalSolidList"/>
    <dgm:cxn modelId="{B0DE0585-CB5A-4BE7-90A9-3DA156C94AB0}" type="presParOf" srcId="{BCE644BD-74B7-4FD3-A411-E31F1563F71F}" destId="{3AEA6608-C565-498E-804E-DC775D9A595F}" srcOrd="6" destOrd="0" presId="urn:microsoft.com/office/officeart/2018/2/layout/IconVerticalSolidList"/>
    <dgm:cxn modelId="{0D7EC59A-5536-49CE-9F3B-9CD82A6580BA}" type="presParOf" srcId="{3AEA6608-C565-498E-804E-DC775D9A595F}" destId="{26C7610E-DB50-496C-B6AD-D73D7360A6EA}" srcOrd="0" destOrd="0" presId="urn:microsoft.com/office/officeart/2018/2/layout/IconVerticalSolidList"/>
    <dgm:cxn modelId="{83CBB35E-B006-40C1-9EB8-F53558DE6327}" type="presParOf" srcId="{3AEA6608-C565-498E-804E-DC775D9A595F}" destId="{D3E2E55E-C5AC-46B9-BC3A-C80BFCE65AF4}" srcOrd="1" destOrd="0" presId="urn:microsoft.com/office/officeart/2018/2/layout/IconVerticalSolidList"/>
    <dgm:cxn modelId="{86B7A682-3CE3-40A4-862E-FCB1CE106675}" type="presParOf" srcId="{3AEA6608-C565-498E-804E-DC775D9A595F}" destId="{F26AFFE8-D5FD-4044-9F6D-B4B0C00BCE37}" srcOrd="2" destOrd="0" presId="urn:microsoft.com/office/officeart/2018/2/layout/IconVerticalSolidList"/>
    <dgm:cxn modelId="{0B00B4FE-ADBE-4CF7-9CE7-A9A7C8F235C4}" type="presParOf" srcId="{3AEA6608-C565-498E-804E-DC775D9A595F}" destId="{2BD7E7A5-5851-49ED-B541-0200FC0BE9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6127C-3E44-451E-ADC7-CE1952D563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4B5D0E3-3E80-450C-B59E-E8E280243F8C}">
      <dgm:prSet/>
      <dgm:spPr/>
      <dgm:t>
        <a:bodyPr/>
        <a:lstStyle/>
        <a:p>
          <a:pPr>
            <a:lnSpc>
              <a:spcPct val="100000"/>
            </a:lnSpc>
          </a:pPr>
          <a:r>
            <a:rPr lang="en-GB" b="1" dirty="0">
              <a:latin typeface="Arial" panose="020B0604020202020204" pitchFamily="34" charset="0"/>
              <a:cs typeface="Arial" panose="020B0604020202020204" pitchFamily="34" charset="0"/>
            </a:rPr>
            <a:t>What was the main goal? </a:t>
          </a:r>
          <a:r>
            <a:rPr lang="en-GB" dirty="0">
              <a:latin typeface="Arial" panose="020B0604020202020204" pitchFamily="34" charset="0"/>
              <a:cs typeface="Arial" panose="020B0604020202020204" pitchFamily="34" charset="0"/>
            </a:rPr>
            <a:t>To upskill primary care clinicians (from most deprived PCN areas) to do lipid optimisation.</a:t>
          </a:r>
          <a:endParaRPr lang="en-US" dirty="0">
            <a:latin typeface="Arial" panose="020B0604020202020204" pitchFamily="34" charset="0"/>
            <a:cs typeface="Arial" panose="020B0604020202020204" pitchFamily="34" charset="0"/>
          </a:endParaRPr>
        </a:p>
      </dgm:t>
    </dgm:pt>
    <dgm:pt modelId="{62C9B3AD-CE1A-4857-81B2-01E31CA20120}" type="parTrans" cxnId="{AD04A1CD-6E26-4ACF-9DC2-7E76EC48CC9B}">
      <dgm:prSet/>
      <dgm:spPr/>
      <dgm:t>
        <a:bodyPr/>
        <a:lstStyle/>
        <a:p>
          <a:endParaRPr lang="en-US"/>
        </a:p>
      </dgm:t>
    </dgm:pt>
    <dgm:pt modelId="{D232A415-B141-4362-9E66-D32BBD05A139}" type="sibTrans" cxnId="{AD04A1CD-6E26-4ACF-9DC2-7E76EC48CC9B}">
      <dgm:prSet/>
      <dgm:spPr/>
      <dgm:t>
        <a:bodyPr/>
        <a:lstStyle/>
        <a:p>
          <a:endParaRPr lang="en-US"/>
        </a:p>
      </dgm:t>
    </dgm:pt>
    <dgm:pt modelId="{55A09BBA-B068-4B97-BC24-3CA6190FE0CE}">
      <dgm:prSet/>
      <dgm:spPr/>
      <dgm:t>
        <a:bodyPr/>
        <a:lstStyle/>
        <a:p>
          <a:pPr>
            <a:lnSpc>
              <a:spcPct val="100000"/>
            </a:lnSpc>
          </a:pPr>
          <a:r>
            <a:rPr lang="en-GB" b="1" dirty="0">
              <a:latin typeface="Arial" panose="020B0604020202020204" pitchFamily="34" charset="0"/>
              <a:cs typeface="Arial" panose="020B0604020202020204" pitchFamily="34" charset="0"/>
            </a:rPr>
            <a:t>What did we want to achieve? </a:t>
          </a:r>
          <a:r>
            <a:rPr lang="en-GB" dirty="0">
              <a:latin typeface="Arial" panose="020B0604020202020204" pitchFamily="34" charset="0"/>
              <a:cs typeface="Arial" panose="020B0604020202020204" pitchFamily="34" charset="0"/>
            </a:rPr>
            <a:t>To improve lipid management of patients with CVD living in most deprived areas.</a:t>
          </a:r>
          <a:endParaRPr lang="en-US" dirty="0">
            <a:latin typeface="Arial" panose="020B0604020202020204" pitchFamily="34" charset="0"/>
            <a:cs typeface="Arial" panose="020B0604020202020204" pitchFamily="34" charset="0"/>
          </a:endParaRPr>
        </a:p>
      </dgm:t>
    </dgm:pt>
    <dgm:pt modelId="{741BF6FA-8F39-4BA2-B89C-B923DAA63F27}" type="parTrans" cxnId="{1A35EAC3-FEB0-4DDB-ADED-94722D42207B}">
      <dgm:prSet/>
      <dgm:spPr/>
      <dgm:t>
        <a:bodyPr/>
        <a:lstStyle/>
        <a:p>
          <a:endParaRPr lang="en-US"/>
        </a:p>
      </dgm:t>
    </dgm:pt>
    <dgm:pt modelId="{53E28002-B154-40E8-9182-7F258725C401}" type="sibTrans" cxnId="{1A35EAC3-FEB0-4DDB-ADED-94722D42207B}">
      <dgm:prSet/>
      <dgm:spPr/>
      <dgm:t>
        <a:bodyPr/>
        <a:lstStyle/>
        <a:p>
          <a:endParaRPr lang="en-US"/>
        </a:p>
      </dgm:t>
    </dgm:pt>
    <dgm:pt modelId="{4B15AB98-EB27-4E0C-8A1E-9A55652D08CF}">
      <dgm:prSet/>
      <dgm:spPr/>
      <dgm:t>
        <a:bodyPr/>
        <a:lstStyle/>
        <a:p>
          <a:pPr>
            <a:lnSpc>
              <a:spcPct val="100000"/>
            </a:lnSpc>
          </a:pPr>
          <a:r>
            <a:rPr lang="en-GB" b="1" dirty="0">
              <a:latin typeface="Arial" panose="020B0604020202020204" pitchFamily="34" charset="0"/>
              <a:cs typeface="Arial" panose="020B0604020202020204" pitchFamily="34" charset="0"/>
            </a:rPr>
            <a:t>How did we achieve it? </a:t>
          </a:r>
          <a:r>
            <a:rPr lang="en-GB" dirty="0">
              <a:latin typeface="Arial" panose="020B0604020202020204" pitchFamily="34" charset="0"/>
              <a:cs typeface="Arial" panose="020B0604020202020204" pitchFamily="34" charset="0"/>
            </a:rPr>
            <a:t>Integrated MDT approach, A&amp;G support, virtual lipid MDT discussion, virtual training webinars</a:t>
          </a:r>
          <a:endParaRPr lang="en-US" dirty="0">
            <a:latin typeface="Arial" panose="020B0604020202020204" pitchFamily="34" charset="0"/>
            <a:cs typeface="Arial" panose="020B0604020202020204" pitchFamily="34" charset="0"/>
          </a:endParaRPr>
        </a:p>
      </dgm:t>
    </dgm:pt>
    <dgm:pt modelId="{22FFF5A9-FE83-4D66-93BD-814B6812A2CF}" type="parTrans" cxnId="{BE27F1A9-6A71-44BB-BA7B-B8C992A48BD9}">
      <dgm:prSet/>
      <dgm:spPr/>
      <dgm:t>
        <a:bodyPr/>
        <a:lstStyle/>
        <a:p>
          <a:endParaRPr lang="en-US"/>
        </a:p>
      </dgm:t>
    </dgm:pt>
    <dgm:pt modelId="{1AD0D960-2999-45F5-B2A6-810F908F4396}" type="sibTrans" cxnId="{BE27F1A9-6A71-44BB-BA7B-B8C992A48BD9}">
      <dgm:prSet/>
      <dgm:spPr/>
      <dgm:t>
        <a:bodyPr/>
        <a:lstStyle/>
        <a:p>
          <a:endParaRPr lang="en-US"/>
        </a:p>
      </dgm:t>
    </dgm:pt>
    <dgm:pt modelId="{DAA60053-1854-4C51-B277-C18F22E8786D}" type="pres">
      <dgm:prSet presAssocID="{3EA6127C-3E44-451E-ADC7-CE1952D56300}" presName="root" presStyleCnt="0">
        <dgm:presLayoutVars>
          <dgm:dir/>
          <dgm:resizeHandles val="exact"/>
        </dgm:presLayoutVars>
      </dgm:prSet>
      <dgm:spPr/>
    </dgm:pt>
    <dgm:pt modelId="{D634000C-CCD4-48FE-812D-7ED65D3024D1}" type="pres">
      <dgm:prSet presAssocID="{04B5D0E3-3E80-450C-B59E-E8E280243F8C}" presName="compNode" presStyleCnt="0"/>
      <dgm:spPr/>
    </dgm:pt>
    <dgm:pt modelId="{395F67CB-DF48-4997-84EA-E59278387FAB}" type="pres">
      <dgm:prSet presAssocID="{04B5D0E3-3E80-450C-B59E-E8E280243F8C}" presName="bgRect" presStyleLbl="bgShp" presStyleIdx="0" presStyleCnt="3"/>
      <dgm:spPr/>
    </dgm:pt>
    <dgm:pt modelId="{C0DF1325-4404-401A-9EDC-4D8BC99B5C67}" type="pres">
      <dgm:prSet presAssocID="{04B5D0E3-3E80-450C-B59E-E8E280243F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5FF264F0-750E-4E1C-841F-D4BCACEED9E6}" type="pres">
      <dgm:prSet presAssocID="{04B5D0E3-3E80-450C-B59E-E8E280243F8C}" presName="spaceRect" presStyleCnt="0"/>
      <dgm:spPr/>
    </dgm:pt>
    <dgm:pt modelId="{31852C83-BBD5-42FE-B771-630809FBDECF}" type="pres">
      <dgm:prSet presAssocID="{04B5D0E3-3E80-450C-B59E-E8E280243F8C}" presName="parTx" presStyleLbl="revTx" presStyleIdx="0" presStyleCnt="3">
        <dgm:presLayoutVars>
          <dgm:chMax val="0"/>
          <dgm:chPref val="0"/>
        </dgm:presLayoutVars>
      </dgm:prSet>
      <dgm:spPr/>
    </dgm:pt>
    <dgm:pt modelId="{FB296C55-1406-4DB8-8709-846DAEB39212}" type="pres">
      <dgm:prSet presAssocID="{D232A415-B141-4362-9E66-D32BBD05A139}" presName="sibTrans" presStyleCnt="0"/>
      <dgm:spPr/>
    </dgm:pt>
    <dgm:pt modelId="{E1E186F9-FC73-4BD4-A52D-476671F37E8F}" type="pres">
      <dgm:prSet presAssocID="{55A09BBA-B068-4B97-BC24-3CA6190FE0CE}" presName="compNode" presStyleCnt="0"/>
      <dgm:spPr/>
    </dgm:pt>
    <dgm:pt modelId="{3BBB5FAE-57AE-40CD-9CE7-1848256697EE}" type="pres">
      <dgm:prSet presAssocID="{55A09BBA-B068-4B97-BC24-3CA6190FE0CE}" presName="bgRect" presStyleLbl="bgShp" presStyleIdx="1" presStyleCnt="3"/>
      <dgm:spPr/>
    </dgm:pt>
    <dgm:pt modelId="{53FE3D2C-646C-464E-9FA2-C66760EFB9B0}" type="pres">
      <dgm:prSet presAssocID="{55A09BBA-B068-4B97-BC24-3CA6190FE0C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5DACBEED-B551-4DE8-9992-85D78F71818E}" type="pres">
      <dgm:prSet presAssocID="{55A09BBA-B068-4B97-BC24-3CA6190FE0CE}" presName="spaceRect" presStyleCnt="0"/>
      <dgm:spPr/>
    </dgm:pt>
    <dgm:pt modelId="{D794027F-38A4-4BCD-9943-B752D80CCAC5}" type="pres">
      <dgm:prSet presAssocID="{55A09BBA-B068-4B97-BC24-3CA6190FE0CE}" presName="parTx" presStyleLbl="revTx" presStyleIdx="1" presStyleCnt="3">
        <dgm:presLayoutVars>
          <dgm:chMax val="0"/>
          <dgm:chPref val="0"/>
        </dgm:presLayoutVars>
      </dgm:prSet>
      <dgm:spPr/>
    </dgm:pt>
    <dgm:pt modelId="{4C27F169-0BC7-40E3-9784-196A9737E8F8}" type="pres">
      <dgm:prSet presAssocID="{53E28002-B154-40E8-9182-7F258725C401}" presName="sibTrans" presStyleCnt="0"/>
      <dgm:spPr/>
    </dgm:pt>
    <dgm:pt modelId="{7C4D5734-553C-4482-9425-A7E960F4B44A}" type="pres">
      <dgm:prSet presAssocID="{4B15AB98-EB27-4E0C-8A1E-9A55652D08CF}" presName="compNode" presStyleCnt="0"/>
      <dgm:spPr/>
    </dgm:pt>
    <dgm:pt modelId="{4BEE2F10-295A-49AC-B297-D2A30CED3993}" type="pres">
      <dgm:prSet presAssocID="{4B15AB98-EB27-4E0C-8A1E-9A55652D08CF}" presName="bgRect" presStyleLbl="bgShp" presStyleIdx="2" presStyleCnt="3"/>
      <dgm:spPr/>
    </dgm:pt>
    <dgm:pt modelId="{C97DD060-FDAE-4265-B6B8-3376A33CCCFF}" type="pres">
      <dgm:prSet presAssocID="{4B15AB98-EB27-4E0C-8A1E-9A55652D08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0FF69833-ADD1-4382-B061-8742AB86CF1C}" type="pres">
      <dgm:prSet presAssocID="{4B15AB98-EB27-4E0C-8A1E-9A55652D08CF}" presName="spaceRect" presStyleCnt="0"/>
      <dgm:spPr/>
    </dgm:pt>
    <dgm:pt modelId="{74663879-C413-4D89-A594-213E206C7F95}" type="pres">
      <dgm:prSet presAssocID="{4B15AB98-EB27-4E0C-8A1E-9A55652D08CF}" presName="parTx" presStyleLbl="revTx" presStyleIdx="2" presStyleCnt="3">
        <dgm:presLayoutVars>
          <dgm:chMax val="0"/>
          <dgm:chPref val="0"/>
        </dgm:presLayoutVars>
      </dgm:prSet>
      <dgm:spPr/>
    </dgm:pt>
  </dgm:ptLst>
  <dgm:cxnLst>
    <dgm:cxn modelId="{67E20B76-DCD3-4068-8C3E-A9BE26AF4A4E}" type="presOf" srcId="{55A09BBA-B068-4B97-BC24-3CA6190FE0CE}" destId="{D794027F-38A4-4BCD-9943-B752D80CCAC5}" srcOrd="0" destOrd="0" presId="urn:microsoft.com/office/officeart/2018/2/layout/IconVerticalSolidList"/>
    <dgm:cxn modelId="{CF15769A-CEE5-4FA0-A624-A2DFDE86C4EC}" type="presOf" srcId="{04B5D0E3-3E80-450C-B59E-E8E280243F8C}" destId="{31852C83-BBD5-42FE-B771-630809FBDECF}" srcOrd="0" destOrd="0" presId="urn:microsoft.com/office/officeart/2018/2/layout/IconVerticalSolidList"/>
    <dgm:cxn modelId="{BE27F1A9-6A71-44BB-BA7B-B8C992A48BD9}" srcId="{3EA6127C-3E44-451E-ADC7-CE1952D56300}" destId="{4B15AB98-EB27-4E0C-8A1E-9A55652D08CF}" srcOrd="2" destOrd="0" parTransId="{22FFF5A9-FE83-4D66-93BD-814B6812A2CF}" sibTransId="{1AD0D960-2999-45F5-B2A6-810F908F4396}"/>
    <dgm:cxn modelId="{1A35EAC3-FEB0-4DDB-ADED-94722D42207B}" srcId="{3EA6127C-3E44-451E-ADC7-CE1952D56300}" destId="{55A09BBA-B068-4B97-BC24-3CA6190FE0CE}" srcOrd="1" destOrd="0" parTransId="{741BF6FA-8F39-4BA2-B89C-B923DAA63F27}" sibTransId="{53E28002-B154-40E8-9182-7F258725C401}"/>
    <dgm:cxn modelId="{AD04A1CD-6E26-4ACF-9DC2-7E76EC48CC9B}" srcId="{3EA6127C-3E44-451E-ADC7-CE1952D56300}" destId="{04B5D0E3-3E80-450C-B59E-E8E280243F8C}" srcOrd="0" destOrd="0" parTransId="{62C9B3AD-CE1A-4857-81B2-01E31CA20120}" sibTransId="{D232A415-B141-4362-9E66-D32BBD05A139}"/>
    <dgm:cxn modelId="{CDE499E2-1D05-46E5-A21E-69697EEF65A3}" type="presOf" srcId="{4B15AB98-EB27-4E0C-8A1E-9A55652D08CF}" destId="{74663879-C413-4D89-A594-213E206C7F95}" srcOrd="0" destOrd="0" presId="urn:microsoft.com/office/officeart/2018/2/layout/IconVerticalSolidList"/>
    <dgm:cxn modelId="{6C7C94F7-046E-4551-ADB9-1BD91F819DE2}" type="presOf" srcId="{3EA6127C-3E44-451E-ADC7-CE1952D56300}" destId="{DAA60053-1854-4C51-B277-C18F22E8786D}" srcOrd="0" destOrd="0" presId="urn:microsoft.com/office/officeart/2018/2/layout/IconVerticalSolidList"/>
    <dgm:cxn modelId="{DFA55277-ED39-4731-80E4-95638E4635FB}" type="presParOf" srcId="{DAA60053-1854-4C51-B277-C18F22E8786D}" destId="{D634000C-CCD4-48FE-812D-7ED65D3024D1}" srcOrd="0" destOrd="0" presId="urn:microsoft.com/office/officeart/2018/2/layout/IconVerticalSolidList"/>
    <dgm:cxn modelId="{9F1C2DF8-0CD7-49DD-B44A-4654910BAA7D}" type="presParOf" srcId="{D634000C-CCD4-48FE-812D-7ED65D3024D1}" destId="{395F67CB-DF48-4997-84EA-E59278387FAB}" srcOrd="0" destOrd="0" presId="urn:microsoft.com/office/officeart/2018/2/layout/IconVerticalSolidList"/>
    <dgm:cxn modelId="{6435FCE8-63CD-4CFA-80A5-7B5FD7608DF2}" type="presParOf" srcId="{D634000C-CCD4-48FE-812D-7ED65D3024D1}" destId="{C0DF1325-4404-401A-9EDC-4D8BC99B5C67}" srcOrd="1" destOrd="0" presId="urn:microsoft.com/office/officeart/2018/2/layout/IconVerticalSolidList"/>
    <dgm:cxn modelId="{79E8594A-BD6B-45E8-B4BF-199550F73FF2}" type="presParOf" srcId="{D634000C-CCD4-48FE-812D-7ED65D3024D1}" destId="{5FF264F0-750E-4E1C-841F-D4BCACEED9E6}" srcOrd="2" destOrd="0" presId="urn:microsoft.com/office/officeart/2018/2/layout/IconVerticalSolidList"/>
    <dgm:cxn modelId="{25926739-42E8-4CC7-BC38-B61660B2B102}" type="presParOf" srcId="{D634000C-CCD4-48FE-812D-7ED65D3024D1}" destId="{31852C83-BBD5-42FE-B771-630809FBDECF}" srcOrd="3" destOrd="0" presId="urn:microsoft.com/office/officeart/2018/2/layout/IconVerticalSolidList"/>
    <dgm:cxn modelId="{8470CB11-9FC7-4498-AF06-8BC35BE764A7}" type="presParOf" srcId="{DAA60053-1854-4C51-B277-C18F22E8786D}" destId="{FB296C55-1406-4DB8-8709-846DAEB39212}" srcOrd="1" destOrd="0" presId="urn:microsoft.com/office/officeart/2018/2/layout/IconVerticalSolidList"/>
    <dgm:cxn modelId="{2F232818-5D31-47C5-A51B-6E1418E5EE84}" type="presParOf" srcId="{DAA60053-1854-4C51-B277-C18F22E8786D}" destId="{E1E186F9-FC73-4BD4-A52D-476671F37E8F}" srcOrd="2" destOrd="0" presId="urn:microsoft.com/office/officeart/2018/2/layout/IconVerticalSolidList"/>
    <dgm:cxn modelId="{2C1C6766-F7AD-4C9D-A5D4-9D278404C9D6}" type="presParOf" srcId="{E1E186F9-FC73-4BD4-A52D-476671F37E8F}" destId="{3BBB5FAE-57AE-40CD-9CE7-1848256697EE}" srcOrd="0" destOrd="0" presId="urn:microsoft.com/office/officeart/2018/2/layout/IconVerticalSolidList"/>
    <dgm:cxn modelId="{6658B2A4-4ECD-4C39-9FDA-D24DBBA746E5}" type="presParOf" srcId="{E1E186F9-FC73-4BD4-A52D-476671F37E8F}" destId="{53FE3D2C-646C-464E-9FA2-C66760EFB9B0}" srcOrd="1" destOrd="0" presId="urn:microsoft.com/office/officeart/2018/2/layout/IconVerticalSolidList"/>
    <dgm:cxn modelId="{82A367A2-346F-4E97-936E-4C43A71FEAE0}" type="presParOf" srcId="{E1E186F9-FC73-4BD4-A52D-476671F37E8F}" destId="{5DACBEED-B551-4DE8-9992-85D78F71818E}" srcOrd="2" destOrd="0" presId="urn:microsoft.com/office/officeart/2018/2/layout/IconVerticalSolidList"/>
    <dgm:cxn modelId="{96F9FD46-B351-44F1-9529-D4FCE78F1DA5}" type="presParOf" srcId="{E1E186F9-FC73-4BD4-A52D-476671F37E8F}" destId="{D794027F-38A4-4BCD-9943-B752D80CCAC5}" srcOrd="3" destOrd="0" presId="urn:microsoft.com/office/officeart/2018/2/layout/IconVerticalSolidList"/>
    <dgm:cxn modelId="{6C5916A0-A979-4E2A-9E2F-3158FA7E7490}" type="presParOf" srcId="{DAA60053-1854-4C51-B277-C18F22E8786D}" destId="{4C27F169-0BC7-40E3-9784-196A9737E8F8}" srcOrd="3" destOrd="0" presId="urn:microsoft.com/office/officeart/2018/2/layout/IconVerticalSolidList"/>
    <dgm:cxn modelId="{383E5C46-18D1-4C1F-95E1-84952527B891}" type="presParOf" srcId="{DAA60053-1854-4C51-B277-C18F22E8786D}" destId="{7C4D5734-553C-4482-9425-A7E960F4B44A}" srcOrd="4" destOrd="0" presId="urn:microsoft.com/office/officeart/2018/2/layout/IconVerticalSolidList"/>
    <dgm:cxn modelId="{E75C1C29-CDB5-4E53-8A3E-61EAEBABA67C}" type="presParOf" srcId="{7C4D5734-553C-4482-9425-A7E960F4B44A}" destId="{4BEE2F10-295A-49AC-B297-D2A30CED3993}" srcOrd="0" destOrd="0" presId="urn:microsoft.com/office/officeart/2018/2/layout/IconVerticalSolidList"/>
    <dgm:cxn modelId="{E4314D33-1740-4F35-806F-D61B3DE07804}" type="presParOf" srcId="{7C4D5734-553C-4482-9425-A7E960F4B44A}" destId="{C97DD060-FDAE-4265-B6B8-3376A33CCCFF}" srcOrd="1" destOrd="0" presId="urn:microsoft.com/office/officeart/2018/2/layout/IconVerticalSolidList"/>
    <dgm:cxn modelId="{7722DD01-F4EB-4EEE-9419-3B1FF2BF8370}" type="presParOf" srcId="{7C4D5734-553C-4482-9425-A7E960F4B44A}" destId="{0FF69833-ADD1-4382-B061-8742AB86CF1C}" srcOrd="2" destOrd="0" presId="urn:microsoft.com/office/officeart/2018/2/layout/IconVerticalSolidList"/>
    <dgm:cxn modelId="{F1AA0878-4E42-4FBB-BE56-0A669F9D5790}" type="presParOf" srcId="{7C4D5734-553C-4482-9425-A7E960F4B44A}" destId="{74663879-C413-4D89-A594-213E206C7F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E48A6C-BFBF-45EE-9DE2-3F967004697F}"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38F3FF0-0B04-41EF-A073-5635F328730E}">
      <dgm:prSet/>
      <dgm:spPr/>
      <dgm:t>
        <a:bodyPr/>
        <a:lstStyle/>
        <a:p>
          <a:r>
            <a:rPr lang="en-GB" dirty="0">
              <a:latin typeface="Arial" panose="020B0604020202020204" pitchFamily="34" charset="0"/>
              <a:cs typeface="Arial" panose="020B0604020202020204" pitchFamily="34" charset="0"/>
            </a:rPr>
            <a:t>16 PCNs signed up plus 4 new PCNs onboarded during extension</a:t>
          </a:r>
          <a:endParaRPr lang="en-US" dirty="0">
            <a:latin typeface="Arial" panose="020B0604020202020204" pitchFamily="34" charset="0"/>
            <a:cs typeface="Arial" panose="020B0604020202020204" pitchFamily="34" charset="0"/>
          </a:endParaRPr>
        </a:p>
      </dgm:t>
    </dgm:pt>
    <dgm:pt modelId="{0D91F6C4-FC44-431C-B208-321B4C4F5AC2}" type="parTrans" cxnId="{32B4B3D7-958C-4D51-BC55-CD3E0FAB9B98}">
      <dgm:prSet/>
      <dgm:spPr/>
      <dgm:t>
        <a:bodyPr/>
        <a:lstStyle/>
        <a:p>
          <a:endParaRPr lang="en-US"/>
        </a:p>
      </dgm:t>
    </dgm:pt>
    <dgm:pt modelId="{1A562CC5-8374-4D7C-9D03-22818333F6A6}" type="sibTrans" cxnId="{32B4B3D7-958C-4D51-BC55-CD3E0FAB9B98}">
      <dgm:prSet/>
      <dgm:spPr/>
      <dgm:t>
        <a:bodyPr/>
        <a:lstStyle/>
        <a:p>
          <a:endParaRPr lang="en-US"/>
        </a:p>
      </dgm:t>
    </dgm:pt>
    <dgm:pt modelId="{615A1B6A-0B6D-4A4E-9C12-15794778995B}">
      <dgm:prSet/>
      <dgm:spPr/>
      <dgm:t>
        <a:bodyPr/>
        <a:lstStyle/>
        <a:p>
          <a:r>
            <a:rPr lang="en-GB" dirty="0">
              <a:latin typeface="Arial" panose="020B0604020202020204" pitchFamily="34" charset="0"/>
              <a:cs typeface="Arial" panose="020B0604020202020204" pitchFamily="34" charset="0"/>
            </a:rPr>
            <a:t>Delivered 4 webinars (open to everyone across West Yorkshire)</a:t>
          </a:r>
          <a:endParaRPr lang="en-US" dirty="0">
            <a:latin typeface="Arial" panose="020B0604020202020204" pitchFamily="34" charset="0"/>
            <a:cs typeface="Arial" panose="020B0604020202020204" pitchFamily="34" charset="0"/>
          </a:endParaRPr>
        </a:p>
      </dgm:t>
    </dgm:pt>
    <dgm:pt modelId="{02538F9D-84D9-4AC1-9D23-EAF9674CF0E0}" type="parTrans" cxnId="{9A9DCD63-D379-444A-BECB-5DAF23BA15A5}">
      <dgm:prSet/>
      <dgm:spPr/>
      <dgm:t>
        <a:bodyPr/>
        <a:lstStyle/>
        <a:p>
          <a:endParaRPr lang="en-US"/>
        </a:p>
      </dgm:t>
    </dgm:pt>
    <dgm:pt modelId="{0197DE1E-41CE-42E1-8517-4EB446F96F00}" type="sibTrans" cxnId="{9A9DCD63-D379-444A-BECB-5DAF23BA15A5}">
      <dgm:prSet/>
      <dgm:spPr/>
      <dgm:t>
        <a:bodyPr/>
        <a:lstStyle/>
        <a:p>
          <a:endParaRPr lang="en-US"/>
        </a:p>
      </dgm:t>
    </dgm:pt>
    <dgm:pt modelId="{EE0AEC17-6385-4AF0-9CCB-F0AFCCAE7883}">
      <dgm:prSet/>
      <dgm:spPr/>
      <dgm:t>
        <a:bodyPr/>
        <a:lstStyle/>
        <a:p>
          <a:r>
            <a:rPr lang="en-GB">
              <a:latin typeface="Arial" panose="020B0604020202020204" pitchFamily="34" charset="0"/>
              <a:cs typeface="Arial" panose="020B0604020202020204" pitchFamily="34" charset="0"/>
            </a:rPr>
            <a:t>Received 72 A&amp;G (8 rejected)</a:t>
          </a:r>
          <a:endParaRPr lang="en-US">
            <a:latin typeface="Arial" panose="020B0604020202020204" pitchFamily="34" charset="0"/>
            <a:cs typeface="Arial" panose="020B0604020202020204" pitchFamily="34" charset="0"/>
          </a:endParaRPr>
        </a:p>
      </dgm:t>
    </dgm:pt>
    <dgm:pt modelId="{5BEC37C4-6786-4A4F-BBDE-1771AE832016}" type="parTrans" cxnId="{6FCF08C3-F6EB-455D-9BB9-2392C1B9C7F7}">
      <dgm:prSet/>
      <dgm:spPr/>
      <dgm:t>
        <a:bodyPr/>
        <a:lstStyle/>
        <a:p>
          <a:endParaRPr lang="en-US"/>
        </a:p>
      </dgm:t>
    </dgm:pt>
    <dgm:pt modelId="{C9C98B36-447D-4CBD-8778-7D035C62EC73}" type="sibTrans" cxnId="{6FCF08C3-F6EB-455D-9BB9-2392C1B9C7F7}">
      <dgm:prSet/>
      <dgm:spPr/>
      <dgm:t>
        <a:bodyPr/>
        <a:lstStyle/>
        <a:p>
          <a:endParaRPr lang="en-US"/>
        </a:p>
      </dgm:t>
    </dgm:pt>
    <dgm:pt modelId="{EB3DFB8A-E1F4-4229-BF9B-CA4C6A4DF566}">
      <dgm:prSet/>
      <dgm:spPr/>
      <dgm:t>
        <a:bodyPr/>
        <a:lstStyle/>
        <a:p>
          <a:r>
            <a:rPr lang="en-GB">
              <a:latin typeface="Arial" panose="020B0604020202020204" pitchFamily="34" charset="0"/>
              <a:cs typeface="Arial" panose="020B0604020202020204" pitchFamily="34" charset="0"/>
            </a:rPr>
            <a:t>8 virtual lipid MDT – 31 cases discussed</a:t>
          </a:r>
          <a:endParaRPr lang="en-US">
            <a:latin typeface="Arial" panose="020B0604020202020204" pitchFamily="34" charset="0"/>
            <a:cs typeface="Arial" panose="020B0604020202020204" pitchFamily="34" charset="0"/>
          </a:endParaRPr>
        </a:p>
      </dgm:t>
    </dgm:pt>
    <dgm:pt modelId="{33D8CD80-C8C8-4B7C-B7A7-0F3361EAFC3D}" type="parTrans" cxnId="{9CA701D7-A0CC-4CD8-9DEF-DFBBC841D899}">
      <dgm:prSet/>
      <dgm:spPr/>
      <dgm:t>
        <a:bodyPr/>
        <a:lstStyle/>
        <a:p>
          <a:endParaRPr lang="en-US"/>
        </a:p>
      </dgm:t>
    </dgm:pt>
    <dgm:pt modelId="{2730CCE6-3475-4F90-8B7F-155FDB795E9B}" type="sibTrans" cxnId="{9CA701D7-A0CC-4CD8-9DEF-DFBBC841D899}">
      <dgm:prSet/>
      <dgm:spPr/>
      <dgm:t>
        <a:bodyPr/>
        <a:lstStyle/>
        <a:p>
          <a:endParaRPr lang="en-US"/>
        </a:p>
      </dgm:t>
    </dgm:pt>
    <dgm:pt modelId="{7EB4EF71-034C-471B-A61C-1D357F6AD99D}">
      <dgm:prSet/>
      <dgm:spPr/>
      <dgm:t>
        <a:bodyPr/>
        <a:lstStyle/>
        <a:p>
          <a:r>
            <a:rPr lang="en-GB">
              <a:latin typeface="Arial" panose="020B0604020202020204" pitchFamily="34" charset="0"/>
              <a:cs typeface="Arial" panose="020B0604020202020204" pitchFamily="34" charset="0"/>
            </a:rPr>
            <a:t>Set up WY LOCT – had 6 bi-monthly meetings between April 2023 to April 2024, continues under WYICB LTC and Personalised Care Team.</a:t>
          </a:r>
          <a:endParaRPr lang="en-US">
            <a:latin typeface="Arial" panose="020B0604020202020204" pitchFamily="34" charset="0"/>
            <a:cs typeface="Arial" panose="020B0604020202020204" pitchFamily="34" charset="0"/>
          </a:endParaRPr>
        </a:p>
      </dgm:t>
    </dgm:pt>
    <dgm:pt modelId="{EA095F3E-E1F1-4CCC-9B30-B7D3096A62EA}" type="parTrans" cxnId="{7C7314AD-D85C-4699-902E-5B078BE893EE}">
      <dgm:prSet/>
      <dgm:spPr/>
      <dgm:t>
        <a:bodyPr/>
        <a:lstStyle/>
        <a:p>
          <a:endParaRPr lang="en-US"/>
        </a:p>
      </dgm:t>
    </dgm:pt>
    <dgm:pt modelId="{8654ADA8-A142-41F9-83A3-30AA877757C6}" type="sibTrans" cxnId="{7C7314AD-D85C-4699-902E-5B078BE893EE}">
      <dgm:prSet/>
      <dgm:spPr/>
      <dgm:t>
        <a:bodyPr/>
        <a:lstStyle/>
        <a:p>
          <a:endParaRPr lang="en-US"/>
        </a:p>
      </dgm:t>
    </dgm:pt>
    <dgm:pt modelId="{C30EE296-3AE5-437D-A12F-0723991E20F3}" type="pres">
      <dgm:prSet presAssocID="{8FE48A6C-BFBF-45EE-9DE2-3F967004697F}" presName="outerComposite" presStyleCnt="0">
        <dgm:presLayoutVars>
          <dgm:chMax val="5"/>
          <dgm:dir/>
          <dgm:resizeHandles val="exact"/>
        </dgm:presLayoutVars>
      </dgm:prSet>
      <dgm:spPr/>
    </dgm:pt>
    <dgm:pt modelId="{99F09485-0C2A-48F6-B998-4FBB2E653020}" type="pres">
      <dgm:prSet presAssocID="{8FE48A6C-BFBF-45EE-9DE2-3F967004697F}" presName="dummyMaxCanvas" presStyleCnt="0">
        <dgm:presLayoutVars/>
      </dgm:prSet>
      <dgm:spPr/>
    </dgm:pt>
    <dgm:pt modelId="{851F94F9-F9EA-4688-BE3B-63233A49FADA}" type="pres">
      <dgm:prSet presAssocID="{8FE48A6C-BFBF-45EE-9DE2-3F967004697F}" presName="FiveNodes_1" presStyleLbl="node1" presStyleIdx="0" presStyleCnt="5">
        <dgm:presLayoutVars>
          <dgm:bulletEnabled val="1"/>
        </dgm:presLayoutVars>
      </dgm:prSet>
      <dgm:spPr/>
    </dgm:pt>
    <dgm:pt modelId="{4EDDFDF1-9CC0-40F7-9EA2-160BF5D3D200}" type="pres">
      <dgm:prSet presAssocID="{8FE48A6C-BFBF-45EE-9DE2-3F967004697F}" presName="FiveNodes_2" presStyleLbl="node1" presStyleIdx="1" presStyleCnt="5">
        <dgm:presLayoutVars>
          <dgm:bulletEnabled val="1"/>
        </dgm:presLayoutVars>
      </dgm:prSet>
      <dgm:spPr/>
    </dgm:pt>
    <dgm:pt modelId="{2070C9D3-20DC-4B93-889C-F13F842C7C05}" type="pres">
      <dgm:prSet presAssocID="{8FE48A6C-BFBF-45EE-9DE2-3F967004697F}" presName="FiveNodes_3" presStyleLbl="node1" presStyleIdx="2" presStyleCnt="5">
        <dgm:presLayoutVars>
          <dgm:bulletEnabled val="1"/>
        </dgm:presLayoutVars>
      </dgm:prSet>
      <dgm:spPr/>
    </dgm:pt>
    <dgm:pt modelId="{5948BAFC-8F7D-4B59-AEED-C8C8C40DE600}" type="pres">
      <dgm:prSet presAssocID="{8FE48A6C-BFBF-45EE-9DE2-3F967004697F}" presName="FiveNodes_4" presStyleLbl="node1" presStyleIdx="3" presStyleCnt="5">
        <dgm:presLayoutVars>
          <dgm:bulletEnabled val="1"/>
        </dgm:presLayoutVars>
      </dgm:prSet>
      <dgm:spPr/>
    </dgm:pt>
    <dgm:pt modelId="{6A6CFF71-3D67-463C-A28B-DC5135A094E7}" type="pres">
      <dgm:prSet presAssocID="{8FE48A6C-BFBF-45EE-9DE2-3F967004697F}" presName="FiveNodes_5" presStyleLbl="node1" presStyleIdx="4" presStyleCnt="5">
        <dgm:presLayoutVars>
          <dgm:bulletEnabled val="1"/>
        </dgm:presLayoutVars>
      </dgm:prSet>
      <dgm:spPr/>
    </dgm:pt>
    <dgm:pt modelId="{2C197EAB-1BEB-4409-BFE2-F68487360CA0}" type="pres">
      <dgm:prSet presAssocID="{8FE48A6C-BFBF-45EE-9DE2-3F967004697F}" presName="FiveConn_1-2" presStyleLbl="fgAccFollowNode1" presStyleIdx="0" presStyleCnt="4">
        <dgm:presLayoutVars>
          <dgm:bulletEnabled val="1"/>
        </dgm:presLayoutVars>
      </dgm:prSet>
      <dgm:spPr/>
    </dgm:pt>
    <dgm:pt modelId="{67006B23-3239-46DC-994F-BB13D18A4FEE}" type="pres">
      <dgm:prSet presAssocID="{8FE48A6C-BFBF-45EE-9DE2-3F967004697F}" presName="FiveConn_2-3" presStyleLbl="fgAccFollowNode1" presStyleIdx="1" presStyleCnt="4">
        <dgm:presLayoutVars>
          <dgm:bulletEnabled val="1"/>
        </dgm:presLayoutVars>
      </dgm:prSet>
      <dgm:spPr/>
    </dgm:pt>
    <dgm:pt modelId="{92E6E2FD-A9AA-43D7-8C50-4CB3743E8BFA}" type="pres">
      <dgm:prSet presAssocID="{8FE48A6C-BFBF-45EE-9DE2-3F967004697F}" presName="FiveConn_3-4" presStyleLbl="fgAccFollowNode1" presStyleIdx="2" presStyleCnt="4">
        <dgm:presLayoutVars>
          <dgm:bulletEnabled val="1"/>
        </dgm:presLayoutVars>
      </dgm:prSet>
      <dgm:spPr/>
    </dgm:pt>
    <dgm:pt modelId="{21EC0C5A-2C7E-43F5-8CEE-406B0A8291E3}" type="pres">
      <dgm:prSet presAssocID="{8FE48A6C-BFBF-45EE-9DE2-3F967004697F}" presName="FiveConn_4-5" presStyleLbl="fgAccFollowNode1" presStyleIdx="3" presStyleCnt="4">
        <dgm:presLayoutVars>
          <dgm:bulletEnabled val="1"/>
        </dgm:presLayoutVars>
      </dgm:prSet>
      <dgm:spPr/>
    </dgm:pt>
    <dgm:pt modelId="{FCDDF1BB-3602-4616-B579-06B9CBBEA3D8}" type="pres">
      <dgm:prSet presAssocID="{8FE48A6C-BFBF-45EE-9DE2-3F967004697F}" presName="FiveNodes_1_text" presStyleLbl="node1" presStyleIdx="4" presStyleCnt="5">
        <dgm:presLayoutVars>
          <dgm:bulletEnabled val="1"/>
        </dgm:presLayoutVars>
      </dgm:prSet>
      <dgm:spPr/>
    </dgm:pt>
    <dgm:pt modelId="{A812F7BD-882B-485C-9232-9F49C785D968}" type="pres">
      <dgm:prSet presAssocID="{8FE48A6C-BFBF-45EE-9DE2-3F967004697F}" presName="FiveNodes_2_text" presStyleLbl="node1" presStyleIdx="4" presStyleCnt="5">
        <dgm:presLayoutVars>
          <dgm:bulletEnabled val="1"/>
        </dgm:presLayoutVars>
      </dgm:prSet>
      <dgm:spPr/>
    </dgm:pt>
    <dgm:pt modelId="{78FF34C3-93E9-404D-B084-25451FE7A96F}" type="pres">
      <dgm:prSet presAssocID="{8FE48A6C-BFBF-45EE-9DE2-3F967004697F}" presName="FiveNodes_3_text" presStyleLbl="node1" presStyleIdx="4" presStyleCnt="5">
        <dgm:presLayoutVars>
          <dgm:bulletEnabled val="1"/>
        </dgm:presLayoutVars>
      </dgm:prSet>
      <dgm:spPr/>
    </dgm:pt>
    <dgm:pt modelId="{EB4DEE35-3F36-4288-B3D4-D2031DB9BE8C}" type="pres">
      <dgm:prSet presAssocID="{8FE48A6C-BFBF-45EE-9DE2-3F967004697F}" presName="FiveNodes_4_text" presStyleLbl="node1" presStyleIdx="4" presStyleCnt="5">
        <dgm:presLayoutVars>
          <dgm:bulletEnabled val="1"/>
        </dgm:presLayoutVars>
      </dgm:prSet>
      <dgm:spPr/>
    </dgm:pt>
    <dgm:pt modelId="{DE339E64-B1FE-49FD-B01D-7035AA35BC74}" type="pres">
      <dgm:prSet presAssocID="{8FE48A6C-BFBF-45EE-9DE2-3F967004697F}" presName="FiveNodes_5_text" presStyleLbl="node1" presStyleIdx="4" presStyleCnt="5">
        <dgm:presLayoutVars>
          <dgm:bulletEnabled val="1"/>
        </dgm:presLayoutVars>
      </dgm:prSet>
      <dgm:spPr/>
    </dgm:pt>
  </dgm:ptLst>
  <dgm:cxnLst>
    <dgm:cxn modelId="{2AA65F11-885C-4FD1-87D5-96651DC0E703}" type="presOf" srcId="{2730CCE6-3475-4F90-8B7F-155FDB795E9B}" destId="{21EC0C5A-2C7E-43F5-8CEE-406B0A8291E3}" srcOrd="0" destOrd="0" presId="urn:microsoft.com/office/officeart/2005/8/layout/vProcess5"/>
    <dgm:cxn modelId="{3B029A13-4A9B-4061-9419-7C6B353A5CFE}" type="presOf" srcId="{0197DE1E-41CE-42E1-8517-4EB446F96F00}" destId="{67006B23-3239-46DC-994F-BB13D18A4FEE}" srcOrd="0" destOrd="0" presId="urn:microsoft.com/office/officeart/2005/8/layout/vProcess5"/>
    <dgm:cxn modelId="{BC8EF51A-D874-41FA-9CB0-EC88D63C6B0C}" type="presOf" srcId="{EB3DFB8A-E1F4-4229-BF9B-CA4C6A4DF566}" destId="{5948BAFC-8F7D-4B59-AEED-C8C8C40DE600}" srcOrd="0" destOrd="0" presId="urn:microsoft.com/office/officeart/2005/8/layout/vProcess5"/>
    <dgm:cxn modelId="{391B4B1D-3C33-4C0C-BE75-BB56D7F1BBA1}" type="presOf" srcId="{EE0AEC17-6385-4AF0-9CCB-F0AFCCAE7883}" destId="{78FF34C3-93E9-404D-B084-25451FE7A96F}" srcOrd="1" destOrd="0" presId="urn:microsoft.com/office/officeart/2005/8/layout/vProcess5"/>
    <dgm:cxn modelId="{CDD5F027-4B7D-4CBF-84BD-CC8A9FFF58CE}" type="presOf" srcId="{EE0AEC17-6385-4AF0-9CCB-F0AFCCAE7883}" destId="{2070C9D3-20DC-4B93-889C-F13F842C7C05}" srcOrd="0" destOrd="0" presId="urn:microsoft.com/office/officeart/2005/8/layout/vProcess5"/>
    <dgm:cxn modelId="{9A9DCD63-D379-444A-BECB-5DAF23BA15A5}" srcId="{8FE48A6C-BFBF-45EE-9DE2-3F967004697F}" destId="{615A1B6A-0B6D-4A4E-9C12-15794778995B}" srcOrd="1" destOrd="0" parTransId="{02538F9D-84D9-4AC1-9D23-EAF9674CF0E0}" sibTransId="{0197DE1E-41CE-42E1-8517-4EB446F96F00}"/>
    <dgm:cxn modelId="{4804514A-C2BC-48DA-A64E-7A75FEF2175A}" type="presOf" srcId="{7EB4EF71-034C-471B-A61C-1D357F6AD99D}" destId="{6A6CFF71-3D67-463C-A28B-DC5135A094E7}" srcOrd="0" destOrd="0" presId="urn:microsoft.com/office/officeart/2005/8/layout/vProcess5"/>
    <dgm:cxn modelId="{21D2484E-9492-4235-BA3B-6F8EDF096010}" type="presOf" srcId="{C9C98B36-447D-4CBD-8778-7D035C62EC73}" destId="{92E6E2FD-A9AA-43D7-8C50-4CB3743E8BFA}" srcOrd="0" destOrd="0" presId="urn:microsoft.com/office/officeart/2005/8/layout/vProcess5"/>
    <dgm:cxn modelId="{D6E33E51-6797-421B-821C-172A7CD4CDC1}" type="presOf" srcId="{1A562CC5-8374-4D7C-9D03-22818333F6A6}" destId="{2C197EAB-1BEB-4409-BFE2-F68487360CA0}" srcOrd="0" destOrd="0" presId="urn:microsoft.com/office/officeart/2005/8/layout/vProcess5"/>
    <dgm:cxn modelId="{AC048278-212C-4C2A-B373-10E55EFCC498}" type="presOf" srcId="{EB3DFB8A-E1F4-4229-BF9B-CA4C6A4DF566}" destId="{EB4DEE35-3F36-4288-B3D4-D2031DB9BE8C}" srcOrd="1" destOrd="0" presId="urn:microsoft.com/office/officeart/2005/8/layout/vProcess5"/>
    <dgm:cxn modelId="{30EC167C-36FC-4702-B985-BC5081ABCD17}" type="presOf" srcId="{615A1B6A-0B6D-4A4E-9C12-15794778995B}" destId="{A812F7BD-882B-485C-9232-9F49C785D968}" srcOrd="1" destOrd="0" presId="urn:microsoft.com/office/officeart/2005/8/layout/vProcess5"/>
    <dgm:cxn modelId="{779932A7-4EE0-487B-A46F-C7FC908506B3}" type="presOf" srcId="{615A1B6A-0B6D-4A4E-9C12-15794778995B}" destId="{4EDDFDF1-9CC0-40F7-9EA2-160BF5D3D200}" srcOrd="0" destOrd="0" presId="urn:microsoft.com/office/officeart/2005/8/layout/vProcess5"/>
    <dgm:cxn modelId="{7C7314AD-D85C-4699-902E-5B078BE893EE}" srcId="{8FE48A6C-BFBF-45EE-9DE2-3F967004697F}" destId="{7EB4EF71-034C-471B-A61C-1D357F6AD99D}" srcOrd="4" destOrd="0" parTransId="{EA095F3E-E1F1-4CCC-9B30-B7D3096A62EA}" sibTransId="{8654ADA8-A142-41F9-83A3-30AA877757C6}"/>
    <dgm:cxn modelId="{84F181B8-1A6C-4987-9F6D-93AC6E7759BF}" type="presOf" srcId="{138F3FF0-0B04-41EF-A073-5635F328730E}" destId="{851F94F9-F9EA-4688-BE3B-63233A49FADA}" srcOrd="0" destOrd="0" presId="urn:microsoft.com/office/officeart/2005/8/layout/vProcess5"/>
    <dgm:cxn modelId="{6FCF08C3-F6EB-455D-9BB9-2392C1B9C7F7}" srcId="{8FE48A6C-BFBF-45EE-9DE2-3F967004697F}" destId="{EE0AEC17-6385-4AF0-9CCB-F0AFCCAE7883}" srcOrd="2" destOrd="0" parTransId="{5BEC37C4-6786-4A4F-BBDE-1771AE832016}" sibTransId="{C9C98B36-447D-4CBD-8778-7D035C62EC73}"/>
    <dgm:cxn modelId="{1E1496D1-3B7A-4C52-9E90-959B654CD11D}" type="presOf" srcId="{8FE48A6C-BFBF-45EE-9DE2-3F967004697F}" destId="{C30EE296-3AE5-437D-A12F-0723991E20F3}" srcOrd="0" destOrd="0" presId="urn:microsoft.com/office/officeart/2005/8/layout/vProcess5"/>
    <dgm:cxn modelId="{9CA701D7-A0CC-4CD8-9DEF-DFBBC841D899}" srcId="{8FE48A6C-BFBF-45EE-9DE2-3F967004697F}" destId="{EB3DFB8A-E1F4-4229-BF9B-CA4C6A4DF566}" srcOrd="3" destOrd="0" parTransId="{33D8CD80-C8C8-4B7C-B7A7-0F3361EAFC3D}" sibTransId="{2730CCE6-3475-4F90-8B7F-155FDB795E9B}"/>
    <dgm:cxn modelId="{32B4B3D7-958C-4D51-BC55-CD3E0FAB9B98}" srcId="{8FE48A6C-BFBF-45EE-9DE2-3F967004697F}" destId="{138F3FF0-0B04-41EF-A073-5635F328730E}" srcOrd="0" destOrd="0" parTransId="{0D91F6C4-FC44-431C-B208-321B4C4F5AC2}" sibTransId="{1A562CC5-8374-4D7C-9D03-22818333F6A6}"/>
    <dgm:cxn modelId="{5D8ED4D8-DDC7-42F6-8EA7-FB8CDBF494D7}" type="presOf" srcId="{7EB4EF71-034C-471B-A61C-1D357F6AD99D}" destId="{DE339E64-B1FE-49FD-B01D-7035AA35BC74}" srcOrd="1" destOrd="0" presId="urn:microsoft.com/office/officeart/2005/8/layout/vProcess5"/>
    <dgm:cxn modelId="{5F36A7DD-C6B2-4A39-BDC2-261F7E30EF0F}" type="presOf" srcId="{138F3FF0-0B04-41EF-A073-5635F328730E}" destId="{FCDDF1BB-3602-4616-B579-06B9CBBEA3D8}" srcOrd="1" destOrd="0" presId="urn:microsoft.com/office/officeart/2005/8/layout/vProcess5"/>
    <dgm:cxn modelId="{8BB335D9-7084-4D12-A738-90F22A56B24E}" type="presParOf" srcId="{C30EE296-3AE5-437D-A12F-0723991E20F3}" destId="{99F09485-0C2A-48F6-B998-4FBB2E653020}" srcOrd="0" destOrd="0" presId="urn:microsoft.com/office/officeart/2005/8/layout/vProcess5"/>
    <dgm:cxn modelId="{21F9162D-D604-478B-8957-9B17A561B08B}" type="presParOf" srcId="{C30EE296-3AE5-437D-A12F-0723991E20F3}" destId="{851F94F9-F9EA-4688-BE3B-63233A49FADA}" srcOrd="1" destOrd="0" presId="urn:microsoft.com/office/officeart/2005/8/layout/vProcess5"/>
    <dgm:cxn modelId="{10C5F159-2DBF-421F-9024-92C6CE3F05EF}" type="presParOf" srcId="{C30EE296-3AE5-437D-A12F-0723991E20F3}" destId="{4EDDFDF1-9CC0-40F7-9EA2-160BF5D3D200}" srcOrd="2" destOrd="0" presId="urn:microsoft.com/office/officeart/2005/8/layout/vProcess5"/>
    <dgm:cxn modelId="{0B1C1DEA-2D35-4EEE-BBEB-E49AA4350D24}" type="presParOf" srcId="{C30EE296-3AE5-437D-A12F-0723991E20F3}" destId="{2070C9D3-20DC-4B93-889C-F13F842C7C05}" srcOrd="3" destOrd="0" presId="urn:microsoft.com/office/officeart/2005/8/layout/vProcess5"/>
    <dgm:cxn modelId="{690D940A-67CD-4517-B12F-1B5B521F1759}" type="presParOf" srcId="{C30EE296-3AE5-437D-A12F-0723991E20F3}" destId="{5948BAFC-8F7D-4B59-AEED-C8C8C40DE600}" srcOrd="4" destOrd="0" presId="urn:microsoft.com/office/officeart/2005/8/layout/vProcess5"/>
    <dgm:cxn modelId="{CB25A543-55AF-4B61-BA6D-15E7DF7907E8}" type="presParOf" srcId="{C30EE296-3AE5-437D-A12F-0723991E20F3}" destId="{6A6CFF71-3D67-463C-A28B-DC5135A094E7}" srcOrd="5" destOrd="0" presId="urn:microsoft.com/office/officeart/2005/8/layout/vProcess5"/>
    <dgm:cxn modelId="{F32F8394-637E-4E7D-B100-D40570AA68AF}" type="presParOf" srcId="{C30EE296-3AE5-437D-A12F-0723991E20F3}" destId="{2C197EAB-1BEB-4409-BFE2-F68487360CA0}" srcOrd="6" destOrd="0" presId="urn:microsoft.com/office/officeart/2005/8/layout/vProcess5"/>
    <dgm:cxn modelId="{BE46C6E8-1F3C-4668-B187-C8934F55F71D}" type="presParOf" srcId="{C30EE296-3AE5-437D-A12F-0723991E20F3}" destId="{67006B23-3239-46DC-994F-BB13D18A4FEE}" srcOrd="7" destOrd="0" presId="urn:microsoft.com/office/officeart/2005/8/layout/vProcess5"/>
    <dgm:cxn modelId="{31ADEDDB-05E3-4B0E-998F-2972C0B47D5F}" type="presParOf" srcId="{C30EE296-3AE5-437D-A12F-0723991E20F3}" destId="{92E6E2FD-A9AA-43D7-8C50-4CB3743E8BFA}" srcOrd="8" destOrd="0" presId="urn:microsoft.com/office/officeart/2005/8/layout/vProcess5"/>
    <dgm:cxn modelId="{CCB7E0F8-82E8-404B-83ED-893EEFE55E83}" type="presParOf" srcId="{C30EE296-3AE5-437D-A12F-0723991E20F3}" destId="{21EC0C5A-2C7E-43F5-8CEE-406B0A8291E3}" srcOrd="9" destOrd="0" presId="urn:microsoft.com/office/officeart/2005/8/layout/vProcess5"/>
    <dgm:cxn modelId="{73756793-9089-4445-BE96-8C37F49BB4DB}" type="presParOf" srcId="{C30EE296-3AE5-437D-A12F-0723991E20F3}" destId="{FCDDF1BB-3602-4616-B579-06B9CBBEA3D8}" srcOrd="10" destOrd="0" presId="urn:microsoft.com/office/officeart/2005/8/layout/vProcess5"/>
    <dgm:cxn modelId="{446E06A4-73A2-4BED-889B-24D46BB84F4D}" type="presParOf" srcId="{C30EE296-3AE5-437D-A12F-0723991E20F3}" destId="{A812F7BD-882B-485C-9232-9F49C785D968}" srcOrd="11" destOrd="0" presId="urn:microsoft.com/office/officeart/2005/8/layout/vProcess5"/>
    <dgm:cxn modelId="{BD4AA588-C074-4B6B-A625-DA2EDF6271C7}" type="presParOf" srcId="{C30EE296-3AE5-437D-A12F-0723991E20F3}" destId="{78FF34C3-93E9-404D-B084-25451FE7A96F}" srcOrd="12" destOrd="0" presId="urn:microsoft.com/office/officeart/2005/8/layout/vProcess5"/>
    <dgm:cxn modelId="{DC7891A3-E166-46A0-9000-B532DDDF4397}" type="presParOf" srcId="{C30EE296-3AE5-437D-A12F-0723991E20F3}" destId="{EB4DEE35-3F36-4288-B3D4-D2031DB9BE8C}" srcOrd="13" destOrd="0" presId="urn:microsoft.com/office/officeart/2005/8/layout/vProcess5"/>
    <dgm:cxn modelId="{95ABFA37-44C3-4AB0-8D8F-CBABFC0F37C8}" type="presParOf" srcId="{C30EE296-3AE5-437D-A12F-0723991E20F3}" destId="{DE339E64-B1FE-49FD-B01D-7035AA35BC7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177D79-E987-4FCA-837B-E233CE77A4D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02110E-4613-4389-BFFD-3A60426B8403}">
      <dgm:prSet/>
      <dgm:spPr/>
      <dgm:t>
        <a:bodyPr/>
        <a:lstStyle/>
        <a:p>
          <a:r>
            <a:rPr lang="en-GB"/>
            <a:t>85% (n=11) strongly agreed/agreed that their PCN and practice workforce were upskilled to utilise the full lipid pathway. The remaining PCNs reported slight progress was made.</a:t>
          </a:r>
          <a:endParaRPr lang="en-US"/>
        </a:p>
      </dgm:t>
    </dgm:pt>
    <dgm:pt modelId="{9C78CE3A-6E69-4ECB-A8C0-BD2325688EE7}" type="parTrans" cxnId="{72DF6EF0-CA13-47F5-B3AF-FDBE58D873CD}">
      <dgm:prSet/>
      <dgm:spPr/>
      <dgm:t>
        <a:bodyPr/>
        <a:lstStyle/>
        <a:p>
          <a:endParaRPr lang="en-US"/>
        </a:p>
      </dgm:t>
    </dgm:pt>
    <dgm:pt modelId="{F3767A07-19A2-4407-B05D-F1804E39813B}" type="sibTrans" cxnId="{72DF6EF0-CA13-47F5-B3AF-FDBE58D873CD}">
      <dgm:prSet/>
      <dgm:spPr/>
      <dgm:t>
        <a:bodyPr/>
        <a:lstStyle/>
        <a:p>
          <a:endParaRPr lang="en-US"/>
        </a:p>
      </dgm:t>
    </dgm:pt>
    <dgm:pt modelId="{F4D494BB-137F-4B72-B190-A67FDEB0A42B}">
      <dgm:prSet/>
      <dgm:spPr/>
      <dgm:t>
        <a:bodyPr/>
        <a:lstStyle/>
        <a:p>
          <a:r>
            <a:rPr lang="en-GB" b="1" dirty="0"/>
            <a:t>100% (n=13) strongly agreed/agreed that their PCN and practice workforce were more confident managing statin intolerance.</a:t>
          </a:r>
          <a:endParaRPr lang="en-US" b="1" dirty="0"/>
        </a:p>
      </dgm:t>
    </dgm:pt>
    <dgm:pt modelId="{AF7B639B-0C60-4447-ABC7-54A358CCB094}" type="parTrans" cxnId="{832805CB-F28A-45E9-812C-270776AD6E0C}">
      <dgm:prSet/>
      <dgm:spPr/>
      <dgm:t>
        <a:bodyPr/>
        <a:lstStyle/>
        <a:p>
          <a:endParaRPr lang="en-US"/>
        </a:p>
      </dgm:t>
    </dgm:pt>
    <dgm:pt modelId="{A51AB77F-F8D1-4631-AF04-B47A4C66FA1E}" type="sibTrans" cxnId="{832805CB-F28A-45E9-812C-270776AD6E0C}">
      <dgm:prSet/>
      <dgm:spPr/>
      <dgm:t>
        <a:bodyPr/>
        <a:lstStyle/>
        <a:p>
          <a:endParaRPr lang="en-US"/>
        </a:p>
      </dgm:t>
    </dgm:pt>
    <dgm:pt modelId="{C216A659-E958-4E32-A148-BB54094C68E6}">
      <dgm:prSet/>
      <dgm:spPr/>
      <dgm:t>
        <a:bodyPr/>
        <a:lstStyle/>
        <a:p>
          <a:r>
            <a:rPr lang="en-GB" b="1" dirty="0"/>
            <a:t>100% (n=13) strongly agreed/agreed that their PCN started routinely and proactively optimising patient lipids. </a:t>
          </a:r>
          <a:r>
            <a:rPr lang="en-GB" dirty="0"/>
            <a:t>5 PCNs had set up a lipid clinic.</a:t>
          </a:r>
          <a:endParaRPr lang="en-US" dirty="0"/>
        </a:p>
      </dgm:t>
    </dgm:pt>
    <dgm:pt modelId="{07AC5F22-161E-45DA-9593-8B4E69C1C024}" type="parTrans" cxnId="{504FDD38-097F-453C-B64B-66794D90A67E}">
      <dgm:prSet/>
      <dgm:spPr/>
      <dgm:t>
        <a:bodyPr/>
        <a:lstStyle/>
        <a:p>
          <a:endParaRPr lang="en-US"/>
        </a:p>
      </dgm:t>
    </dgm:pt>
    <dgm:pt modelId="{865E2DD9-10B8-4E79-A372-0B788CFECA8D}" type="sibTrans" cxnId="{504FDD38-097F-453C-B64B-66794D90A67E}">
      <dgm:prSet/>
      <dgm:spPr/>
      <dgm:t>
        <a:bodyPr/>
        <a:lstStyle/>
        <a:p>
          <a:endParaRPr lang="en-US"/>
        </a:p>
      </dgm:t>
    </dgm:pt>
    <dgm:pt modelId="{EC4401C3-95F7-4216-8B7B-E22EB6CE3DC5}">
      <dgm:prSet/>
      <dgm:spPr/>
      <dgm:t>
        <a:bodyPr/>
        <a:lstStyle/>
        <a:p>
          <a:r>
            <a:rPr lang="en-GB"/>
            <a:t>31% (n=4) strongly agreed/agreed that their PCN routinely initiates inclisiran.</a:t>
          </a:r>
          <a:endParaRPr lang="en-US"/>
        </a:p>
      </dgm:t>
    </dgm:pt>
    <dgm:pt modelId="{85C0165E-13EA-4293-ADF2-47842B26865E}" type="parTrans" cxnId="{BFA9C37C-DEF9-4864-ACE5-A06A5CF68834}">
      <dgm:prSet/>
      <dgm:spPr/>
      <dgm:t>
        <a:bodyPr/>
        <a:lstStyle/>
        <a:p>
          <a:endParaRPr lang="en-US"/>
        </a:p>
      </dgm:t>
    </dgm:pt>
    <dgm:pt modelId="{7696D6F4-0E74-48D3-9A27-A2AD274D7DE7}" type="sibTrans" cxnId="{BFA9C37C-DEF9-4864-ACE5-A06A5CF68834}">
      <dgm:prSet/>
      <dgm:spPr/>
      <dgm:t>
        <a:bodyPr/>
        <a:lstStyle/>
        <a:p>
          <a:endParaRPr lang="en-US"/>
        </a:p>
      </dgm:t>
    </dgm:pt>
    <dgm:pt modelId="{61E6F18C-DDBC-465C-951E-2A5A1A8EF60E}">
      <dgm:prSet/>
      <dgm:spPr/>
      <dgm:t>
        <a:bodyPr/>
        <a:lstStyle/>
        <a:p>
          <a:r>
            <a:rPr lang="en-GB"/>
            <a:t>46% (n=6) strongly agreed/agreed that their PCN had created extra phlebotomy capacity to manage increased lipid blood tests.</a:t>
          </a:r>
          <a:endParaRPr lang="en-US"/>
        </a:p>
      </dgm:t>
    </dgm:pt>
    <dgm:pt modelId="{CA141271-F7B9-4B50-8EEE-7A26A2244E53}" type="parTrans" cxnId="{3D0F46D0-CF7E-4A63-919A-1480D0B371DC}">
      <dgm:prSet/>
      <dgm:spPr/>
      <dgm:t>
        <a:bodyPr/>
        <a:lstStyle/>
        <a:p>
          <a:endParaRPr lang="en-US"/>
        </a:p>
      </dgm:t>
    </dgm:pt>
    <dgm:pt modelId="{595C84C4-726A-4702-B92D-DC68AEF5FCEA}" type="sibTrans" cxnId="{3D0F46D0-CF7E-4A63-919A-1480D0B371DC}">
      <dgm:prSet/>
      <dgm:spPr/>
      <dgm:t>
        <a:bodyPr/>
        <a:lstStyle/>
        <a:p>
          <a:endParaRPr lang="en-US"/>
        </a:p>
      </dgm:t>
    </dgm:pt>
    <dgm:pt modelId="{4B4F907A-304C-4BEC-B335-298E968CFC74}">
      <dgm:prSet/>
      <dgm:spPr/>
      <dgm:t>
        <a:bodyPr/>
        <a:lstStyle/>
        <a:p>
          <a:r>
            <a:rPr lang="en-GB" dirty="0"/>
            <a:t>77% (n=10) strongly agreed/agreed that their PCN proactively signpost patients to community pharmacy for New Medicines Service </a:t>
          </a:r>
          <a:endParaRPr lang="en-US" dirty="0"/>
        </a:p>
      </dgm:t>
    </dgm:pt>
    <dgm:pt modelId="{C31E4B19-3070-44CB-BA89-C05E1E8A48C3}" type="parTrans" cxnId="{2BBCC738-992C-4F21-BD17-A546803F046A}">
      <dgm:prSet/>
      <dgm:spPr/>
      <dgm:t>
        <a:bodyPr/>
        <a:lstStyle/>
        <a:p>
          <a:endParaRPr lang="en-US"/>
        </a:p>
      </dgm:t>
    </dgm:pt>
    <dgm:pt modelId="{185F44CF-FA34-408D-A173-04DDA352A56D}" type="sibTrans" cxnId="{2BBCC738-992C-4F21-BD17-A546803F046A}">
      <dgm:prSet/>
      <dgm:spPr/>
      <dgm:t>
        <a:bodyPr/>
        <a:lstStyle/>
        <a:p>
          <a:endParaRPr lang="en-US"/>
        </a:p>
      </dgm:t>
    </dgm:pt>
    <dgm:pt modelId="{FA5EBB10-E484-462B-890E-25A28993AE60}">
      <dgm:prSet/>
      <dgm:spPr/>
      <dgm:t>
        <a:bodyPr/>
        <a:lstStyle/>
        <a:p>
          <a:r>
            <a:rPr lang="en-GB" b="1" dirty="0"/>
            <a:t>92% (n=12) would like to see A&amp;G support to continue from secondary care for lipid optimisation. </a:t>
          </a:r>
          <a:r>
            <a:rPr lang="en-GB" dirty="0"/>
            <a:t>The 1 PCN that did not agree explained that they would like to see our integrated MDT and A&amp;G approach continue, but not the traditional A&amp;G referral to cardiology that would take a long time. </a:t>
          </a:r>
          <a:endParaRPr lang="en-US" dirty="0"/>
        </a:p>
      </dgm:t>
    </dgm:pt>
    <dgm:pt modelId="{5D017A38-2C05-4FF1-BF1C-77FD135FBBE7}" type="parTrans" cxnId="{27B138F8-9163-47F5-A0A8-85A4A3FD07C8}">
      <dgm:prSet/>
      <dgm:spPr/>
      <dgm:t>
        <a:bodyPr/>
        <a:lstStyle/>
        <a:p>
          <a:endParaRPr lang="en-US"/>
        </a:p>
      </dgm:t>
    </dgm:pt>
    <dgm:pt modelId="{E85D1D17-98DF-46B4-B698-84291C62FD4C}" type="sibTrans" cxnId="{27B138F8-9163-47F5-A0A8-85A4A3FD07C8}">
      <dgm:prSet/>
      <dgm:spPr/>
      <dgm:t>
        <a:bodyPr/>
        <a:lstStyle/>
        <a:p>
          <a:endParaRPr lang="en-US"/>
        </a:p>
      </dgm:t>
    </dgm:pt>
    <dgm:pt modelId="{9B1D6BF9-C017-4B1E-A2D5-F50EAAA41AC9}" type="pres">
      <dgm:prSet presAssocID="{D5177D79-E987-4FCA-837B-E233CE77A4D6}" presName="root" presStyleCnt="0">
        <dgm:presLayoutVars>
          <dgm:dir/>
          <dgm:resizeHandles val="exact"/>
        </dgm:presLayoutVars>
      </dgm:prSet>
      <dgm:spPr/>
    </dgm:pt>
    <dgm:pt modelId="{96F02589-7CFD-4DE1-A2D7-5F337C8E0209}" type="pres">
      <dgm:prSet presAssocID="{3E02110E-4613-4389-BFFD-3A60426B8403}" presName="compNode" presStyleCnt="0"/>
      <dgm:spPr/>
    </dgm:pt>
    <dgm:pt modelId="{3C51B2FF-002E-43E3-8210-F000689B8984}" type="pres">
      <dgm:prSet presAssocID="{3E02110E-4613-4389-BFFD-3A60426B840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B8B29C8-4660-4777-919A-94E028B40D50}" type="pres">
      <dgm:prSet presAssocID="{3E02110E-4613-4389-BFFD-3A60426B8403}" presName="spaceRect" presStyleCnt="0"/>
      <dgm:spPr/>
    </dgm:pt>
    <dgm:pt modelId="{EC331F07-CDC4-4D94-9C3B-ACC031BC8370}" type="pres">
      <dgm:prSet presAssocID="{3E02110E-4613-4389-BFFD-3A60426B8403}" presName="textRect" presStyleLbl="revTx" presStyleIdx="0" presStyleCnt="7">
        <dgm:presLayoutVars>
          <dgm:chMax val="1"/>
          <dgm:chPref val="1"/>
        </dgm:presLayoutVars>
      </dgm:prSet>
      <dgm:spPr/>
    </dgm:pt>
    <dgm:pt modelId="{7756411F-431B-48B7-B82C-3BF739818FBA}" type="pres">
      <dgm:prSet presAssocID="{F3767A07-19A2-4407-B05D-F1804E39813B}" presName="sibTrans" presStyleCnt="0"/>
      <dgm:spPr/>
    </dgm:pt>
    <dgm:pt modelId="{6FF13F1A-BF72-429E-B2B8-DE5C6EE72262}" type="pres">
      <dgm:prSet presAssocID="{F4D494BB-137F-4B72-B190-A67FDEB0A42B}" presName="compNode" presStyleCnt="0"/>
      <dgm:spPr/>
    </dgm:pt>
    <dgm:pt modelId="{698C4F90-00C7-490C-A951-48E8DFE22930}" type="pres">
      <dgm:prSet presAssocID="{F4D494BB-137F-4B72-B190-A67FDEB0A42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84780278-52E2-438D-95C0-0F2744FB7B80}" type="pres">
      <dgm:prSet presAssocID="{F4D494BB-137F-4B72-B190-A67FDEB0A42B}" presName="spaceRect" presStyleCnt="0"/>
      <dgm:spPr/>
    </dgm:pt>
    <dgm:pt modelId="{9CD9E561-667C-4897-B916-F6A404FCF8A3}" type="pres">
      <dgm:prSet presAssocID="{F4D494BB-137F-4B72-B190-A67FDEB0A42B}" presName="textRect" presStyleLbl="revTx" presStyleIdx="1" presStyleCnt="7">
        <dgm:presLayoutVars>
          <dgm:chMax val="1"/>
          <dgm:chPref val="1"/>
        </dgm:presLayoutVars>
      </dgm:prSet>
      <dgm:spPr/>
    </dgm:pt>
    <dgm:pt modelId="{D57E66BA-3C4E-4D1D-91D6-4149C1153CD3}" type="pres">
      <dgm:prSet presAssocID="{A51AB77F-F8D1-4631-AF04-B47A4C66FA1E}" presName="sibTrans" presStyleCnt="0"/>
      <dgm:spPr/>
    </dgm:pt>
    <dgm:pt modelId="{D6E91982-1D4D-4925-A6C4-02D8453D8E36}" type="pres">
      <dgm:prSet presAssocID="{C216A659-E958-4E32-A148-BB54094C68E6}" presName="compNode" presStyleCnt="0"/>
      <dgm:spPr/>
    </dgm:pt>
    <dgm:pt modelId="{05636819-441F-400B-8E76-2077CCAAF5CD}" type="pres">
      <dgm:prSet presAssocID="{C216A659-E958-4E32-A148-BB54094C68E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1C19C3DC-FF5A-4CAE-BF05-C99B692B5AD5}" type="pres">
      <dgm:prSet presAssocID="{C216A659-E958-4E32-A148-BB54094C68E6}" presName="spaceRect" presStyleCnt="0"/>
      <dgm:spPr/>
    </dgm:pt>
    <dgm:pt modelId="{37397947-5EC4-44B2-9B8F-DF965F78568F}" type="pres">
      <dgm:prSet presAssocID="{C216A659-E958-4E32-A148-BB54094C68E6}" presName="textRect" presStyleLbl="revTx" presStyleIdx="2" presStyleCnt="7">
        <dgm:presLayoutVars>
          <dgm:chMax val="1"/>
          <dgm:chPref val="1"/>
        </dgm:presLayoutVars>
      </dgm:prSet>
      <dgm:spPr/>
    </dgm:pt>
    <dgm:pt modelId="{E74FA76E-F9D0-4FF4-9CBF-A1CD167E2488}" type="pres">
      <dgm:prSet presAssocID="{865E2DD9-10B8-4E79-A372-0B788CFECA8D}" presName="sibTrans" presStyleCnt="0"/>
      <dgm:spPr/>
    </dgm:pt>
    <dgm:pt modelId="{D8A1E12C-6F1D-4763-8B02-0332703F3A87}" type="pres">
      <dgm:prSet presAssocID="{EC4401C3-95F7-4216-8B7B-E22EB6CE3DC5}" presName="compNode" presStyleCnt="0"/>
      <dgm:spPr/>
    </dgm:pt>
    <dgm:pt modelId="{5CBF6A42-8A01-48D4-B117-FC0952CB4D6A}" type="pres">
      <dgm:prSet presAssocID="{EC4401C3-95F7-4216-8B7B-E22EB6CE3DC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76839BAD-44AF-4F18-ACDA-CC69D95582DC}" type="pres">
      <dgm:prSet presAssocID="{EC4401C3-95F7-4216-8B7B-E22EB6CE3DC5}" presName="spaceRect" presStyleCnt="0"/>
      <dgm:spPr/>
    </dgm:pt>
    <dgm:pt modelId="{00E459F2-BFDB-4B8C-90D4-1B0D067BDEAF}" type="pres">
      <dgm:prSet presAssocID="{EC4401C3-95F7-4216-8B7B-E22EB6CE3DC5}" presName="textRect" presStyleLbl="revTx" presStyleIdx="3" presStyleCnt="7">
        <dgm:presLayoutVars>
          <dgm:chMax val="1"/>
          <dgm:chPref val="1"/>
        </dgm:presLayoutVars>
      </dgm:prSet>
      <dgm:spPr/>
    </dgm:pt>
    <dgm:pt modelId="{196AB9A5-F31E-4ED9-9418-184BDF5F90E0}" type="pres">
      <dgm:prSet presAssocID="{7696D6F4-0E74-48D3-9A27-A2AD274D7DE7}" presName="sibTrans" presStyleCnt="0"/>
      <dgm:spPr/>
    </dgm:pt>
    <dgm:pt modelId="{1BEADD45-AF47-42F2-8899-39DDD9B2D545}" type="pres">
      <dgm:prSet presAssocID="{61E6F18C-DDBC-465C-951E-2A5A1A8EF60E}" presName="compNode" presStyleCnt="0"/>
      <dgm:spPr/>
    </dgm:pt>
    <dgm:pt modelId="{858AF230-FAE4-45B5-94E3-E98D8499AAA7}" type="pres">
      <dgm:prSet presAssocID="{61E6F18C-DDBC-465C-951E-2A5A1A8EF60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ientist"/>
        </a:ext>
      </dgm:extLst>
    </dgm:pt>
    <dgm:pt modelId="{BB4957DA-2979-4308-9C1C-BBD7945C0940}" type="pres">
      <dgm:prSet presAssocID="{61E6F18C-DDBC-465C-951E-2A5A1A8EF60E}" presName="spaceRect" presStyleCnt="0"/>
      <dgm:spPr/>
    </dgm:pt>
    <dgm:pt modelId="{7C8D16B6-94E8-4C05-B9A3-B9F2BF0614A5}" type="pres">
      <dgm:prSet presAssocID="{61E6F18C-DDBC-465C-951E-2A5A1A8EF60E}" presName="textRect" presStyleLbl="revTx" presStyleIdx="4" presStyleCnt="7">
        <dgm:presLayoutVars>
          <dgm:chMax val="1"/>
          <dgm:chPref val="1"/>
        </dgm:presLayoutVars>
      </dgm:prSet>
      <dgm:spPr/>
    </dgm:pt>
    <dgm:pt modelId="{43716B1A-357F-4013-B5B3-53965A349ADC}" type="pres">
      <dgm:prSet presAssocID="{595C84C4-726A-4702-B92D-DC68AEF5FCEA}" presName="sibTrans" presStyleCnt="0"/>
      <dgm:spPr/>
    </dgm:pt>
    <dgm:pt modelId="{18ED7958-2AA5-4A20-8BE1-1CDF761445D9}" type="pres">
      <dgm:prSet presAssocID="{4B4F907A-304C-4BEC-B335-298E968CFC74}" presName="compNode" presStyleCnt="0"/>
      <dgm:spPr/>
    </dgm:pt>
    <dgm:pt modelId="{6EFFF536-1C91-4E9C-BDC2-DEC7178791AC}" type="pres">
      <dgm:prSet presAssocID="{4B4F907A-304C-4BEC-B335-298E968CFC7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cycle Sign"/>
        </a:ext>
      </dgm:extLst>
    </dgm:pt>
    <dgm:pt modelId="{A7E562FB-0FA0-4BC8-8972-BDDB2ACFCBB4}" type="pres">
      <dgm:prSet presAssocID="{4B4F907A-304C-4BEC-B335-298E968CFC74}" presName="spaceRect" presStyleCnt="0"/>
      <dgm:spPr/>
    </dgm:pt>
    <dgm:pt modelId="{03C1868B-BD20-430E-AF46-1641BE8BEE1B}" type="pres">
      <dgm:prSet presAssocID="{4B4F907A-304C-4BEC-B335-298E968CFC74}" presName="textRect" presStyleLbl="revTx" presStyleIdx="5" presStyleCnt="7">
        <dgm:presLayoutVars>
          <dgm:chMax val="1"/>
          <dgm:chPref val="1"/>
        </dgm:presLayoutVars>
      </dgm:prSet>
      <dgm:spPr/>
    </dgm:pt>
    <dgm:pt modelId="{A662E373-1050-402A-9DC0-F120D72BFE76}" type="pres">
      <dgm:prSet presAssocID="{185F44CF-FA34-408D-A173-04DDA352A56D}" presName="sibTrans" presStyleCnt="0"/>
      <dgm:spPr/>
    </dgm:pt>
    <dgm:pt modelId="{BB83DE25-1045-4B63-B1EA-3A3D46608CDE}" type="pres">
      <dgm:prSet presAssocID="{FA5EBB10-E484-462B-890E-25A28993AE60}" presName="compNode" presStyleCnt="0"/>
      <dgm:spPr/>
    </dgm:pt>
    <dgm:pt modelId="{01117E9F-9B9A-4B86-B9ED-18581FF42CEB}" type="pres">
      <dgm:prSet presAssocID="{FA5EBB10-E484-462B-890E-25A28993AE6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ircle with Left Arrow"/>
        </a:ext>
      </dgm:extLst>
    </dgm:pt>
    <dgm:pt modelId="{3D200F21-8FC9-4CEC-B753-337B6535CF83}" type="pres">
      <dgm:prSet presAssocID="{FA5EBB10-E484-462B-890E-25A28993AE60}" presName="spaceRect" presStyleCnt="0"/>
      <dgm:spPr/>
    </dgm:pt>
    <dgm:pt modelId="{6D01202D-D3A1-4E2B-A4AA-6AC00C038312}" type="pres">
      <dgm:prSet presAssocID="{FA5EBB10-E484-462B-890E-25A28993AE60}" presName="textRect" presStyleLbl="revTx" presStyleIdx="6" presStyleCnt="7">
        <dgm:presLayoutVars>
          <dgm:chMax val="1"/>
          <dgm:chPref val="1"/>
        </dgm:presLayoutVars>
      </dgm:prSet>
      <dgm:spPr/>
    </dgm:pt>
  </dgm:ptLst>
  <dgm:cxnLst>
    <dgm:cxn modelId="{6BD1951D-EF5A-4D8C-94BE-65A082566581}" type="presOf" srcId="{3E02110E-4613-4389-BFFD-3A60426B8403}" destId="{EC331F07-CDC4-4D94-9C3B-ACC031BC8370}" srcOrd="0" destOrd="0" presId="urn:microsoft.com/office/officeart/2018/2/layout/IconLabelList"/>
    <dgm:cxn modelId="{2BBCC738-992C-4F21-BD17-A546803F046A}" srcId="{D5177D79-E987-4FCA-837B-E233CE77A4D6}" destId="{4B4F907A-304C-4BEC-B335-298E968CFC74}" srcOrd="5" destOrd="0" parTransId="{C31E4B19-3070-44CB-BA89-C05E1E8A48C3}" sibTransId="{185F44CF-FA34-408D-A173-04DDA352A56D}"/>
    <dgm:cxn modelId="{504FDD38-097F-453C-B64B-66794D90A67E}" srcId="{D5177D79-E987-4FCA-837B-E233CE77A4D6}" destId="{C216A659-E958-4E32-A148-BB54094C68E6}" srcOrd="2" destOrd="0" parTransId="{07AC5F22-161E-45DA-9593-8B4E69C1C024}" sibTransId="{865E2DD9-10B8-4E79-A372-0B788CFECA8D}"/>
    <dgm:cxn modelId="{BFA9C37C-DEF9-4864-ACE5-A06A5CF68834}" srcId="{D5177D79-E987-4FCA-837B-E233CE77A4D6}" destId="{EC4401C3-95F7-4216-8B7B-E22EB6CE3DC5}" srcOrd="3" destOrd="0" parTransId="{85C0165E-13EA-4293-ADF2-47842B26865E}" sibTransId="{7696D6F4-0E74-48D3-9A27-A2AD274D7DE7}"/>
    <dgm:cxn modelId="{1F0D7385-5D46-4D50-859C-A7815FD65B73}" type="presOf" srcId="{4B4F907A-304C-4BEC-B335-298E968CFC74}" destId="{03C1868B-BD20-430E-AF46-1641BE8BEE1B}" srcOrd="0" destOrd="0" presId="urn:microsoft.com/office/officeart/2018/2/layout/IconLabelList"/>
    <dgm:cxn modelId="{71FE5998-6994-4E1C-81B6-FEAA131FD04E}" type="presOf" srcId="{FA5EBB10-E484-462B-890E-25A28993AE60}" destId="{6D01202D-D3A1-4E2B-A4AA-6AC00C038312}" srcOrd="0" destOrd="0" presId="urn:microsoft.com/office/officeart/2018/2/layout/IconLabelList"/>
    <dgm:cxn modelId="{5BDFEAB3-7DDD-46DB-AE5B-86FD0C8AD401}" type="presOf" srcId="{61E6F18C-DDBC-465C-951E-2A5A1A8EF60E}" destId="{7C8D16B6-94E8-4C05-B9A3-B9F2BF0614A5}" srcOrd="0" destOrd="0" presId="urn:microsoft.com/office/officeart/2018/2/layout/IconLabelList"/>
    <dgm:cxn modelId="{A65A31B8-3813-4500-826B-246E03254012}" type="presOf" srcId="{C216A659-E958-4E32-A148-BB54094C68E6}" destId="{37397947-5EC4-44B2-9B8F-DF965F78568F}" srcOrd="0" destOrd="0" presId="urn:microsoft.com/office/officeart/2018/2/layout/IconLabelList"/>
    <dgm:cxn modelId="{832805CB-F28A-45E9-812C-270776AD6E0C}" srcId="{D5177D79-E987-4FCA-837B-E233CE77A4D6}" destId="{F4D494BB-137F-4B72-B190-A67FDEB0A42B}" srcOrd="1" destOrd="0" parTransId="{AF7B639B-0C60-4447-ABC7-54A358CCB094}" sibTransId="{A51AB77F-F8D1-4631-AF04-B47A4C66FA1E}"/>
    <dgm:cxn modelId="{3D0F46D0-CF7E-4A63-919A-1480D0B371DC}" srcId="{D5177D79-E987-4FCA-837B-E233CE77A4D6}" destId="{61E6F18C-DDBC-465C-951E-2A5A1A8EF60E}" srcOrd="4" destOrd="0" parTransId="{CA141271-F7B9-4B50-8EEE-7A26A2244E53}" sibTransId="{595C84C4-726A-4702-B92D-DC68AEF5FCEA}"/>
    <dgm:cxn modelId="{72DF6EF0-CA13-47F5-B3AF-FDBE58D873CD}" srcId="{D5177D79-E987-4FCA-837B-E233CE77A4D6}" destId="{3E02110E-4613-4389-BFFD-3A60426B8403}" srcOrd="0" destOrd="0" parTransId="{9C78CE3A-6E69-4ECB-A8C0-BD2325688EE7}" sibTransId="{F3767A07-19A2-4407-B05D-F1804E39813B}"/>
    <dgm:cxn modelId="{EB4700F1-67FB-4EC4-AC31-781BC93DDC93}" type="presOf" srcId="{EC4401C3-95F7-4216-8B7B-E22EB6CE3DC5}" destId="{00E459F2-BFDB-4B8C-90D4-1B0D067BDEAF}" srcOrd="0" destOrd="0" presId="urn:microsoft.com/office/officeart/2018/2/layout/IconLabelList"/>
    <dgm:cxn modelId="{26E860F1-CBD8-4AC9-A670-AB7BA7C369D2}" type="presOf" srcId="{F4D494BB-137F-4B72-B190-A67FDEB0A42B}" destId="{9CD9E561-667C-4897-B916-F6A404FCF8A3}" srcOrd="0" destOrd="0" presId="urn:microsoft.com/office/officeart/2018/2/layout/IconLabelList"/>
    <dgm:cxn modelId="{27B138F8-9163-47F5-A0A8-85A4A3FD07C8}" srcId="{D5177D79-E987-4FCA-837B-E233CE77A4D6}" destId="{FA5EBB10-E484-462B-890E-25A28993AE60}" srcOrd="6" destOrd="0" parTransId="{5D017A38-2C05-4FF1-BF1C-77FD135FBBE7}" sibTransId="{E85D1D17-98DF-46B4-B698-84291C62FD4C}"/>
    <dgm:cxn modelId="{4DBB67F8-EF22-4F63-9F34-3133833251D3}" type="presOf" srcId="{D5177D79-E987-4FCA-837B-E233CE77A4D6}" destId="{9B1D6BF9-C017-4B1E-A2D5-F50EAAA41AC9}" srcOrd="0" destOrd="0" presId="urn:microsoft.com/office/officeart/2018/2/layout/IconLabelList"/>
    <dgm:cxn modelId="{8BDBE856-F3E5-455B-8D06-17E5C2B04A2A}" type="presParOf" srcId="{9B1D6BF9-C017-4B1E-A2D5-F50EAAA41AC9}" destId="{96F02589-7CFD-4DE1-A2D7-5F337C8E0209}" srcOrd="0" destOrd="0" presId="urn:microsoft.com/office/officeart/2018/2/layout/IconLabelList"/>
    <dgm:cxn modelId="{89BE2888-8F7D-4D9A-B027-1BD988139540}" type="presParOf" srcId="{96F02589-7CFD-4DE1-A2D7-5F337C8E0209}" destId="{3C51B2FF-002E-43E3-8210-F000689B8984}" srcOrd="0" destOrd="0" presId="urn:microsoft.com/office/officeart/2018/2/layout/IconLabelList"/>
    <dgm:cxn modelId="{2C753775-2F1C-4501-971F-3AD222D0926C}" type="presParOf" srcId="{96F02589-7CFD-4DE1-A2D7-5F337C8E0209}" destId="{BB8B29C8-4660-4777-919A-94E028B40D50}" srcOrd="1" destOrd="0" presId="urn:microsoft.com/office/officeart/2018/2/layout/IconLabelList"/>
    <dgm:cxn modelId="{C65240D1-CC1D-44F2-A267-A65EC7D156A8}" type="presParOf" srcId="{96F02589-7CFD-4DE1-A2D7-5F337C8E0209}" destId="{EC331F07-CDC4-4D94-9C3B-ACC031BC8370}" srcOrd="2" destOrd="0" presId="urn:microsoft.com/office/officeart/2018/2/layout/IconLabelList"/>
    <dgm:cxn modelId="{CE9BC671-BD46-4BCE-880F-753F22061563}" type="presParOf" srcId="{9B1D6BF9-C017-4B1E-A2D5-F50EAAA41AC9}" destId="{7756411F-431B-48B7-B82C-3BF739818FBA}" srcOrd="1" destOrd="0" presId="urn:microsoft.com/office/officeart/2018/2/layout/IconLabelList"/>
    <dgm:cxn modelId="{8AA23DE3-F98E-4D87-B408-D5CB208A9074}" type="presParOf" srcId="{9B1D6BF9-C017-4B1E-A2D5-F50EAAA41AC9}" destId="{6FF13F1A-BF72-429E-B2B8-DE5C6EE72262}" srcOrd="2" destOrd="0" presId="urn:microsoft.com/office/officeart/2018/2/layout/IconLabelList"/>
    <dgm:cxn modelId="{61620888-64DB-40FA-BCFE-38F7C4FA876F}" type="presParOf" srcId="{6FF13F1A-BF72-429E-B2B8-DE5C6EE72262}" destId="{698C4F90-00C7-490C-A951-48E8DFE22930}" srcOrd="0" destOrd="0" presId="urn:microsoft.com/office/officeart/2018/2/layout/IconLabelList"/>
    <dgm:cxn modelId="{1A32F25E-4C5D-4FDD-A25B-DAA5B6456C7A}" type="presParOf" srcId="{6FF13F1A-BF72-429E-B2B8-DE5C6EE72262}" destId="{84780278-52E2-438D-95C0-0F2744FB7B80}" srcOrd="1" destOrd="0" presId="urn:microsoft.com/office/officeart/2018/2/layout/IconLabelList"/>
    <dgm:cxn modelId="{AA802F2A-B989-4CB6-B133-B5376A690B6D}" type="presParOf" srcId="{6FF13F1A-BF72-429E-B2B8-DE5C6EE72262}" destId="{9CD9E561-667C-4897-B916-F6A404FCF8A3}" srcOrd="2" destOrd="0" presId="urn:microsoft.com/office/officeart/2018/2/layout/IconLabelList"/>
    <dgm:cxn modelId="{8AE97158-6A92-4830-88C5-ECB4D9698FBF}" type="presParOf" srcId="{9B1D6BF9-C017-4B1E-A2D5-F50EAAA41AC9}" destId="{D57E66BA-3C4E-4D1D-91D6-4149C1153CD3}" srcOrd="3" destOrd="0" presId="urn:microsoft.com/office/officeart/2018/2/layout/IconLabelList"/>
    <dgm:cxn modelId="{B620F4AE-D98B-43C7-A9ED-F2673734AFD7}" type="presParOf" srcId="{9B1D6BF9-C017-4B1E-A2D5-F50EAAA41AC9}" destId="{D6E91982-1D4D-4925-A6C4-02D8453D8E36}" srcOrd="4" destOrd="0" presId="urn:microsoft.com/office/officeart/2018/2/layout/IconLabelList"/>
    <dgm:cxn modelId="{70D049BB-E210-4616-9683-E6289F23EB6C}" type="presParOf" srcId="{D6E91982-1D4D-4925-A6C4-02D8453D8E36}" destId="{05636819-441F-400B-8E76-2077CCAAF5CD}" srcOrd="0" destOrd="0" presId="urn:microsoft.com/office/officeart/2018/2/layout/IconLabelList"/>
    <dgm:cxn modelId="{A99265F9-203F-45D1-A25F-EEB4B59BD0CD}" type="presParOf" srcId="{D6E91982-1D4D-4925-A6C4-02D8453D8E36}" destId="{1C19C3DC-FF5A-4CAE-BF05-C99B692B5AD5}" srcOrd="1" destOrd="0" presId="urn:microsoft.com/office/officeart/2018/2/layout/IconLabelList"/>
    <dgm:cxn modelId="{9873C33C-FF91-4242-A075-C936416FBD6D}" type="presParOf" srcId="{D6E91982-1D4D-4925-A6C4-02D8453D8E36}" destId="{37397947-5EC4-44B2-9B8F-DF965F78568F}" srcOrd="2" destOrd="0" presId="urn:microsoft.com/office/officeart/2018/2/layout/IconLabelList"/>
    <dgm:cxn modelId="{52696F30-DC3D-44E5-84B1-8C8842E6B898}" type="presParOf" srcId="{9B1D6BF9-C017-4B1E-A2D5-F50EAAA41AC9}" destId="{E74FA76E-F9D0-4FF4-9CBF-A1CD167E2488}" srcOrd="5" destOrd="0" presId="urn:microsoft.com/office/officeart/2018/2/layout/IconLabelList"/>
    <dgm:cxn modelId="{36ABDE3E-6125-4772-AC27-0F95E05806BC}" type="presParOf" srcId="{9B1D6BF9-C017-4B1E-A2D5-F50EAAA41AC9}" destId="{D8A1E12C-6F1D-4763-8B02-0332703F3A87}" srcOrd="6" destOrd="0" presId="urn:microsoft.com/office/officeart/2018/2/layout/IconLabelList"/>
    <dgm:cxn modelId="{3BB4DD77-E300-49B2-AA4E-C0430194C748}" type="presParOf" srcId="{D8A1E12C-6F1D-4763-8B02-0332703F3A87}" destId="{5CBF6A42-8A01-48D4-B117-FC0952CB4D6A}" srcOrd="0" destOrd="0" presId="urn:microsoft.com/office/officeart/2018/2/layout/IconLabelList"/>
    <dgm:cxn modelId="{AF31C765-3BF2-4ADE-B122-5CADEBCAF031}" type="presParOf" srcId="{D8A1E12C-6F1D-4763-8B02-0332703F3A87}" destId="{76839BAD-44AF-4F18-ACDA-CC69D95582DC}" srcOrd="1" destOrd="0" presId="urn:microsoft.com/office/officeart/2018/2/layout/IconLabelList"/>
    <dgm:cxn modelId="{33947EC7-78EA-4D13-AAD2-52E2460B65F3}" type="presParOf" srcId="{D8A1E12C-6F1D-4763-8B02-0332703F3A87}" destId="{00E459F2-BFDB-4B8C-90D4-1B0D067BDEAF}" srcOrd="2" destOrd="0" presId="urn:microsoft.com/office/officeart/2018/2/layout/IconLabelList"/>
    <dgm:cxn modelId="{031D56D1-9F70-4270-9C7F-CE46166B8F6B}" type="presParOf" srcId="{9B1D6BF9-C017-4B1E-A2D5-F50EAAA41AC9}" destId="{196AB9A5-F31E-4ED9-9418-184BDF5F90E0}" srcOrd="7" destOrd="0" presId="urn:microsoft.com/office/officeart/2018/2/layout/IconLabelList"/>
    <dgm:cxn modelId="{407036FB-614D-4C33-BC97-8638B4555214}" type="presParOf" srcId="{9B1D6BF9-C017-4B1E-A2D5-F50EAAA41AC9}" destId="{1BEADD45-AF47-42F2-8899-39DDD9B2D545}" srcOrd="8" destOrd="0" presId="urn:microsoft.com/office/officeart/2018/2/layout/IconLabelList"/>
    <dgm:cxn modelId="{03979F76-7DD0-4407-B7FF-D306458CC57B}" type="presParOf" srcId="{1BEADD45-AF47-42F2-8899-39DDD9B2D545}" destId="{858AF230-FAE4-45B5-94E3-E98D8499AAA7}" srcOrd="0" destOrd="0" presId="urn:microsoft.com/office/officeart/2018/2/layout/IconLabelList"/>
    <dgm:cxn modelId="{09FC860E-9759-4C9B-A067-5EAE2DA06A14}" type="presParOf" srcId="{1BEADD45-AF47-42F2-8899-39DDD9B2D545}" destId="{BB4957DA-2979-4308-9C1C-BBD7945C0940}" srcOrd="1" destOrd="0" presId="urn:microsoft.com/office/officeart/2018/2/layout/IconLabelList"/>
    <dgm:cxn modelId="{77572DF5-934C-4E13-B4B2-A3C52F2BD1CA}" type="presParOf" srcId="{1BEADD45-AF47-42F2-8899-39DDD9B2D545}" destId="{7C8D16B6-94E8-4C05-B9A3-B9F2BF0614A5}" srcOrd="2" destOrd="0" presId="urn:microsoft.com/office/officeart/2018/2/layout/IconLabelList"/>
    <dgm:cxn modelId="{FCB49445-3927-4EE9-9B70-A232FD417B93}" type="presParOf" srcId="{9B1D6BF9-C017-4B1E-A2D5-F50EAAA41AC9}" destId="{43716B1A-357F-4013-B5B3-53965A349ADC}" srcOrd="9" destOrd="0" presId="urn:microsoft.com/office/officeart/2018/2/layout/IconLabelList"/>
    <dgm:cxn modelId="{D0E0E255-CEE5-4CB7-9A72-7CB9993D3035}" type="presParOf" srcId="{9B1D6BF9-C017-4B1E-A2D5-F50EAAA41AC9}" destId="{18ED7958-2AA5-4A20-8BE1-1CDF761445D9}" srcOrd="10" destOrd="0" presId="urn:microsoft.com/office/officeart/2018/2/layout/IconLabelList"/>
    <dgm:cxn modelId="{A34527D7-2603-424C-9F35-0CCA64A547C9}" type="presParOf" srcId="{18ED7958-2AA5-4A20-8BE1-1CDF761445D9}" destId="{6EFFF536-1C91-4E9C-BDC2-DEC7178791AC}" srcOrd="0" destOrd="0" presId="urn:microsoft.com/office/officeart/2018/2/layout/IconLabelList"/>
    <dgm:cxn modelId="{2001440D-1C0E-45B5-8D42-275A5C2DABB1}" type="presParOf" srcId="{18ED7958-2AA5-4A20-8BE1-1CDF761445D9}" destId="{A7E562FB-0FA0-4BC8-8972-BDDB2ACFCBB4}" srcOrd="1" destOrd="0" presId="urn:microsoft.com/office/officeart/2018/2/layout/IconLabelList"/>
    <dgm:cxn modelId="{65673352-1CA0-429E-B842-A1818AFA1898}" type="presParOf" srcId="{18ED7958-2AA5-4A20-8BE1-1CDF761445D9}" destId="{03C1868B-BD20-430E-AF46-1641BE8BEE1B}" srcOrd="2" destOrd="0" presId="urn:microsoft.com/office/officeart/2018/2/layout/IconLabelList"/>
    <dgm:cxn modelId="{81AB351A-17F0-4945-A46E-D35354646FA0}" type="presParOf" srcId="{9B1D6BF9-C017-4B1E-A2D5-F50EAAA41AC9}" destId="{A662E373-1050-402A-9DC0-F120D72BFE76}" srcOrd="11" destOrd="0" presId="urn:microsoft.com/office/officeart/2018/2/layout/IconLabelList"/>
    <dgm:cxn modelId="{19A64201-7A6D-4018-AEEB-07E8E72B4FEA}" type="presParOf" srcId="{9B1D6BF9-C017-4B1E-A2D5-F50EAAA41AC9}" destId="{BB83DE25-1045-4B63-B1EA-3A3D46608CDE}" srcOrd="12" destOrd="0" presId="urn:microsoft.com/office/officeart/2018/2/layout/IconLabelList"/>
    <dgm:cxn modelId="{83E51254-1284-4FAF-9483-3C791EB9A92A}" type="presParOf" srcId="{BB83DE25-1045-4B63-B1EA-3A3D46608CDE}" destId="{01117E9F-9B9A-4B86-B9ED-18581FF42CEB}" srcOrd="0" destOrd="0" presId="urn:microsoft.com/office/officeart/2018/2/layout/IconLabelList"/>
    <dgm:cxn modelId="{97E1AA4C-E895-40AB-A6DF-B55C322B58E6}" type="presParOf" srcId="{BB83DE25-1045-4B63-B1EA-3A3D46608CDE}" destId="{3D200F21-8FC9-4CEC-B753-337B6535CF83}" srcOrd="1" destOrd="0" presId="urn:microsoft.com/office/officeart/2018/2/layout/IconLabelList"/>
    <dgm:cxn modelId="{6B01D327-C3B0-4859-96E3-21F0526FA6EE}" type="presParOf" srcId="{BB83DE25-1045-4B63-B1EA-3A3D46608CDE}" destId="{6D01202D-D3A1-4E2B-A4AA-6AC00C03831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6E7E98-33D3-4F36-82A3-7D9AE59C81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5837D65-E1C3-40A3-947B-83F13E9EB468}">
      <dgm:prSet/>
      <dgm:spPr/>
      <dgm:t>
        <a:bodyPr/>
        <a:lstStyle/>
        <a:p>
          <a:pPr>
            <a:lnSpc>
              <a:spcPct val="100000"/>
            </a:lnSpc>
          </a:pPr>
          <a:r>
            <a:rPr lang="en-GB" dirty="0">
              <a:latin typeface="Arial" panose="020B0604020202020204" pitchFamily="34" charset="0"/>
              <a:cs typeface="Arial" panose="020B0604020202020204" pitchFamily="34" charset="0"/>
            </a:rPr>
            <a:t>Time and capacity – perceived lack of funding</a:t>
          </a:r>
          <a:endParaRPr lang="en-US" dirty="0">
            <a:latin typeface="Arial" panose="020B0604020202020204" pitchFamily="34" charset="0"/>
            <a:cs typeface="Arial" panose="020B0604020202020204" pitchFamily="34" charset="0"/>
          </a:endParaRPr>
        </a:p>
      </dgm:t>
    </dgm:pt>
    <dgm:pt modelId="{70D31118-7102-4733-BFFC-D3330FA81591}" type="parTrans" cxnId="{82F056F4-FF72-414C-B565-CBF1103B5E6A}">
      <dgm:prSet/>
      <dgm:spPr/>
      <dgm:t>
        <a:bodyPr/>
        <a:lstStyle/>
        <a:p>
          <a:endParaRPr lang="en-US"/>
        </a:p>
      </dgm:t>
    </dgm:pt>
    <dgm:pt modelId="{DA8B6357-B7A0-4F7B-BA05-DFA46DF1B03F}" type="sibTrans" cxnId="{82F056F4-FF72-414C-B565-CBF1103B5E6A}">
      <dgm:prSet/>
      <dgm:spPr/>
      <dgm:t>
        <a:bodyPr/>
        <a:lstStyle/>
        <a:p>
          <a:endParaRPr lang="en-US"/>
        </a:p>
      </dgm:t>
    </dgm:pt>
    <dgm:pt modelId="{741E6B54-9E6E-4270-A6D6-0E58071FF984}">
      <dgm:prSet/>
      <dgm:spPr/>
      <dgm:t>
        <a:bodyPr/>
        <a:lstStyle/>
        <a:p>
          <a:pPr>
            <a:lnSpc>
              <a:spcPct val="100000"/>
            </a:lnSpc>
          </a:pPr>
          <a:r>
            <a:rPr lang="en-GB" dirty="0">
              <a:latin typeface="Arial" panose="020B0604020202020204" pitchFamily="34" charset="0"/>
              <a:cs typeface="Arial" panose="020B0604020202020204" pitchFamily="34" charset="0"/>
            </a:rPr>
            <a:t>Lack of data sharing agreement across WY</a:t>
          </a:r>
          <a:endParaRPr lang="en-US" dirty="0">
            <a:latin typeface="Arial" panose="020B0604020202020204" pitchFamily="34" charset="0"/>
            <a:cs typeface="Arial" panose="020B0604020202020204" pitchFamily="34" charset="0"/>
          </a:endParaRPr>
        </a:p>
      </dgm:t>
    </dgm:pt>
    <dgm:pt modelId="{C6DBEE97-BB22-4EB3-991C-58A55B03CF7F}" type="parTrans" cxnId="{420E9DA5-1D7F-4512-B63A-84237E490130}">
      <dgm:prSet/>
      <dgm:spPr/>
      <dgm:t>
        <a:bodyPr/>
        <a:lstStyle/>
        <a:p>
          <a:endParaRPr lang="en-US"/>
        </a:p>
      </dgm:t>
    </dgm:pt>
    <dgm:pt modelId="{B33B0827-F49C-4FBB-9CC1-CC2C9839AE23}" type="sibTrans" cxnId="{420E9DA5-1D7F-4512-B63A-84237E490130}">
      <dgm:prSet/>
      <dgm:spPr/>
      <dgm:t>
        <a:bodyPr/>
        <a:lstStyle/>
        <a:p>
          <a:endParaRPr lang="en-US"/>
        </a:p>
      </dgm:t>
    </dgm:pt>
    <dgm:pt modelId="{07AC1071-92A2-4B8E-87F5-6961E7DE92AB}">
      <dgm:prSet/>
      <dgm:spPr/>
      <dgm:t>
        <a:bodyPr/>
        <a:lstStyle/>
        <a:p>
          <a:pPr>
            <a:lnSpc>
              <a:spcPct val="100000"/>
            </a:lnSpc>
          </a:pPr>
          <a:r>
            <a:rPr lang="en-GB" dirty="0">
              <a:latin typeface="Arial" panose="020B0604020202020204" pitchFamily="34" charset="0"/>
              <a:cs typeface="Arial" panose="020B0604020202020204" pitchFamily="34" charset="0"/>
            </a:rPr>
            <a:t>Use of referral template</a:t>
          </a:r>
          <a:endParaRPr lang="en-US" dirty="0">
            <a:latin typeface="Arial" panose="020B0604020202020204" pitchFamily="34" charset="0"/>
            <a:cs typeface="Arial" panose="020B0604020202020204" pitchFamily="34" charset="0"/>
          </a:endParaRPr>
        </a:p>
      </dgm:t>
    </dgm:pt>
    <dgm:pt modelId="{CE571C56-CE02-4E54-B465-384ACD78C34C}" type="parTrans" cxnId="{F7ED4B40-C68D-4506-B0A1-BACA38BA7B3A}">
      <dgm:prSet/>
      <dgm:spPr/>
      <dgm:t>
        <a:bodyPr/>
        <a:lstStyle/>
        <a:p>
          <a:endParaRPr lang="en-US"/>
        </a:p>
      </dgm:t>
    </dgm:pt>
    <dgm:pt modelId="{50E4993F-A9EF-4D73-B58E-C9ECD70EDE2A}" type="sibTrans" cxnId="{F7ED4B40-C68D-4506-B0A1-BACA38BA7B3A}">
      <dgm:prSet/>
      <dgm:spPr/>
      <dgm:t>
        <a:bodyPr/>
        <a:lstStyle/>
        <a:p>
          <a:endParaRPr lang="en-US"/>
        </a:p>
      </dgm:t>
    </dgm:pt>
    <dgm:pt modelId="{486867B6-5E6F-41B8-8045-CC021E17F468}">
      <dgm:prSet/>
      <dgm:spPr/>
      <dgm:t>
        <a:bodyPr/>
        <a:lstStyle/>
        <a:p>
          <a:pPr>
            <a:lnSpc>
              <a:spcPct val="100000"/>
            </a:lnSpc>
          </a:pPr>
          <a:r>
            <a:rPr lang="en-GB" dirty="0">
              <a:latin typeface="Arial" panose="020B0604020202020204" pitchFamily="34" charset="0"/>
              <a:cs typeface="Arial" panose="020B0604020202020204" pitchFamily="34" charset="0"/>
            </a:rPr>
            <a:t>Negative views on inclisiran</a:t>
          </a:r>
          <a:endParaRPr lang="en-US" dirty="0">
            <a:latin typeface="Arial" panose="020B0604020202020204" pitchFamily="34" charset="0"/>
            <a:cs typeface="Arial" panose="020B0604020202020204" pitchFamily="34" charset="0"/>
          </a:endParaRPr>
        </a:p>
      </dgm:t>
    </dgm:pt>
    <dgm:pt modelId="{E11090E5-5CAC-4AFD-B89E-A9D2D37690E7}" type="parTrans" cxnId="{D2E85213-B8E5-40E2-B367-C7F06D0D709A}">
      <dgm:prSet/>
      <dgm:spPr/>
      <dgm:t>
        <a:bodyPr/>
        <a:lstStyle/>
        <a:p>
          <a:endParaRPr lang="en-US"/>
        </a:p>
      </dgm:t>
    </dgm:pt>
    <dgm:pt modelId="{90CB0137-84E0-4676-BB23-6053F147061A}" type="sibTrans" cxnId="{D2E85213-B8E5-40E2-B367-C7F06D0D709A}">
      <dgm:prSet/>
      <dgm:spPr/>
      <dgm:t>
        <a:bodyPr/>
        <a:lstStyle/>
        <a:p>
          <a:endParaRPr lang="en-US"/>
        </a:p>
      </dgm:t>
    </dgm:pt>
    <dgm:pt modelId="{152920A5-172B-4074-92D3-B676448E2E6F}" type="pres">
      <dgm:prSet presAssocID="{6D6E7E98-33D3-4F36-82A3-7D9AE59C8120}" presName="root" presStyleCnt="0">
        <dgm:presLayoutVars>
          <dgm:dir/>
          <dgm:resizeHandles val="exact"/>
        </dgm:presLayoutVars>
      </dgm:prSet>
      <dgm:spPr/>
    </dgm:pt>
    <dgm:pt modelId="{54C62536-42CF-4D8C-AF8E-168F840B7C8A}" type="pres">
      <dgm:prSet presAssocID="{75837D65-E1C3-40A3-947B-83F13E9EB468}" presName="compNode" presStyleCnt="0"/>
      <dgm:spPr/>
    </dgm:pt>
    <dgm:pt modelId="{62E2E444-1463-423C-BCA5-0B2B91E9B463}" type="pres">
      <dgm:prSet presAssocID="{75837D65-E1C3-40A3-947B-83F13E9EB468}" presName="bgRect" presStyleLbl="bgShp" presStyleIdx="0" presStyleCnt="4"/>
      <dgm:spPr/>
    </dgm:pt>
    <dgm:pt modelId="{DCF5E7C3-4385-4E52-BD4B-58506B5CEA14}" type="pres">
      <dgm:prSet presAssocID="{75837D65-E1C3-40A3-947B-83F13E9EB4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rglass"/>
        </a:ext>
      </dgm:extLst>
    </dgm:pt>
    <dgm:pt modelId="{2966C596-9698-4048-A4F5-7E00199A14A3}" type="pres">
      <dgm:prSet presAssocID="{75837D65-E1C3-40A3-947B-83F13E9EB468}" presName="spaceRect" presStyleCnt="0"/>
      <dgm:spPr/>
    </dgm:pt>
    <dgm:pt modelId="{46C4504F-8EAC-40D3-BB00-A6212EF495EC}" type="pres">
      <dgm:prSet presAssocID="{75837D65-E1C3-40A3-947B-83F13E9EB468}" presName="parTx" presStyleLbl="revTx" presStyleIdx="0" presStyleCnt="4">
        <dgm:presLayoutVars>
          <dgm:chMax val="0"/>
          <dgm:chPref val="0"/>
        </dgm:presLayoutVars>
      </dgm:prSet>
      <dgm:spPr/>
    </dgm:pt>
    <dgm:pt modelId="{D321185F-34D2-427F-A3CF-4C91E0437577}" type="pres">
      <dgm:prSet presAssocID="{DA8B6357-B7A0-4F7B-BA05-DFA46DF1B03F}" presName="sibTrans" presStyleCnt="0"/>
      <dgm:spPr/>
    </dgm:pt>
    <dgm:pt modelId="{12171C70-619D-454E-9AF1-B88AD29391C3}" type="pres">
      <dgm:prSet presAssocID="{741E6B54-9E6E-4270-A6D6-0E58071FF984}" presName="compNode" presStyleCnt="0"/>
      <dgm:spPr/>
    </dgm:pt>
    <dgm:pt modelId="{ADED7651-D0F1-49CB-BC7E-86653B18A867}" type="pres">
      <dgm:prSet presAssocID="{741E6B54-9E6E-4270-A6D6-0E58071FF984}" presName="bgRect" presStyleLbl="bgShp" presStyleIdx="1" presStyleCnt="4"/>
      <dgm:spPr/>
    </dgm:pt>
    <dgm:pt modelId="{549701EC-25D8-43B8-B0AD-FF8370E19D07}" type="pres">
      <dgm:prSet presAssocID="{741E6B54-9E6E-4270-A6D6-0E58071FF98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FFBF35FA-2E4B-4EDC-A25D-86C7A62D262A}" type="pres">
      <dgm:prSet presAssocID="{741E6B54-9E6E-4270-A6D6-0E58071FF984}" presName="spaceRect" presStyleCnt="0"/>
      <dgm:spPr/>
    </dgm:pt>
    <dgm:pt modelId="{10758AF3-F156-4C02-8FFE-B1D6ABE13EE8}" type="pres">
      <dgm:prSet presAssocID="{741E6B54-9E6E-4270-A6D6-0E58071FF984}" presName="parTx" presStyleLbl="revTx" presStyleIdx="1" presStyleCnt="4">
        <dgm:presLayoutVars>
          <dgm:chMax val="0"/>
          <dgm:chPref val="0"/>
        </dgm:presLayoutVars>
      </dgm:prSet>
      <dgm:spPr/>
    </dgm:pt>
    <dgm:pt modelId="{BF077054-8C89-4116-A1B2-5D0A688A6A59}" type="pres">
      <dgm:prSet presAssocID="{B33B0827-F49C-4FBB-9CC1-CC2C9839AE23}" presName="sibTrans" presStyleCnt="0"/>
      <dgm:spPr/>
    </dgm:pt>
    <dgm:pt modelId="{05AF6C8A-0CEF-43E7-9A66-3BF9194FB021}" type="pres">
      <dgm:prSet presAssocID="{07AC1071-92A2-4B8E-87F5-6961E7DE92AB}" presName="compNode" presStyleCnt="0"/>
      <dgm:spPr/>
    </dgm:pt>
    <dgm:pt modelId="{D1B02DBE-1A98-41D2-8614-D59274BFD978}" type="pres">
      <dgm:prSet presAssocID="{07AC1071-92A2-4B8E-87F5-6961E7DE92AB}" presName="bgRect" presStyleLbl="bgShp" presStyleIdx="2" presStyleCnt="4"/>
      <dgm:spPr/>
    </dgm:pt>
    <dgm:pt modelId="{4D6E7864-AFF8-4DE1-AB99-6A961C021A64}" type="pres">
      <dgm:prSet presAssocID="{07AC1071-92A2-4B8E-87F5-6961E7DE92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C201D892-FC74-4082-9AFB-B1A2F065272B}" type="pres">
      <dgm:prSet presAssocID="{07AC1071-92A2-4B8E-87F5-6961E7DE92AB}" presName="spaceRect" presStyleCnt="0"/>
      <dgm:spPr/>
    </dgm:pt>
    <dgm:pt modelId="{BDF39A5E-DCB3-4348-9D75-CB26828E3EC5}" type="pres">
      <dgm:prSet presAssocID="{07AC1071-92A2-4B8E-87F5-6961E7DE92AB}" presName="parTx" presStyleLbl="revTx" presStyleIdx="2" presStyleCnt="4">
        <dgm:presLayoutVars>
          <dgm:chMax val="0"/>
          <dgm:chPref val="0"/>
        </dgm:presLayoutVars>
      </dgm:prSet>
      <dgm:spPr/>
    </dgm:pt>
    <dgm:pt modelId="{2E888BFF-D1DB-40BB-BCCF-3F093424B366}" type="pres">
      <dgm:prSet presAssocID="{50E4993F-A9EF-4D73-B58E-C9ECD70EDE2A}" presName="sibTrans" presStyleCnt="0"/>
      <dgm:spPr/>
    </dgm:pt>
    <dgm:pt modelId="{FF230612-0C0F-49BD-8266-B07DBB4B1C19}" type="pres">
      <dgm:prSet presAssocID="{486867B6-5E6F-41B8-8045-CC021E17F468}" presName="compNode" presStyleCnt="0"/>
      <dgm:spPr/>
    </dgm:pt>
    <dgm:pt modelId="{E9E6A541-B504-4EBF-8E1A-02E7F2F5DDFB}" type="pres">
      <dgm:prSet presAssocID="{486867B6-5E6F-41B8-8045-CC021E17F468}" presName="bgRect" presStyleLbl="bgShp" presStyleIdx="3" presStyleCnt="4"/>
      <dgm:spPr/>
    </dgm:pt>
    <dgm:pt modelId="{97E437DA-B083-4AB3-86E1-A6793D1F9091}" type="pres">
      <dgm:prSet presAssocID="{486867B6-5E6F-41B8-8045-CC021E17F46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ad Face with No Fill"/>
        </a:ext>
      </dgm:extLst>
    </dgm:pt>
    <dgm:pt modelId="{7FE787F1-962E-4B76-B20A-2AEADF798BC8}" type="pres">
      <dgm:prSet presAssocID="{486867B6-5E6F-41B8-8045-CC021E17F468}" presName="spaceRect" presStyleCnt="0"/>
      <dgm:spPr/>
    </dgm:pt>
    <dgm:pt modelId="{7216694C-4474-4B33-8E5A-E0CC4DE1E677}" type="pres">
      <dgm:prSet presAssocID="{486867B6-5E6F-41B8-8045-CC021E17F468}" presName="parTx" presStyleLbl="revTx" presStyleIdx="3" presStyleCnt="4">
        <dgm:presLayoutVars>
          <dgm:chMax val="0"/>
          <dgm:chPref val="0"/>
        </dgm:presLayoutVars>
      </dgm:prSet>
      <dgm:spPr/>
    </dgm:pt>
  </dgm:ptLst>
  <dgm:cxnLst>
    <dgm:cxn modelId="{746F550F-1DF6-47A8-A090-FD14C78CBA35}" type="presOf" srcId="{486867B6-5E6F-41B8-8045-CC021E17F468}" destId="{7216694C-4474-4B33-8E5A-E0CC4DE1E677}" srcOrd="0" destOrd="0" presId="urn:microsoft.com/office/officeart/2018/2/layout/IconVerticalSolidList"/>
    <dgm:cxn modelId="{D2E85213-B8E5-40E2-B367-C7F06D0D709A}" srcId="{6D6E7E98-33D3-4F36-82A3-7D9AE59C8120}" destId="{486867B6-5E6F-41B8-8045-CC021E17F468}" srcOrd="3" destOrd="0" parTransId="{E11090E5-5CAC-4AFD-B89E-A9D2D37690E7}" sibTransId="{90CB0137-84E0-4676-BB23-6053F147061A}"/>
    <dgm:cxn modelId="{F7ED4B40-C68D-4506-B0A1-BACA38BA7B3A}" srcId="{6D6E7E98-33D3-4F36-82A3-7D9AE59C8120}" destId="{07AC1071-92A2-4B8E-87F5-6961E7DE92AB}" srcOrd="2" destOrd="0" parTransId="{CE571C56-CE02-4E54-B465-384ACD78C34C}" sibTransId="{50E4993F-A9EF-4D73-B58E-C9ECD70EDE2A}"/>
    <dgm:cxn modelId="{7120E451-B21A-4EF5-85DB-D638A77704DD}" type="presOf" srcId="{741E6B54-9E6E-4270-A6D6-0E58071FF984}" destId="{10758AF3-F156-4C02-8FFE-B1D6ABE13EE8}" srcOrd="0" destOrd="0" presId="urn:microsoft.com/office/officeart/2018/2/layout/IconVerticalSolidList"/>
    <dgm:cxn modelId="{56BD7654-04F6-4F5C-9F0D-AA17330CF7E3}" type="presOf" srcId="{6D6E7E98-33D3-4F36-82A3-7D9AE59C8120}" destId="{152920A5-172B-4074-92D3-B676448E2E6F}" srcOrd="0" destOrd="0" presId="urn:microsoft.com/office/officeart/2018/2/layout/IconVerticalSolidList"/>
    <dgm:cxn modelId="{D4F41559-6A18-4F77-A375-FD56B2560C19}" type="presOf" srcId="{07AC1071-92A2-4B8E-87F5-6961E7DE92AB}" destId="{BDF39A5E-DCB3-4348-9D75-CB26828E3EC5}" srcOrd="0" destOrd="0" presId="urn:microsoft.com/office/officeart/2018/2/layout/IconVerticalSolidList"/>
    <dgm:cxn modelId="{420E9DA5-1D7F-4512-B63A-84237E490130}" srcId="{6D6E7E98-33D3-4F36-82A3-7D9AE59C8120}" destId="{741E6B54-9E6E-4270-A6D6-0E58071FF984}" srcOrd="1" destOrd="0" parTransId="{C6DBEE97-BB22-4EB3-991C-58A55B03CF7F}" sibTransId="{B33B0827-F49C-4FBB-9CC1-CC2C9839AE23}"/>
    <dgm:cxn modelId="{FEEE2AB7-786B-411C-843F-90E888F36C6D}" type="presOf" srcId="{75837D65-E1C3-40A3-947B-83F13E9EB468}" destId="{46C4504F-8EAC-40D3-BB00-A6212EF495EC}" srcOrd="0" destOrd="0" presId="urn:microsoft.com/office/officeart/2018/2/layout/IconVerticalSolidList"/>
    <dgm:cxn modelId="{82F056F4-FF72-414C-B565-CBF1103B5E6A}" srcId="{6D6E7E98-33D3-4F36-82A3-7D9AE59C8120}" destId="{75837D65-E1C3-40A3-947B-83F13E9EB468}" srcOrd="0" destOrd="0" parTransId="{70D31118-7102-4733-BFFC-D3330FA81591}" sibTransId="{DA8B6357-B7A0-4F7B-BA05-DFA46DF1B03F}"/>
    <dgm:cxn modelId="{9A9C140C-3818-4752-BD73-5E6358C947B3}" type="presParOf" srcId="{152920A5-172B-4074-92D3-B676448E2E6F}" destId="{54C62536-42CF-4D8C-AF8E-168F840B7C8A}" srcOrd="0" destOrd="0" presId="urn:microsoft.com/office/officeart/2018/2/layout/IconVerticalSolidList"/>
    <dgm:cxn modelId="{D3A09C6B-EE63-4041-AC65-2808584C5AE4}" type="presParOf" srcId="{54C62536-42CF-4D8C-AF8E-168F840B7C8A}" destId="{62E2E444-1463-423C-BCA5-0B2B91E9B463}" srcOrd="0" destOrd="0" presId="urn:microsoft.com/office/officeart/2018/2/layout/IconVerticalSolidList"/>
    <dgm:cxn modelId="{99BAF045-3DAA-41E8-98BE-625D14DC7922}" type="presParOf" srcId="{54C62536-42CF-4D8C-AF8E-168F840B7C8A}" destId="{DCF5E7C3-4385-4E52-BD4B-58506B5CEA14}" srcOrd="1" destOrd="0" presId="urn:microsoft.com/office/officeart/2018/2/layout/IconVerticalSolidList"/>
    <dgm:cxn modelId="{80F76E29-3898-4DD1-B475-EBCCE35B7802}" type="presParOf" srcId="{54C62536-42CF-4D8C-AF8E-168F840B7C8A}" destId="{2966C596-9698-4048-A4F5-7E00199A14A3}" srcOrd="2" destOrd="0" presId="urn:microsoft.com/office/officeart/2018/2/layout/IconVerticalSolidList"/>
    <dgm:cxn modelId="{864565B5-4E53-4421-93EB-C8FE3EBD9DCD}" type="presParOf" srcId="{54C62536-42CF-4D8C-AF8E-168F840B7C8A}" destId="{46C4504F-8EAC-40D3-BB00-A6212EF495EC}" srcOrd="3" destOrd="0" presId="urn:microsoft.com/office/officeart/2018/2/layout/IconVerticalSolidList"/>
    <dgm:cxn modelId="{FECBF40F-986F-40A1-8272-DCBA1246C7F3}" type="presParOf" srcId="{152920A5-172B-4074-92D3-B676448E2E6F}" destId="{D321185F-34D2-427F-A3CF-4C91E0437577}" srcOrd="1" destOrd="0" presId="urn:microsoft.com/office/officeart/2018/2/layout/IconVerticalSolidList"/>
    <dgm:cxn modelId="{A918976F-DF5F-42C8-AA23-46111BDC3681}" type="presParOf" srcId="{152920A5-172B-4074-92D3-B676448E2E6F}" destId="{12171C70-619D-454E-9AF1-B88AD29391C3}" srcOrd="2" destOrd="0" presId="urn:microsoft.com/office/officeart/2018/2/layout/IconVerticalSolidList"/>
    <dgm:cxn modelId="{5C81B629-25AA-4126-9A19-F5DDDFB4B04E}" type="presParOf" srcId="{12171C70-619D-454E-9AF1-B88AD29391C3}" destId="{ADED7651-D0F1-49CB-BC7E-86653B18A867}" srcOrd="0" destOrd="0" presId="urn:microsoft.com/office/officeart/2018/2/layout/IconVerticalSolidList"/>
    <dgm:cxn modelId="{C4F37EA0-586F-46B4-B2DA-8D9062AB2D2F}" type="presParOf" srcId="{12171C70-619D-454E-9AF1-B88AD29391C3}" destId="{549701EC-25D8-43B8-B0AD-FF8370E19D07}" srcOrd="1" destOrd="0" presId="urn:microsoft.com/office/officeart/2018/2/layout/IconVerticalSolidList"/>
    <dgm:cxn modelId="{91899A71-DA0A-41BB-A75F-E06F569FC270}" type="presParOf" srcId="{12171C70-619D-454E-9AF1-B88AD29391C3}" destId="{FFBF35FA-2E4B-4EDC-A25D-86C7A62D262A}" srcOrd="2" destOrd="0" presId="urn:microsoft.com/office/officeart/2018/2/layout/IconVerticalSolidList"/>
    <dgm:cxn modelId="{DFD8E1DE-4459-4F8A-8698-5BEABA5FCB16}" type="presParOf" srcId="{12171C70-619D-454E-9AF1-B88AD29391C3}" destId="{10758AF3-F156-4C02-8FFE-B1D6ABE13EE8}" srcOrd="3" destOrd="0" presId="urn:microsoft.com/office/officeart/2018/2/layout/IconVerticalSolidList"/>
    <dgm:cxn modelId="{AC5A2879-9FA8-465F-B522-9AC4E9B66438}" type="presParOf" srcId="{152920A5-172B-4074-92D3-B676448E2E6F}" destId="{BF077054-8C89-4116-A1B2-5D0A688A6A59}" srcOrd="3" destOrd="0" presId="urn:microsoft.com/office/officeart/2018/2/layout/IconVerticalSolidList"/>
    <dgm:cxn modelId="{D26D3EDC-F5D7-4A31-BD52-4F13028DE5FA}" type="presParOf" srcId="{152920A5-172B-4074-92D3-B676448E2E6F}" destId="{05AF6C8A-0CEF-43E7-9A66-3BF9194FB021}" srcOrd="4" destOrd="0" presId="urn:microsoft.com/office/officeart/2018/2/layout/IconVerticalSolidList"/>
    <dgm:cxn modelId="{30FC38A3-483A-4EAE-AC76-12B528244411}" type="presParOf" srcId="{05AF6C8A-0CEF-43E7-9A66-3BF9194FB021}" destId="{D1B02DBE-1A98-41D2-8614-D59274BFD978}" srcOrd="0" destOrd="0" presId="urn:microsoft.com/office/officeart/2018/2/layout/IconVerticalSolidList"/>
    <dgm:cxn modelId="{01C4CD88-ED07-4F72-93EF-F476A89F0A52}" type="presParOf" srcId="{05AF6C8A-0CEF-43E7-9A66-3BF9194FB021}" destId="{4D6E7864-AFF8-4DE1-AB99-6A961C021A64}" srcOrd="1" destOrd="0" presId="urn:microsoft.com/office/officeart/2018/2/layout/IconVerticalSolidList"/>
    <dgm:cxn modelId="{5D6BFF2C-69EB-436F-840A-704946BC915F}" type="presParOf" srcId="{05AF6C8A-0CEF-43E7-9A66-3BF9194FB021}" destId="{C201D892-FC74-4082-9AFB-B1A2F065272B}" srcOrd="2" destOrd="0" presId="urn:microsoft.com/office/officeart/2018/2/layout/IconVerticalSolidList"/>
    <dgm:cxn modelId="{3DB33695-D9E3-4D33-B248-87662EFC4849}" type="presParOf" srcId="{05AF6C8A-0CEF-43E7-9A66-3BF9194FB021}" destId="{BDF39A5E-DCB3-4348-9D75-CB26828E3EC5}" srcOrd="3" destOrd="0" presId="urn:microsoft.com/office/officeart/2018/2/layout/IconVerticalSolidList"/>
    <dgm:cxn modelId="{DBC83ECE-DF96-420A-A48D-61719AC7774C}" type="presParOf" srcId="{152920A5-172B-4074-92D3-B676448E2E6F}" destId="{2E888BFF-D1DB-40BB-BCCF-3F093424B366}" srcOrd="5" destOrd="0" presId="urn:microsoft.com/office/officeart/2018/2/layout/IconVerticalSolidList"/>
    <dgm:cxn modelId="{DB882834-7C11-42D4-8CB2-A46FB7758F30}" type="presParOf" srcId="{152920A5-172B-4074-92D3-B676448E2E6F}" destId="{FF230612-0C0F-49BD-8266-B07DBB4B1C19}" srcOrd="6" destOrd="0" presId="urn:microsoft.com/office/officeart/2018/2/layout/IconVerticalSolidList"/>
    <dgm:cxn modelId="{7CEF543C-C553-4AF3-8921-F60320F737BC}" type="presParOf" srcId="{FF230612-0C0F-49BD-8266-B07DBB4B1C19}" destId="{E9E6A541-B504-4EBF-8E1A-02E7F2F5DDFB}" srcOrd="0" destOrd="0" presId="urn:microsoft.com/office/officeart/2018/2/layout/IconVerticalSolidList"/>
    <dgm:cxn modelId="{7CB1D4C1-BD60-4B98-9E2B-434BC2E1A6A7}" type="presParOf" srcId="{FF230612-0C0F-49BD-8266-B07DBB4B1C19}" destId="{97E437DA-B083-4AB3-86E1-A6793D1F9091}" srcOrd="1" destOrd="0" presId="urn:microsoft.com/office/officeart/2018/2/layout/IconVerticalSolidList"/>
    <dgm:cxn modelId="{664E2081-4B8D-4D9C-AB22-AB8C1FFC5294}" type="presParOf" srcId="{FF230612-0C0F-49BD-8266-B07DBB4B1C19}" destId="{7FE787F1-962E-4B76-B20A-2AEADF798BC8}" srcOrd="2" destOrd="0" presId="urn:microsoft.com/office/officeart/2018/2/layout/IconVerticalSolidList"/>
    <dgm:cxn modelId="{125DC8DF-BC53-4A71-94F5-842AAB02E263}" type="presParOf" srcId="{FF230612-0C0F-49BD-8266-B07DBB4B1C19}" destId="{7216694C-4474-4B33-8E5A-E0CC4DE1E6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561EB-2E89-41A2-B988-C62D6E8EF099}">
      <dsp:nvSpPr>
        <dsp:cNvPr id="0" name=""/>
        <dsp:cNvSpPr/>
      </dsp:nvSpPr>
      <dsp:spPr>
        <a:xfrm>
          <a:off x="0" y="2284"/>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D0BE4-8B2D-48DA-877F-0AA6CF8CD8BA}">
      <dsp:nvSpPr>
        <dsp:cNvPr id="0" name=""/>
        <dsp:cNvSpPr/>
      </dsp:nvSpPr>
      <dsp:spPr>
        <a:xfrm>
          <a:off x="350172" y="262743"/>
          <a:ext cx="636677" cy="6366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5BB61-2F1D-46AC-94BB-C62DA27519AF}">
      <dsp:nvSpPr>
        <dsp:cNvPr id="0" name=""/>
        <dsp:cNvSpPr/>
      </dsp:nvSpPr>
      <dsp:spPr>
        <a:xfrm>
          <a:off x="1337023" y="2284"/>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1) Set up WY Lipid Optimisation Clinical Taskforce (LOCT)</a:t>
          </a:r>
          <a:endParaRPr lang="en-US" sz="1700" kern="1200">
            <a:latin typeface="Arial" panose="020B0604020202020204" pitchFamily="34" charset="0"/>
            <a:cs typeface="Arial" panose="020B0604020202020204" pitchFamily="34" charset="0"/>
          </a:endParaRPr>
        </a:p>
      </dsp:txBody>
      <dsp:txXfrm>
        <a:off x="1337023" y="2284"/>
        <a:ext cx="4524066" cy="1157596"/>
      </dsp:txXfrm>
    </dsp:sp>
    <dsp:sp modelId="{7F5FC3B1-E5B1-4809-A404-5D6B4659EFD8}">
      <dsp:nvSpPr>
        <dsp:cNvPr id="0" name=""/>
        <dsp:cNvSpPr/>
      </dsp:nvSpPr>
      <dsp:spPr>
        <a:xfrm>
          <a:off x="0" y="1449279"/>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05629D-72C0-4FC1-A1CF-B0C46068CF3F}">
      <dsp:nvSpPr>
        <dsp:cNvPr id="0" name=""/>
        <dsp:cNvSpPr/>
      </dsp:nvSpPr>
      <dsp:spPr>
        <a:xfrm>
          <a:off x="350172" y="1709738"/>
          <a:ext cx="636677" cy="6366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73FCA-36E5-4103-BBF0-FBFFC39199B8}">
      <dsp:nvSpPr>
        <dsp:cNvPr id="0" name=""/>
        <dsp:cNvSpPr/>
      </dsp:nvSpPr>
      <dsp:spPr>
        <a:xfrm>
          <a:off x="1337023" y="1449279"/>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2) Engage most deprived PCNs to drive lipid optimisation priorities in primary care</a:t>
          </a:r>
          <a:endParaRPr lang="en-US" sz="1700" kern="1200">
            <a:latin typeface="Arial" panose="020B0604020202020204" pitchFamily="34" charset="0"/>
            <a:cs typeface="Arial" panose="020B0604020202020204" pitchFamily="34" charset="0"/>
          </a:endParaRPr>
        </a:p>
      </dsp:txBody>
      <dsp:txXfrm>
        <a:off x="1337023" y="1449279"/>
        <a:ext cx="4524066" cy="1157596"/>
      </dsp:txXfrm>
    </dsp:sp>
    <dsp:sp modelId="{B020F3AE-DB43-4406-A235-A7807E5796DB}">
      <dsp:nvSpPr>
        <dsp:cNvPr id="0" name=""/>
        <dsp:cNvSpPr/>
      </dsp:nvSpPr>
      <dsp:spPr>
        <a:xfrm>
          <a:off x="0" y="2896274"/>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7E667-F709-416B-8C1D-6750854D0852}">
      <dsp:nvSpPr>
        <dsp:cNvPr id="0" name=""/>
        <dsp:cNvSpPr/>
      </dsp:nvSpPr>
      <dsp:spPr>
        <a:xfrm>
          <a:off x="350172" y="3156733"/>
          <a:ext cx="636677" cy="636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62401A-D1B4-4D4C-B9E1-EECB1C9995C9}">
      <dsp:nvSpPr>
        <dsp:cNvPr id="0" name=""/>
        <dsp:cNvSpPr/>
      </dsp:nvSpPr>
      <dsp:spPr>
        <a:xfrm>
          <a:off x="1337023" y="2896274"/>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3) Set up a virtual lipid MDT to support primary care workforce with specialist access and increase confidence in lipid optimisation</a:t>
          </a:r>
          <a:endParaRPr lang="en-US" sz="1700" kern="1200">
            <a:latin typeface="Arial" panose="020B0604020202020204" pitchFamily="34" charset="0"/>
            <a:cs typeface="Arial" panose="020B0604020202020204" pitchFamily="34" charset="0"/>
          </a:endParaRPr>
        </a:p>
      </dsp:txBody>
      <dsp:txXfrm>
        <a:off x="1337023" y="2896274"/>
        <a:ext cx="4524066" cy="1157596"/>
      </dsp:txXfrm>
    </dsp:sp>
    <dsp:sp modelId="{26C7610E-DB50-496C-B6AD-D73D7360A6EA}">
      <dsp:nvSpPr>
        <dsp:cNvPr id="0" name=""/>
        <dsp:cNvSpPr/>
      </dsp:nvSpPr>
      <dsp:spPr>
        <a:xfrm>
          <a:off x="0" y="4343269"/>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E2E55E-C5AC-46B9-BC3A-C80BFCE65AF4}">
      <dsp:nvSpPr>
        <dsp:cNvPr id="0" name=""/>
        <dsp:cNvSpPr/>
      </dsp:nvSpPr>
      <dsp:spPr>
        <a:xfrm>
          <a:off x="350172" y="4603728"/>
          <a:ext cx="636677" cy="636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D7E7A5-5851-49ED-B541-0200FC0BE9F0}">
      <dsp:nvSpPr>
        <dsp:cNvPr id="0" name=""/>
        <dsp:cNvSpPr/>
      </dsp:nvSpPr>
      <dsp:spPr>
        <a:xfrm>
          <a:off x="1337023" y="4343269"/>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4) Improving referrals to community pharmacies New Medicines Service</a:t>
          </a:r>
          <a:endParaRPr lang="en-US" sz="1700" kern="1200" dirty="0">
            <a:latin typeface="Arial" panose="020B0604020202020204" pitchFamily="34" charset="0"/>
            <a:cs typeface="Arial" panose="020B0604020202020204" pitchFamily="34" charset="0"/>
          </a:endParaRPr>
        </a:p>
      </dsp:txBody>
      <dsp:txXfrm>
        <a:off x="1337023" y="4343269"/>
        <a:ext cx="4524066" cy="1157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F67CB-DF48-4997-84EA-E59278387FAB}">
      <dsp:nvSpPr>
        <dsp:cNvPr id="0" name=""/>
        <dsp:cNvSpPr/>
      </dsp:nvSpPr>
      <dsp:spPr>
        <a:xfrm>
          <a:off x="0" y="370"/>
          <a:ext cx="10512973" cy="8665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DF1325-4404-401A-9EDC-4D8BC99B5C67}">
      <dsp:nvSpPr>
        <dsp:cNvPr id="0" name=""/>
        <dsp:cNvSpPr/>
      </dsp:nvSpPr>
      <dsp:spPr>
        <a:xfrm>
          <a:off x="262139" y="195350"/>
          <a:ext cx="476617" cy="476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52C83-BBD5-42FE-B771-630809FBDECF}">
      <dsp:nvSpPr>
        <dsp:cNvPr id="0" name=""/>
        <dsp:cNvSpPr/>
      </dsp:nvSpPr>
      <dsp:spPr>
        <a:xfrm>
          <a:off x="1000896" y="370"/>
          <a:ext cx="9512077" cy="8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13" tIns="91713" rIns="91713" bIns="91713" numCol="1" spcCol="1270" anchor="ctr" anchorCtr="0">
          <a:noAutofit/>
        </a:bodyPr>
        <a:lstStyle/>
        <a:p>
          <a:pPr marL="0" lvl="0" indent="0" algn="l" defTabSz="1022350">
            <a:lnSpc>
              <a:spcPct val="100000"/>
            </a:lnSpc>
            <a:spcBef>
              <a:spcPct val="0"/>
            </a:spcBef>
            <a:spcAft>
              <a:spcPct val="35000"/>
            </a:spcAft>
            <a:buNone/>
          </a:pPr>
          <a:r>
            <a:rPr lang="en-GB" sz="2300" b="1" kern="1200" dirty="0">
              <a:latin typeface="Arial" panose="020B0604020202020204" pitchFamily="34" charset="0"/>
              <a:cs typeface="Arial" panose="020B0604020202020204" pitchFamily="34" charset="0"/>
            </a:rPr>
            <a:t>What was the main goal? </a:t>
          </a:r>
          <a:r>
            <a:rPr lang="en-GB" sz="2300" kern="1200" dirty="0">
              <a:latin typeface="Arial" panose="020B0604020202020204" pitchFamily="34" charset="0"/>
              <a:cs typeface="Arial" panose="020B0604020202020204" pitchFamily="34" charset="0"/>
            </a:rPr>
            <a:t>To upskill primary care clinicians (from most deprived PCN areas) to do lipid optimisation.</a:t>
          </a:r>
          <a:endParaRPr lang="en-US" sz="2300" kern="1200" dirty="0">
            <a:latin typeface="Arial" panose="020B0604020202020204" pitchFamily="34" charset="0"/>
            <a:cs typeface="Arial" panose="020B0604020202020204" pitchFamily="34" charset="0"/>
          </a:endParaRPr>
        </a:p>
      </dsp:txBody>
      <dsp:txXfrm>
        <a:off x="1000896" y="370"/>
        <a:ext cx="9512077" cy="866577"/>
      </dsp:txXfrm>
    </dsp:sp>
    <dsp:sp modelId="{3BBB5FAE-57AE-40CD-9CE7-1848256697EE}">
      <dsp:nvSpPr>
        <dsp:cNvPr id="0" name=""/>
        <dsp:cNvSpPr/>
      </dsp:nvSpPr>
      <dsp:spPr>
        <a:xfrm>
          <a:off x="0" y="1083591"/>
          <a:ext cx="10512973" cy="8665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E3D2C-646C-464E-9FA2-C66760EFB9B0}">
      <dsp:nvSpPr>
        <dsp:cNvPr id="0" name=""/>
        <dsp:cNvSpPr/>
      </dsp:nvSpPr>
      <dsp:spPr>
        <a:xfrm>
          <a:off x="262139" y="1278571"/>
          <a:ext cx="476617" cy="476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94027F-38A4-4BCD-9943-B752D80CCAC5}">
      <dsp:nvSpPr>
        <dsp:cNvPr id="0" name=""/>
        <dsp:cNvSpPr/>
      </dsp:nvSpPr>
      <dsp:spPr>
        <a:xfrm>
          <a:off x="1000896" y="1083591"/>
          <a:ext cx="9512077" cy="8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13" tIns="91713" rIns="91713" bIns="91713" numCol="1" spcCol="1270" anchor="ctr" anchorCtr="0">
          <a:noAutofit/>
        </a:bodyPr>
        <a:lstStyle/>
        <a:p>
          <a:pPr marL="0" lvl="0" indent="0" algn="l" defTabSz="1022350">
            <a:lnSpc>
              <a:spcPct val="100000"/>
            </a:lnSpc>
            <a:spcBef>
              <a:spcPct val="0"/>
            </a:spcBef>
            <a:spcAft>
              <a:spcPct val="35000"/>
            </a:spcAft>
            <a:buNone/>
          </a:pPr>
          <a:r>
            <a:rPr lang="en-GB" sz="2300" b="1" kern="1200" dirty="0">
              <a:latin typeface="Arial" panose="020B0604020202020204" pitchFamily="34" charset="0"/>
              <a:cs typeface="Arial" panose="020B0604020202020204" pitchFamily="34" charset="0"/>
            </a:rPr>
            <a:t>What did we want to achieve? </a:t>
          </a:r>
          <a:r>
            <a:rPr lang="en-GB" sz="2300" kern="1200" dirty="0">
              <a:latin typeface="Arial" panose="020B0604020202020204" pitchFamily="34" charset="0"/>
              <a:cs typeface="Arial" panose="020B0604020202020204" pitchFamily="34" charset="0"/>
            </a:rPr>
            <a:t>To improve lipid management of patients with CVD living in most deprived areas.</a:t>
          </a:r>
          <a:endParaRPr lang="en-US" sz="2300" kern="1200" dirty="0">
            <a:latin typeface="Arial" panose="020B0604020202020204" pitchFamily="34" charset="0"/>
            <a:cs typeface="Arial" panose="020B0604020202020204" pitchFamily="34" charset="0"/>
          </a:endParaRPr>
        </a:p>
      </dsp:txBody>
      <dsp:txXfrm>
        <a:off x="1000896" y="1083591"/>
        <a:ext cx="9512077" cy="866577"/>
      </dsp:txXfrm>
    </dsp:sp>
    <dsp:sp modelId="{4BEE2F10-295A-49AC-B297-D2A30CED3993}">
      <dsp:nvSpPr>
        <dsp:cNvPr id="0" name=""/>
        <dsp:cNvSpPr/>
      </dsp:nvSpPr>
      <dsp:spPr>
        <a:xfrm>
          <a:off x="0" y="2166813"/>
          <a:ext cx="10512973" cy="8665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DD060-FDAE-4265-B6B8-3376A33CCCFF}">
      <dsp:nvSpPr>
        <dsp:cNvPr id="0" name=""/>
        <dsp:cNvSpPr/>
      </dsp:nvSpPr>
      <dsp:spPr>
        <a:xfrm>
          <a:off x="262139" y="2361793"/>
          <a:ext cx="476617" cy="476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63879-C413-4D89-A594-213E206C7F95}">
      <dsp:nvSpPr>
        <dsp:cNvPr id="0" name=""/>
        <dsp:cNvSpPr/>
      </dsp:nvSpPr>
      <dsp:spPr>
        <a:xfrm>
          <a:off x="1000896" y="2166813"/>
          <a:ext cx="9512077" cy="8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13" tIns="91713" rIns="91713" bIns="91713" numCol="1" spcCol="1270" anchor="ctr" anchorCtr="0">
          <a:noAutofit/>
        </a:bodyPr>
        <a:lstStyle/>
        <a:p>
          <a:pPr marL="0" lvl="0" indent="0" algn="l" defTabSz="1022350">
            <a:lnSpc>
              <a:spcPct val="100000"/>
            </a:lnSpc>
            <a:spcBef>
              <a:spcPct val="0"/>
            </a:spcBef>
            <a:spcAft>
              <a:spcPct val="35000"/>
            </a:spcAft>
            <a:buNone/>
          </a:pPr>
          <a:r>
            <a:rPr lang="en-GB" sz="2300" b="1" kern="1200" dirty="0">
              <a:latin typeface="Arial" panose="020B0604020202020204" pitchFamily="34" charset="0"/>
              <a:cs typeface="Arial" panose="020B0604020202020204" pitchFamily="34" charset="0"/>
            </a:rPr>
            <a:t>How did we achieve it? </a:t>
          </a:r>
          <a:r>
            <a:rPr lang="en-GB" sz="2300" kern="1200" dirty="0">
              <a:latin typeface="Arial" panose="020B0604020202020204" pitchFamily="34" charset="0"/>
              <a:cs typeface="Arial" panose="020B0604020202020204" pitchFamily="34" charset="0"/>
            </a:rPr>
            <a:t>Integrated MDT approach, A&amp;G support, virtual lipid MDT discussion, virtual training webinars</a:t>
          </a:r>
          <a:endParaRPr lang="en-US" sz="2300" kern="1200" dirty="0">
            <a:latin typeface="Arial" panose="020B0604020202020204" pitchFamily="34" charset="0"/>
            <a:cs typeface="Arial" panose="020B0604020202020204" pitchFamily="34" charset="0"/>
          </a:endParaRPr>
        </a:p>
      </dsp:txBody>
      <dsp:txXfrm>
        <a:off x="1000896" y="2166813"/>
        <a:ext cx="9512077" cy="866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F94F9-F9EA-4688-BE3B-63233A49FADA}">
      <dsp:nvSpPr>
        <dsp:cNvPr id="0" name=""/>
        <dsp:cNvSpPr/>
      </dsp:nvSpPr>
      <dsp:spPr>
        <a:xfrm>
          <a:off x="0" y="0"/>
          <a:ext cx="8414428" cy="7547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16 PCNs signed up plus 4 new PCNs onboarded during extension</a:t>
          </a:r>
          <a:endParaRPr lang="en-US" sz="1700" kern="1200" dirty="0">
            <a:latin typeface="Arial" panose="020B0604020202020204" pitchFamily="34" charset="0"/>
            <a:cs typeface="Arial" panose="020B0604020202020204" pitchFamily="34" charset="0"/>
          </a:endParaRPr>
        </a:p>
      </dsp:txBody>
      <dsp:txXfrm>
        <a:off x="22105" y="22105"/>
        <a:ext cx="7511741" cy="710494"/>
      </dsp:txXfrm>
    </dsp:sp>
    <dsp:sp modelId="{4EDDFDF1-9CC0-40F7-9EA2-160BF5D3D200}">
      <dsp:nvSpPr>
        <dsp:cNvPr id="0" name=""/>
        <dsp:cNvSpPr/>
      </dsp:nvSpPr>
      <dsp:spPr>
        <a:xfrm>
          <a:off x="628350" y="859525"/>
          <a:ext cx="8414428" cy="7547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Delivered 4 webinars (open to everyone across West Yorkshire)</a:t>
          </a:r>
          <a:endParaRPr lang="en-US" sz="1700" kern="1200" dirty="0">
            <a:latin typeface="Arial" panose="020B0604020202020204" pitchFamily="34" charset="0"/>
            <a:cs typeface="Arial" panose="020B0604020202020204" pitchFamily="34" charset="0"/>
          </a:endParaRPr>
        </a:p>
      </dsp:txBody>
      <dsp:txXfrm>
        <a:off x="650455" y="881630"/>
        <a:ext cx="7251309" cy="710494"/>
      </dsp:txXfrm>
    </dsp:sp>
    <dsp:sp modelId="{2070C9D3-20DC-4B93-889C-F13F842C7C05}">
      <dsp:nvSpPr>
        <dsp:cNvPr id="0" name=""/>
        <dsp:cNvSpPr/>
      </dsp:nvSpPr>
      <dsp:spPr>
        <a:xfrm>
          <a:off x="1256700" y="1719050"/>
          <a:ext cx="8414428" cy="7547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Received 72 A&amp;G (8 rejected)</a:t>
          </a:r>
          <a:endParaRPr lang="en-US" sz="1700" kern="1200">
            <a:latin typeface="Arial" panose="020B0604020202020204" pitchFamily="34" charset="0"/>
            <a:cs typeface="Arial" panose="020B0604020202020204" pitchFamily="34" charset="0"/>
          </a:endParaRPr>
        </a:p>
      </dsp:txBody>
      <dsp:txXfrm>
        <a:off x="1278805" y="1741155"/>
        <a:ext cx="7251309" cy="710494"/>
      </dsp:txXfrm>
    </dsp:sp>
    <dsp:sp modelId="{5948BAFC-8F7D-4B59-AEED-C8C8C40DE600}">
      <dsp:nvSpPr>
        <dsp:cNvPr id="0" name=""/>
        <dsp:cNvSpPr/>
      </dsp:nvSpPr>
      <dsp:spPr>
        <a:xfrm>
          <a:off x="1885050" y="2578575"/>
          <a:ext cx="8414428" cy="75470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8 virtual lipid MDT – 31 cases discussed</a:t>
          </a:r>
          <a:endParaRPr lang="en-US" sz="1700" kern="1200">
            <a:latin typeface="Arial" panose="020B0604020202020204" pitchFamily="34" charset="0"/>
            <a:cs typeface="Arial" panose="020B0604020202020204" pitchFamily="34" charset="0"/>
          </a:endParaRPr>
        </a:p>
      </dsp:txBody>
      <dsp:txXfrm>
        <a:off x="1907155" y="2600680"/>
        <a:ext cx="7251309" cy="710494"/>
      </dsp:txXfrm>
    </dsp:sp>
    <dsp:sp modelId="{6A6CFF71-3D67-463C-A28B-DC5135A094E7}">
      <dsp:nvSpPr>
        <dsp:cNvPr id="0" name=""/>
        <dsp:cNvSpPr/>
      </dsp:nvSpPr>
      <dsp:spPr>
        <a:xfrm>
          <a:off x="2513400" y="3438100"/>
          <a:ext cx="8414428" cy="7547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Set up WY LOCT – had 6 bi-monthly meetings between April 2023 to April 2024, continues under WYICB LTC and Personalised Care Team.</a:t>
          </a:r>
          <a:endParaRPr lang="en-US" sz="1700" kern="1200">
            <a:latin typeface="Arial" panose="020B0604020202020204" pitchFamily="34" charset="0"/>
            <a:cs typeface="Arial" panose="020B0604020202020204" pitchFamily="34" charset="0"/>
          </a:endParaRPr>
        </a:p>
      </dsp:txBody>
      <dsp:txXfrm>
        <a:off x="2535505" y="3460205"/>
        <a:ext cx="7251309" cy="710494"/>
      </dsp:txXfrm>
    </dsp:sp>
    <dsp:sp modelId="{2C197EAB-1BEB-4409-BFE2-F68487360CA0}">
      <dsp:nvSpPr>
        <dsp:cNvPr id="0" name=""/>
        <dsp:cNvSpPr/>
      </dsp:nvSpPr>
      <dsp:spPr>
        <a:xfrm>
          <a:off x="7923870" y="551353"/>
          <a:ext cx="490558" cy="49055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034246" y="551353"/>
        <a:ext cx="269806" cy="369145"/>
      </dsp:txXfrm>
    </dsp:sp>
    <dsp:sp modelId="{67006B23-3239-46DC-994F-BB13D18A4FEE}">
      <dsp:nvSpPr>
        <dsp:cNvPr id="0" name=""/>
        <dsp:cNvSpPr/>
      </dsp:nvSpPr>
      <dsp:spPr>
        <a:xfrm>
          <a:off x="8552220" y="1410878"/>
          <a:ext cx="490558" cy="49055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662596" y="1410878"/>
        <a:ext cx="269806" cy="369145"/>
      </dsp:txXfrm>
    </dsp:sp>
    <dsp:sp modelId="{92E6E2FD-A9AA-43D7-8C50-4CB3743E8BFA}">
      <dsp:nvSpPr>
        <dsp:cNvPr id="0" name=""/>
        <dsp:cNvSpPr/>
      </dsp:nvSpPr>
      <dsp:spPr>
        <a:xfrm>
          <a:off x="9180570" y="2257825"/>
          <a:ext cx="490558" cy="49055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290946" y="2257825"/>
        <a:ext cx="269806" cy="369145"/>
      </dsp:txXfrm>
    </dsp:sp>
    <dsp:sp modelId="{21EC0C5A-2C7E-43F5-8CEE-406B0A8291E3}">
      <dsp:nvSpPr>
        <dsp:cNvPr id="0" name=""/>
        <dsp:cNvSpPr/>
      </dsp:nvSpPr>
      <dsp:spPr>
        <a:xfrm>
          <a:off x="9808920" y="3125736"/>
          <a:ext cx="490558" cy="49055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919296" y="3125736"/>
        <a:ext cx="269806" cy="369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1B2FF-002E-43E3-8210-F000689B8984}">
      <dsp:nvSpPr>
        <dsp:cNvPr id="0" name=""/>
        <dsp:cNvSpPr/>
      </dsp:nvSpPr>
      <dsp:spPr>
        <a:xfrm>
          <a:off x="360094" y="1095193"/>
          <a:ext cx="587724" cy="5877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331F07-CDC4-4D94-9C3B-ACC031BC8370}">
      <dsp:nvSpPr>
        <dsp:cNvPr id="0" name=""/>
        <dsp:cNvSpPr/>
      </dsp:nvSpPr>
      <dsp:spPr>
        <a:xfrm>
          <a:off x="929"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85% (n=11) strongly agreed/agreed that their PCN and practice workforce were upskilled to utilise the full lipid pathway. The remaining PCNs reported slight progress was made.</a:t>
          </a:r>
          <a:endParaRPr lang="en-US" sz="1100" kern="1200"/>
        </a:p>
      </dsp:txBody>
      <dsp:txXfrm>
        <a:off x="929" y="2007229"/>
        <a:ext cx="1306054" cy="1248914"/>
      </dsp:txXfrm>
    </dsp:sp>
    <dsp:sp modelId="{698C4F90-00C7-490C-A951-48E8DFE22930}">
      <dsp:nvSpPr>
        <dsp:cNvPr id="0" name=""/>
        <dsp:cNvSpPr/>
      </dsp:nvSpPr>
      <dsp:spPr>
        <a:xfrm>
          <a:off x="1894709" y="1095193"/>
          <a:ext cx="587724" cy="587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D9E561-667C-4897-B916-F6A404FCF8A3}">
      <dsp:nvSpPr>
        <dsp:cNvPr id="0" name=""/>
        <dsp:cNvSpPr/>
      </dsp:nvSpPr>
      <dsp:spPr>
        <a:xfrm>
          <a:off x="1535544"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100% (n=13) strongly agreed/agreed that their PCN and practice workforce were more confident managing statin intolerance.</a:t>
          </a:r>
          <a:endParaRPr lang="en-US" sz="1100" b="1" kern="1200" dirty="0"/>
        </a:p>
      </dsp:txBody>
      <dsp:txXfrm>
        <a:off x="1535544" y="2007229"/>
        <a:ext cx="1306054" cy="1248914"/>
      </dsp:txXfrm>
    </dsp:sp>
    <dsp:sp modelId="{05636819-441F-400B-8E76-2077CCAAF5CD}">
      <dsp:nvSpPr>
        <dsp:cNvPr id="0" name=""/>
        <dsp:cNvSpPr/>
      </dsp:nvSpPr>
      <dsp:spPr>
        <a:xfrm>
          <a:off x="3429323" y="1095193"/>
          <a:ext cx="587724" cy="5877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397947-5EC4-44B2-9B8F-DF965F78568F}">
      <dsp:nvSpPr>
        <dsp:cNvPr id="0" name=""/>
        <dsp:cNvSpPr/>
      </dsp:nvSpPr>
      <dsp:spPr>
        <a:xfrm>
          <a:off x="3070158"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100% (n=13) strongly agreed/agreed that their PCN started routinely and proactively optimising patient lipids. </a:t>
          </a:r>
          <a:r>
            <a:rPr lang="en-GB" sz="1100" kern="1200" dirty="0"/>
            <a:t>5 PCNs had set up a lipid clinic.</a:t>
          </a:r>
          <a:endParaRPr lang="en-US" sz="1100" kern="1200" dirty="0"/>
        </a:p>
      </dsp:txBody>
      <dsp:txXfrm>
        <a:off x="3070158" y="2007229"/>
        <a:ext cx="1306054" cy="1248914"/>
      </dsp:txXfrm>
    </dsp:sp>
    <dsp:sp modelId="{5CBF6A42-8A01-48D4-B117-FC0952CB4D6A}">
      <dsp:nvSpPr>
        <dsp:cNvPr id="0" name=""/>
        <dsp:cNvSpPr/>
      </dsp:nvSpPr>
      <dsp:spPr>
        <a:xfrm>
          <a:off x="4963937" y="1095193"/>
          <a:ext cx="587724" cy="5877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459F2-BFDB-4B8C-90D4-1B0D067BDEAF}">
      <dsp:nvSpPr>
        <dsp:cNvPr id="0" name=""/>
        <dsp:cNvSpPr/>
      </dsp:nvSpPr>
      <dsp:spPr>
        <a:xfrm>
          <a:off x="4604772"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31% (n=4) strongly agreed/agreed that their PCN routinely initiates inclisiran.</a:t>
          </a:r>
          <a:endParaRPr lang="en-US" sz="1100" kern="1200"/>
        </a:p>
      </dsp:txBody>
      <dsp:txXfrm>
        <a:off x="4604772" y="2007229"/>
        <a:ext cx="1306054" cy="1248914"/>
      </dsp:txXfrm>
    </dsp:sp>
    <dsp:sp modelId="{858AF230-FAE4-45B5-94E3-E98D8499AAA7}">
      <dsp:nvSpPr>
        <dsp:cNvPr id="0" name=""/>
        <dsp:cNvSpPr/>
      </dsp:nvSpPr>
      <dsp:spPr>
        <a:xfrm>
          <a:off x="6498551" y="1095193"/>
          <a:ext cx="587724" cy="5877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D16B6-94E8-4C05-B9A3-B9F2BF0614A5}">
      <dsp:nvSpPr>
        <dsp:cNvPr id="0" name=""/>
        <dsp:cNvSpPr/>
      </dsp:nvSpPr>
      <dsp:spPr>
        <a:xfrm>
          <a:off x="6139386"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46% (n=6) strongly agreed/agreed that their PCN had created extra phlebotomy capacity to manage increased lipid blood tests.</a:t>
          </a:r>
          <a:endParaRPr lang="en-US" sz="1100" kern="1200"/>
        </a:p>
      </dsp:txBody>
      <dsp:txXfrm>
        <a:off x="6139386" y="2007229"/>
        <a:ext cx="1306054" cy="1248914"/>
      </dsp:txXfrm>
    </dsp:sp>
    <dsp:sp modelId="{6EFFF536-1C91-4E9C-BDC2-DEC7178791AC}">
      <dsp:nvSpPr>
        <dsp:cNvPr id="0" name=""/>
        <dsp:cNvSpPr/>
      </dsp:nvSpPr>
      <dsp:spPr>
        <a:xfrm>
          <a:off x="8033166" y="1095193"/>
          <a:ext cx="587724" cy="5877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C1868B-BD20-430E-AF46-1641BE8BEE1B}">
      <dsp:nvSpPr>
        <dsp:cNvPr id="0" name=""/>
        <dsp:cNvSpPr/>
      </dsp:nvSpPr>
      <dsp:spPr>
        <a:xfrm>
          <a:off x="7674001"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dirty="0"/>
            <a:t>77% (n=10) strongly agreed/agreed that their PCN proactively signpost patients to community pharmacy for New Medicines Service </a:t>
          </a:r>
          <a:endParaRPr lang="en-US" sz="1100" kern="1200" dirty="0"/>
        </a:p>
      </dsp:txBody>
      <dsp:txXfrm>
        <a:off x="7674001" y="2007229"/>
        <a:ext cx="1306054" cy="1248914"/>
      </dsp:txXfrm>
    </dsp:sp>
    <dsp:sp modelId="{01117E9F-9B9A-4B86-B9ED-18581FF42CEB}">
      <dsp:nvSpPr>
        <dsp:cNvPr id="0" name=""/>
        <dsp:cNvSpPr/>
      </dsp:nvSpPr>
      <dsp:spPr>
        <a:xfrm>
          <a:off x="9567780" y="1095193"/>
          <a:ext cx="587724" cy="5877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01202D-D3A1-4E2B-A4AA-6AC00C038312}">
      <dsp:nvSpPr>
        <dsp:cNvPr id="0" name=""/>
        <dsp:cNvSpPr/>
      </dsp:nvSpPr>
      <dsp:spPr>
        <a:xfrm>
          <a:off x="9208615" y="2007229"/>
          <a:ext cx="1306054" cy="124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92% (n=12) would like to see A&amp;G support to continue from secondary care for lipid optimisation. </a:t>
          </a:r>
          <a:r>
            <a:rPr lang="en-GB" sz="1100" kern="1200" dirty="0"/>
            <a:t>The 1 PCN that did not agree explained that they would like to see our integrated MDT and A&amp;G approach continue, but not the traditional A&amp;G referral to cardiology that would take a long time. </a:t>
          </a:r>
          <a:endParaRPr lang="en-US" sz="1100" kern="1200" dirty="0"/>
        </a:p>
      </dsp:txBody>
      <dsp:txXfrm>
        <a:off x="9208615" y="2007229"/>
        <a:ext cx="1306054" cy="1248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2E444-1463-423C-BCA5-0B2B91E9B463}">
      <dsp:nvSpPr>
        <dsp:cNvPr id="0" name=""/>
        <dsp:cNvSpPr/>
      </dsp:nvSpPr>
      <dsp:spPr>
        <a:xfrm>
          <a:off x="0" y="1652"/>
          <a:ext cx="8127125" cy="837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5E7C3-4385-4E52-BD4B-58506B5CEA14}">
      <dsp:nvSpPr>
        <dsp:cNvPr id="0" name=""/>
        <dsp:cNvSpPr/>
      </dsp:nvSpPr>
      <dsp:spPr>
        <a:xfrm>
          <a:off x="253393" y="190127"/>
          <a:ext cx="460715" cy="460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4504F-8EAC-40D3-BB00-A6212EF495EC}">
      <dsp:nvSpPr>
        <dsp:cNvPr id="0" name=""/>
        <dsp:cNvSpPr/>
      </dsp:nvSpPr>
      <dsp:spPr>
        <a:xfrm>
          <a:off x="967502" y="1652"/>
          <a:ext cx="7159622" cy="837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3" tIns="88653" rIns="88653" bIns="88653"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Time and capacity – perceived lack of funding</a:t>
          </a:r>
          <a:endParaRPr lang="en-US" sz="2200" kern="1200" dirty="0">
            <a:latin typeface="Arial" panose="020B0604020202020204" pitchFamily="34" charset="0"/>
            <a:cs typeface="Arial" panose="020B0604020202020204" pitchFamily="34" charset="0"/>
          </a:endParaRPr>
        </a:p>
      </dsp:txBody>
      <dsp:txXfrm>
        <a:off x="967502" y="1652"/>
        <a:ext cx="7159622" cy="837664"/>
      </dsp:txXfrm>
    </dsp:sp>
    <dsp:sp modelId="{ADED7651-D0F1-49CB-BC7E-86653B18A867}">
      <dsp:nvSpPr>
        <dsp:cNvPr id="0" name=""/>
        <dsp:cNvSpPr/>
      </dsp:nvSpPr>
      <dsp:spPr>
        <a:xfrm>
          <a:off x="0" y="1048733"/>
          <a:ext cx="8127125" cy="837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701EC-25D8-43B8-B0AD-FF8370E19D07}">
      <dsp:nvSpPr>
        <dsp:cNvPr id="0" name=""/>
        <dsp:cNvSpPr/>
      </dsp:nvSpPr>
      <dsp:spPr>
        <a:xfrm>
          <a:off x="253393" y="1237207"/>
          <a:ext cx="460715" cy="460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58AF3-F156-4C02-8FFE-B1D6ABE13EE8}">
      <dsp:nvSpPr>
        <dsp:cNvPr id="0" name=""/>
        <dsp:cNvSpPr/>
      </dsp:nvSpPr>
      <dsp:spPr>
        <a:xfrm>
          <a:off x="967502" y="1048733"/>
          <a:ext cx="7159622" cy="837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3" tIns="88653" rIns="88653" bIns="88653"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Lack of data sharing agreement across WY</a:t>
          </a:r>
          <a:endParaRPr lang="en-US" sz="2200" kern="1200" dirty="0">
            <a:latin typeface="Arial" panose="020B0604020202020204" pitchFamily="34" charset="0"/>
            <a:cs typeface="Arial" panose="020B0604020202020204" pitchFamily="34" charset="0"/>
          </a:endParaRPr>
        </a:p>
      </dsp:txBody>
      <dsp:txXfrm>
        <a:off x="967502" y="1048733"/>
        <a:ext cx="7159622" cy="837664"/>
      </dsp:txXfrm>
    </dsp:sp>
    <dsp:sp modelId="{D1B02DBE-1A98-41D2-8614-D59274BFD978}">
      <dsp:nvSpPr>
        <dsp:cNvPr id="0" name=""/>
        <dsp:cNvSpPr/>
      </dsp:nvSpPr>
      <dsp:spPr>
        <a:xfrm>
          <a:off x="0" y="2095813"/>
          <a:ext cx="8127125" cy="837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E7864-AFF8-4DE1-AB99-6A961C021A64}">
      <dsp:nvSpPr>
        <dsp:cNvPr id="0" name=""/>
        <dsp:cNvSpPr/>
      </dsp:nvSpPr>
      <dsp:spPr>
        <a:xfrm>
          <a:off x="253393" y="2284288"/>
          <a:ext cx="460715" cy="4607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39A5E-DCB3-4348-9D75-CB26828E3EC5}">
      <dsp:nvSpPr>
        <dsp:cNvPr id="0" name=""/>
        <dsp:cNvSpPr/>
      </dsp:nvSpPr>
      <dsp:spPr>
        <a:xfrm>
          <a:off x="967502" y="2095813"/>
          <a:ext cx="7159622" cy="837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3" tIns="88653" rIns="88653" bIns="88653"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Use of referral template</a:t>
          </a:r>
          <a:endParaRPr lang="en-US" sz="2200" kern="1200" dirty="0">
            <a:latin typeface="Arial" panose="020B0604020202020204" pitchFamily="34" charset="0"/>
            <a:cs typeface="Arial" panose="020B0604020202020204" pitchFamily="34" charset="0"/>
          </a:endParaRPr>
        </a:p>
      </dsp:txBody>
      <dsp:txXfrm>
        <a:off x="967502" y="2095813"/>
        <a:ext cx="7159622" cy="837664"/>
      </dsp:txXfrm>
    </dsp:sp>
    <dsp:sp modelId="{E9E6A541-B504-4EBF-8E1A-02E7F2F5DDFB}">
      <dsp:nvSpPr>
        <dsp:cNvPr id="0" name=""/>
        <dsp:cNvSpPr/>
      </dsp:nvSpPr>
      <dsp:spPr>
        <a:xfrm>
          <a:off x="0" y="3142893"/>
          <a:ext cx="8127125" cy="8376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E437DA-B083-4AB3-86E1-A6793D1F9091}">
      <dsp:nvSpPr>
        <dsp:cNvPr id="0" name=""/>
        <dsp:cNvSpPr/>
      </dsp:nvSpPr>
      <dsp:spPr>
        <a:xfrm>
          <a:off x="253393" y="3331368"/>
          <a:ext cx="460715" cy="4607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6694C-4474-4B33-8E5A-E0CC4DE1E677}">
      <dsp:nvSpPr>
        <dsp:cNvPr id="0" name=""/>
        <dsp:cNvSpPr/>
      </dsp:nvSpPr>
      <dsp:spPr>
        <a:xfrm>
          <a:off x="967502" y="3142893"/>
          <a:ext cx="7159622" cy="837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3" tIns="88653" rIns="88653" bIns="88653"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Negative views on inclisiran</a:t>
          </a:r>
          <a:endParaRPr lang="en-US" sz="2200" kern="1200" dirty="0">
            <a:latin typeface="Arial" panose="020B0604020202020204" pitchFamily="34" charset="0"/>
            <a:cs typeface="Arial" panose="020B0604020202020204" pitchFamily="34" charset="0"/>
          </a:endParaRPr>
        </a:p>
      </dsp:txBody>
      <dsp:txXfrm>
        <a:off x="967502" y="3142893"/>
        <a:ext cx="7159622" cy="8376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77BF1-4212-4885-BD01-73811F0E913E}" type="datetimeFigureOut">
              <a:rPr lang="en-GB" smtClean="0"/>
              <a:t>09/10/2024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C6B60-F980-45F4-BEBA-A35A0FE90B7C}" type="slidenum">
              <a:rPr lang="en-GB" smtClean="0"/>
              <a:t>‹#›</a:t>
            </a:fld>
            <a:endParaRPr lang="en-GB"/>
          </a:p>
        </p:txBody>
      </p:sp>
    </p:spTree>
    <p:extLst>
      <p:ext uri="{BB962C8B-B14F-4D97-AF65-F5344CB8AC3E}">
        <p14:creationId xmlns:p14="http://schemas.microsoft.com/office/powerpoint/2010/main" val="321258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a:cs typeface="Arial"/>
              </a:rPr>
              <a:t>MDT sessions and feedback - very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a:cs typeface="Arial"/>
            </a:endParaRPr>
          </a:p>
          <a:p>
            <a:endParaRPr lang="en-GB"/>
          </a:p>
        </p:txBody>
      </p:sp>
      <p:sp>
        <p:nvSpPr>
          <p:cNvPr id="4" name="Slide Number Placeholder 3"/>
          <p:cNvSpPr>
            <a:spLocks noGrp="1"/>
          </p:cNvSpPr>
          <p:nvPr>
            <p:ph type="sldNum" sz="quarter" idx="5"/>
          </p:nvPr>
        </p:nvSpPr>
        <p:spPr/>
        <p:txBody>
          <a:bodyPr/>
          <a:lstStyle/>
          <a:p>
            <a:fld id="{971C6B60-F980-45F4-BEBA-A35A0FE90B7C}" type="slidenum">
              <a:rPr lang="en-GB" smtClean="0"/>
              <a:t>7</a:t>
            </a:fld>
            <a:endParaRPr lang="en-GB"/>
          </a:p>
        </p:txBody>
      </p:sp>
    </p:spTree>
    <p:extLst>
      <p:ext uri="{BB962C8B-B14F-4D97-AF65-F5344CB8AC3E}">
        <p14:creationId xmlns:p14="http://schemas.microsoft.com/office/powerpoint/2010/main" val="155741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Statins and ezetimibe</a:t>
            </a:r>
          </a:p>
        </p:txBody>
      </p:sp>
      <p:sp>
        <p:nvSpPr>
          <p:cNvPr id="4" name="Slide Number Placeholder 3"/>
          <p:cNvSpPr>
            <a:spLocks noGrp="1"/>
          </p:cNvSpPr>
          <p:nvPr>
            <p:ph type="sldNum" sz="quarter" idx="5"/>
          </p:nvPr>
        </p:nvSpPr>
        <p:spPr/>
        <p:txBody>
          <a:bodyPr/>
          <a:lstStyle/>
          <a:p>
            <a:fld id="{971C6B60-F980-45F4-BEBA-A35A0FE90B7C}" type="slidenum">
              <a:rPr lang="en-GB" smtClean="0"/>
              <a:t>10</a:t>
            </a:fld>
            <a:endParaRPr lang="en-GB"/>
          </a:p>
        </p:txBody>
      </p:sp>
    </p:spTree>
    <p:extLst>
      <p:ext uri="{BB962C8B-B14F-4D97-AF65-F5344CB8AC3E}">
        <p14:creationId xmlns:p14="http://schemas.microsoft.com/office/powerpoint/2010/main" val="123738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Newer LLTs </a:t>
            </a:r>
            <a:r>
              <a:rPr lang="en-GB" err="1"/>
              <a:t>Bempa</a:t>
            </a:r>
            <a:r>
              <a:rPr lang="en-GB"/>
              <a:t> and inclisiran</a:t>
            </a:r>
          </a:p>
        </p:txBody>
      </p:sp>
      <p:sp>
        <p:nvSpPr>
          <p:cNvPr id="4" name="Slide Number Placeholder 3"/>
          <p:cNvSpPr>
            <a:spLocks noGrp="1"/>
          </p:cNvSpPr>
          <p:nvPr>
            <p:ph type="sldNum" sz="quarter" idx="5"/>
          </p:nvPr>
        </p:nvSpPr>
        <p:spPr/>
        <p:txBody>
          <a:bodyPr/>
          <a:lstStyle/>
          <a:p>
            <a:fld id="{971C6B60-F980-45F4-BEBA-A35A0FE90B7C}" type="slidenum">
              <a:rPr lang="en-GB" smtClean="0"/>
              <a:t>11</a:t>
            </a:fld>
            <a:endParaRPr lang="en-GB"/>
          </a:p>
        </p:txBody>
      </p:sp>
    </p:spTree>
    <p:extLst>
      <p:ext uri="{BB962C8B-B14F-4D97-AF65-F5344CB8AC3E}">
        <p14:creationId xmlns:p14="http://schemas.microsoft.com/office/powerpoint/2010/main" val="61434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PCN check-in meeting</a:t>
            </a:r>
          </a:p>
        </p:txBody>
      </p:sp>
      <p:sp>
        <p:nvSpPr>
          <p:cNvPr id="4" name="Slide Number Placeholder 3"/>
          <p:cNvSpPr>
            <a:spLocks noGrp="1"/>
          </p:cNvSpPr>
          <p:nvPr>
            <p:ph type="sldNum" sz="quarter" idx="5"/>
          </p:nvPr>
        </p:nvSpPr>
        <p:spPr/>
        <p:txBody>
          <a:bodyPr/>
          <a:lstStyle/>
          <a:p>
            <a:fld id="{971C6B60-F980-45F4-BEBA-A35A0FE90B7C}" type="slidenum">
              <a:rPr lang="en-GB" smtClean="0"/>
              <a:t>12</a:t>
            </a:fld>
            <a:endParaRPr lang="en-GB"/>
          </a:p>
        </p:txBody>
      </p:sp>
    </p:spTree>
    <p:extLst>
      <p:ext uri="{BB962C8B-B14F-4D97-AF65-F5344CB8AC3E}">
        <p14:creationId xmlns:p14="http://schemas.microsoft.com/office/powerpoint/2010/main" val="50288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Mar23 = Sep'22 CVDP</a:t>
            </a:r>
          </a:p>
          <a:p>
            <a:r>
              <a:rPr lang="en-GB" dirty="0"/>
              <a:t>Table Jun23 = Dec'22 CVDP</a:t>
            </a:r>
          </a:p>
          <a:p>
            <a:r>
              <a:rPr lang="en-GB" dirty="0"/>
              <a:t>Table Sep23 = Mar'23 CVDP</a:t>
            </a:r>
          </a:p>
          <a:p>
            <a:r>
              <a:rPr lang="en-GB" dirty="0"/>
              <a:t>Table Dec23 = Jun23 CVDP</a:t>
            </a:r>
          </a:p>
        </p:txBody>
      </p:sp>
      <p:sp>
        <p:nvSpPr>
          <p:cNvPr id="4" name="Slide Number Placeholder 3"/>
          <p:cNvSpPr>
            <a:spLocks noGrp="1"/>
          </p:cNvSpPr>
          <p:nvPr>
            <p:ph type="sldNum" sz="quarter" idx="5"/>
          </p:nvPr>
        </p:nvSpPr>
        <p:spPr/>
        <p:txBody>
          <a:bodyPr/>
          <a:lstStyle/>
          <a:p>
            <a:fld id="{971C6B60-F980-45F4-BEBA-A35A0FE90B7C}" type="slidenum">
              <a:rPr lang="en-GB" smtClean="0"/>
              <a:t>15</a:t>
            </a:fld>
            <a:endParaRPr lang="en-GB"/>
          </a:p>
        </p:txBody>
      </p:sp>
    </p:spTree>
    <p:extLst>
      <p:ext uri="{BB962C8B-B14F-4D97-AF65-F5344CB8AC3E}">
        <p14:creationId xmlns:p14="http://schemas.microsoft.com/office/powerpoint/2010/main" val="391009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Dec'23 - 8% reduction overall</a:t>
            </a:r>
          </a:p>
          <a:p>
            <a:endParaRPr lang="en-GB" dirty="0"/>
          </a:p>
        </p:txBody>
      </p:sp>
      <p:sp>
        <p:nvSpPr>
          <p:cNvPr id="4" name="Slide Number Placeholder 3"/>
          <p:cNvSpPr>
            <a:spLocks noGrp="1"/>
          </p:cNvSpPr>
          <p:nvPr>
            <p:ph type="sldNum" sz="quarter" idx="5"/>
          </p:nvPr>
        </p:nvSpPr>
        <p:spPr/>
        <p:txBody>
          <a:bodyPr/>
          <a:lstStyle/>
          <a:p>
            <a:fld id="{97ED8B96-1723-456F-B015-8FA9975AAADE}" type="slidenum">
              <a:rPr lang="en-GB" smtClean="0"/>
              <a:t>16</a:t>
            </a:fld>
            <a:endParaRPr lang="en-GB"/>
          </a:p>
        </p:txBody>
      </p:sp>
    </p:spTree>
    <p:extLst>
      <p:ext uri="{BB962C8B-B14F-4D97-AF65-F5344CB8AC3E}">
        <p14:creationId xmlns:p14="http://schemas.microsoft.com/office/powerpoint/2010/main" val="4091901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Biggest reduction in number: Central Halifax, Wakefield North, North Halifax and Viaduct Care.</a:t>
            </a:r>
          </a:p>
        </p:txBody>
      </p:sp>
      <p:sp>
        <p:nvSpPr>
          <p:cNvPr id="4" name="Slide Number Placeholder 3"/>
          <p:cNvSpPr>
            <a:spLocks noGrp="1"/>
          </p:cNvSpPr>
          <p:nvPr>
            <p:ph type="sldNum" sz="quarter" idx="5"/>
          </p:nvPr>
        </p:nvSpPr>
        <p:spPr/>
        <p:txBody>
          <a:bodyPr/>
          <a:lstStyle/>
          <a:p>
            <a:fld id="{971C6B60-F980-45F4-BEBA-A35A0FE90B7C}" type="slidenum">
              <a:rPr lang="en-GB" smtClean="0"/>
              <a:t>17</a:t>
            </a:fld>
            <a:endParaRPr lang="en-GB"/>
          </a:p>
        </p:txBody>
      </p:sp>
    </p:spTree>
    <p:extLst>
      <p:ext uri="{BB962C8B-B14F-4D97-AF65-F5344CB8AC3E}">
        <p14:creationId xmlns:p14="http://schemas.microsoft.com/office/powerpoint/2010/main" val="41485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 genuine collaboration of teams coming together to work on this project. Meds </a:t>
            </a:r>
            <a:r>
              <a:rPr lang="en-GB" dirty="0" err="1"/>
              <a:t>Opt</a:t>
            </a:r>
            <a:r>
              <a:rPr lang="en-GB" dirty="0"/>
              <a:t> Steering Group is where we report to; but we also work closely with the WY LTC and Personalised Board (CVD Programme) to feed into their outcomes. </a:t>
            </a:r>
          </a:p>
        </p:txBody>
      </p:sp>
      <p:sp>
        <p:nvSpPr>
          <p:cNvPr id="4" name="Slide Number Placeholder 3"/>
          <p:cNvSpPr>
            <a:spLocks noGrp="1"/>
          </p:cNvSpPr>
          <p:nvPr>
            <p:ph type="sldNum" sz="quarter" idx="5"/>
          </p:nvPr>
        </p:nvSpPr>
        <p:spPr/>
        <p:txBody>
          <a:bodyPr/>
          <a:lstStyle/>
          <a:p>
            <a:fld id="{971C6B60-F980-45F4-BEBA-A35A0FE90B7C}" type="slidenum">
              <a:rPr lang="en-GB" smtClean="0"/>
              <a:t>20</a:t>
            </a:fld>
            <a:endParaRPr lang="en-GB"/>
          </a:p>
        </p:txBody>
      </p:sp>
    </p:spTree>
    <p:extLst>
      <p:ext uri="{BB962C8B-B14F-4D97-AF65-F5344CB8AC3E}">
        <p14:creationId xmlns:p14="http://schemas.microsoft.com/office/powerpoint/2010/main" val="2986695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EBEE3376-7AED-370E-5575-D3F2DA830C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C12DCE1B-FAE1-3F74-BCB7-998F778379BB}"/>
              </a:ext>
            </a:extLst>
          </p:cNvPr>
          <p:cNvSpPr>
            <a:spLocks noGrp="1"/>
          </p:cNvSpPr>
          <p:nvPr>
            <p:ph type="title" hasCustomPrompt="1"/>
          </p:nvPr>
        </p:nvSpPr>
        <p:spPr>
          <a:xfrm>
            <a:off x="1028632" y="3153844"/>
            <a:ext cx="5233020" cy="2074139"/>
          </a:xfrm>
        </p:spPr>
        <p:txBody>
          <a:bodyPr>
            <a:noAutofit/>
          </a:bodyPr>
          <a:lstStyle>
            <a:lvl1pPr>
              <a:defRPr sz="5500" b="1" i="0">
                <a:latin typeface="Arial" panose="020B0604020202020204" pitchFamily="34" charset="0"/>
                <a:cs typeface="Arial" panose="020B0604020202020204" pitchFamily="34" charset="0"/>
              </a:defRPr>
            </a:lvl1pPr>
          </a:lstStyle>
          <a:p>
            <a:r>
              <a:rPr lang="en-GB"/>
              <a:t>West Yorkshire Integrated Care Board</a:t>
            </a:r>
            <a:endParaRPr lang="en-US"/>
          </a:p>
        </p:txBody>
      </p:sp>
    </p:spTree>
    <p:extLst>
      <p:ext uri="{BB962C8B-B14F-4D97-AF65-F5344CB8AC3E}">
        <p14:creationId xmlns:p14="http://schemas.microsoft.com/office/powerpoint/2010/main" val="165104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6E5F83-F0F4-4A9E-7753-E3DD56EADF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3264" y="76812"/>
            <a:ext cx="10005472" cy="6704375"/>
          </a:xfrm>
          <a:prstGeom prst="rect">
            <a:avLst/>
          </a:prstGeom>
        </p:spPr>
      </p:pic>
    </p:spTree>
    <p:extLst>
      <p:ext uri="{BB962C8B-B14F-4D97-AF65-F5344CB8AC3E}">
        <p14:creationId xmlns:p14="http://schemas.microsoft.com/office/powerpoint/2010/main" val="171278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2100181-83E6-E227-C7C0-CC6BDB0A08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5717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1AC7202-A3CA-053A-634D-97FC7F642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093" y="758883"/>
            <a:ext cx="11811813" cy="5340233"/>
          </a:xfrm>
          <a:prstGeom prst="rect">
            <a:avLst/>
          </a:prstGeom>
        </p:spPr>
      </p:pic>
    </p:spTree>
    <p:extLst>
      <p:ext uri="{BB962C8B-B14F-4D97-AF65-F5344CB8AC3E}">
        <p14:creationId xmlns:p14="http://schemas.microsoft.com/office/powerpoint/2010/main" val="125500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0F660843-3BD7-4EAE-4859-CE642D1DE9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07592" y="104361"/>
            <a:ext cx="8976815" cy="6649278"/>
          </a:xfrm>
          <a:prstGeom prst="rect">
            <a:avLst/>
          </a:prstGeom>
        </p:spPr>
      </p:pic>
    </p:spTree>
    <p:extLst>
      <p:ext uri="{BB962C8B-B14F-4D97-AF65-F5344CB8AC3E}">
        <p14:creationId xmlns:p14="http://schemas.microsoft.com/office/powerpoint/2010/main" val="2664402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5F376987-2BB3-330C-7EDD-11B9E147EA5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421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9923A945-2E90-DB94-81BB-3665C436DF2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355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0FCE2000-A5E7-14A9-F247-4838D38D5B3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569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18E8B8F0-648A-98AB-4182-79703CBB86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02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6F9BF01-DB30-1D0F-BEFC-09CBE56A5C5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1374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3DFC799-9DD1-98E8-DCF0-AAEA061C73F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536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89A762F-DD37-89D0-A9A7-B69BAAE9A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1938130" y="742813"/>
            <a:ext cx="7772399" cy="509518"/>
          </a:xfrm>
        </p:spPr>
        <p:txBody>
          <a:bodyPr>
            <a:normAutofit/>
          </a:bodyPr>
          <a:lstStyle>
            <a:lvl1pPr>
              <a:defRPr sz="3600">
                <a:latin typeface="Arial" panose="020B0604020202020204" pitchFamily="34" charset="0"/>
                <a:cs typeface="Arial" panose="020B0604020202020204" pitchFamily="34" charset="0"/>
              </a:defRPr>
            </a:lvl1pPr>
          </a:lstStyle>
          <a:p>
            <a:r>
              <a:rPr lang="en-GB"/>
              <a:t>Insert title here…</a:t>
            </a:r>
            <a:endParaRPr lang="en-US"/>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1938130" y="1825625"/>
            <a:ext cx="7772399" cy="3690592"/>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pPr lvl="0"/>
            <a:r>
              <a:rPr lang="en-US"/>
              <a:t>Body copy here…</a:t>
            </a:r>
          </a:p>
        </p:txBody>
      </p:sp>
    </p:spTree>
    <p:extLst>
      <p:ext uri="{BB962C8B-B14F-4D97-AF65-F5344CB8AC3E}">
        <p14:creationId xmlns:p14="http://schemas.microsoft.com/office/powerpoint/2010/main" val="118606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99F04955-1614-7736-62F4-C4CD7B6245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997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Text, Word, letter&#10;&#10;Description automatically generated">
            <a:extLst>
              <a:ext uri="{FF2B5EF4-FFF2-40B4-BE49-F238E27FC236}">
                <a16:creationId xmlns:a16="http://schemas.microsoft.com/office/drawing/2014/main" id="{5E4611A2-250D-299B-99FB-C0AB5FEB8F5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824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B439410-391C-BC29-A74D-1561A6CBB9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3036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140E9E8-AACD-1619-8320-4955ED97746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444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3F0006C2-929E-DAFB-BEC5-BC06F442D88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7540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7707E836-875B-E6CE-F21C-F34E33B63B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655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6335688-7700-C818-619D-CED094F96CA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646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BAC2E3D-546A-14B6-6F15-ECE9CDEF594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0112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4357FB3-CBF8-12F6-6E80-C2F83DF3FBE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4179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6E40D464-0C8C-12C9-B575-F0B85CDBAE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02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DA93B22-E82E-AB3A-21C0-79A82226B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838198" y="555280"/>
            <a:ext cx="4999381" cy="509518"/>
          </a:xfrm>
        </p:spPr>
        <p:txBody>
          <a:bodyPr>
            <a:normAutofit/>
          </a:bodyPr>
          <a:lstStyle>
            <a:lvl1pPr>
              <a:defRPr sz="3600">
                <a:latin typeface="Arial" panose="020B0604020202020204" pitchFamily="34" charset="0"/>
                <a:cs typeface="Arial" panose="020B0604020202020204" pitchFamily="34" charset="0"/>
              </a:defRPr>
            </a:lvl1pPr>
          </a:lstStyle>
          <a:p>
            <a:r>
              <a:rPr lang="en-GB"/>
              <a:t>Insert title here…</a:t>
            </a:r>
            <a:endParaRPr lang="en-US"/>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838199" y="1620078"/>
            <a:ext cx="4999381" cy="3982211"/>
          </a:xfrm>
        </p:spPr>
        <p:txBody>
          <a:bodyPr>
            <a:normAutofit/>
          </a:bodyPr>
          <a:lstStyle>
            <a:lvl1pPr marL="0" indent="0">
              <a:buNone/>
              <a:defRPr sz="1800" b="0">
                <a:latin typeface="Arial" panose="020B0604020202020204" pitchFamily="34" charset="0"/>
                <a:cs typeface="Arial" panose="020B0604020202020204" pitchFamily="34" charset="0"/>
              </a:defRPr>
            </a:lvl1pPr>
          </a:lstStyle>
          <a:p>
            <a:pPr lvl="0"/>
            <a:r>
              <a:rPr lang="en-US"/>
              <a:t>Body copy here…</a:t>
            </a:r>
          </a:p>
        </p:txBody>
      </p:sp>
      <p:sp>
        <p:nvSpPr>
          <p:cNvPr id="4" name="Content Placeholder 3">
            <a:extLst>
              <a:ext uri="{FF2B5EF4-FFF2-40B4-BE49-F238E27FC236}">
                <a16:creationId xmlns:a16="http://schemas.microsoft.com/office/drawing/2014/main" id="{557C6608-1814-BA3D-3DB5-EB58C06F0DA1}"/>
              </a:ext>
            </a:extLst>
          </p:cNvPr>
          <p:cNvSpPr>
            <a:spLocks noGrp="1"/>
          </p:cNvSpPr>
          <p:nvPr>
            <p:ph sz="half" idx="2" hasCustomPrompt="1"/>
          </p:nvPr>
        </p:nvSpPr>
        <p:spPr>
          <a:xfrm>
            <a:off x="6354420" y="1620078"/>
            <a:ext cx="4999381" cy="3982211"/>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GB"/>
              <a:t>Body copy here…</a:t>
            </a:r>
            <a:endParaRPr lang="en-US"/>
          </a:p>
        </p:txBody>
      </p:sp>
    </p:spTree>
    <p:extLst>
      <p:ext uri="{BB962C8B-B14F-4D97-AF65-F5344CB8AC3E}">
        <p14:creationId xmlns:p14="http://schemas.microsoft.com/office/powerpoint/2010/main" val="2182875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0991CB0-2EAC-98E2-6749-27C17939372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0772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6D7334E-E689-4406-E8F0-C1049E2644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7414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133EAAB-82C6-5B46-E8F5-77C2629F88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7364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2F73-9788-BF70-539B-173E195B2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ABF3B1-5B29-0FB4-BCC5-F53E0C7D8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11A385-2F99-827C-3E1A-54BAB55D491A}"/>
              </a:ext>
            </a:extLst>
          </p:cNvPr>
          <p:cNvSpPr>
            <a:spLocks noGrp="1"/>
          </p:cNvSpPr>
          <p:nvPr>
            <p:ph type="dt" sz="half" idx="10"/>
          </p:nvPr>
        </p:nvSpPr>
        <p:spPr/>
        <p:txBody>
          <a:bodyPr/>
          <a:lstStyle/>
          <a:p>
            <a:fld id="{CCD2761F-1DCC-4415-83E5-527BCBBA92A4}" type="datetimeFigureOut">
              <a:rPr lang="en-GB" smtClean="0"/>
              <a:t>09/10/2024</a:t>
            </a:fld>
            <a:endParaRPr lang="en-GB"/>
          </a:p>
        </p:txBody>
      </p:sp>
      <p:sp>
        <p:nvSpPr>
          <p:cNvPr id="5" name="Footer Placeholder 4">
            <a:extLst>
              <a:ext uri="{FF2B5EF4-FFF2-40B4-BE49-F238E27FC236}">
                <a16:creationId xmlns:a16="http://schemas.microsoft.com/office/drawing/2014/main" id="{4D6AE6C6-44F0-245F-1DC8-800BE74B16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24F973-DA46-EB16-E512-06B6E7383A83}"/>
              </a:ext>
            </a:extLst>
          </p:cNvPr>
          <p:cNvSpPr>
            <a:spLocks noGrp="1"/>
          </p:cNvSpPr>
          <p:nvPr>
            <p:ph type="sldNum" sz="quarter" idx="12"/>
          </p:nvPr>
        </p:nvSpPr>
        <p:spPr/>
        <p:txBody>
          <a:bodyPr/>
          <a:lstStyle/>
          <a:p>
            <a:fld id="{AEC938CB-1CE5-4D6C-8343-41490FFE2851}" type="slidenum">
              <a:rPr lang="en-GB" smtClean="0"/>
              <a:t>‹#›</a:t>
            </a:fld>
            <a:endParaRPr lang="en-GB"/>
          </a:p>
        </p:txBody>
      </p:sp>
    </p:spTree>
    <p:extLst>
      <p:ext uri="{BB962C8B-B14F-4D97-AF65-F5344CB8AC3E}">
        <p14:creationId xmlns:p14="http://schemas.microsoft.com/office/powerpoint/2010/main" val="240260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rtl="0">
              <a:defRPr/>
            </a:pPr>
            <a:r>
              <a:rPr lang="en-GB" noProof="0">
                <a:solidFill>
                  <a:prstClr val="black">
                    <a:tint val="75000"/>
                  </a:prstClr>
                </a:solidFill>
              </a:rPr>
              <a:t>9/3/20XX</a:t>
            </a:r>
          </a:p>
        </p:txBody>
      </p:sp>
      <p:sp>
        <p:nvSpPr>
          <p:cNvPr id="8" name="Footer Placeholder 7"/>
          <p:cNvSpPr>
            <a:spLocks noGrp="1"/>
          </p:cNvSpPr>
          <p:nvPr>
            <p:ph type="ftr" sz="quarter" idx="11"/>
          </p:nvPr>
        </p:nvSpPr>
        <p:spPr/>
        <p:txBody>
          <a:bodyPr/>
          <a:lstStyle>
            <a:lvl1pPr>
              <a:defRPr>
                <a:solidFill>
                  <a:srgbClr val="FFFFFF"/>
                </a:solidFill>
              </a:defRPr>
            </a:lvl1pPr>
          </a:lstStyle>
          <a:p>
            <a:pPr rtl="0">
              <a:defRPr/>
            </a:pPr>
            <a:r>
              <a:rPr lang="en-GB" noProof="0">
                <a:solidFill>
                  <a:prstClr val="black">
                    <a:tint val="75000"/>
                  </a:prstClr>
                </a:solidFill>
              </a:rPr>
              <a:t>Presentation Title</a:t>
            </a:r>
          </a:p>
        </p:txBody>
      </p:sp>
      <p:sp>
        <p:nvSpPr>
          <p:cNvPr id="9" name="Slide Number Placeholder 8"/>
          <p:cNvSpPr>
            <a:spLocks noGrp="1"/>
          </p:cNvSpPr>
          <p:nvPr>
            <p:ph type="sldNum" sz="quarter" idx="12"/>
          </p:nvPr>
        </p:nvSpPr>
        <p:spPr/>
        <p:txBody>
          <a:body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Tree>
    <p:extLst>
      <p:ext uri="{BB962C8B-B14F-4D97-AF65-F5344CB8AC3E}">
        <p14:creationId xmlns:p14="http://schemas.microsoft.com/office/powerpoint/2010/main" val="370285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36F2B2EF-6AF4-A8A3-1035-906E0B9F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32038" y="410790"/>
            <a:ext cx="9727923" cy="6036420"/>
          </a:xfrm>
          <a:prstGeom prst="rect">
            <a:avLst/>
          </a:prstGeom>
        </p:spPr>
      </p:pic>
    </p:spTree>
    <p:extLst>
      <p:ext uri="{BB962C8B-B14F-4D97-AF65-F5344CB8AC3E}">
        <p14:creationId xmlns:p14="http://schemas.microsoft.com/office/powerpoint/2010/main" val="183319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2ECAA68-50C8-F3C8-40BD-F9AEFB462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1494" y="0"/>
            <a:ext cx="8329011" cy="6858000"/>
          </a:xfrm>
          <a:prstGeom prst="rect">
            <a:avLst/>
          </a:prstGeom>
        </p:spPr>
      </p:pic>
    </p:spTree>
    <p:extLst>
      <p:ext uri="{BB962C8B-B14F-4D97-AF65-F5344CB8AC3E}">
        <p14:creationId xmlns:p14="http://schemas.microsoft.com/office/powerpoint/2010/main" val="21739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CD8D9065-800F-776F-DA51-C6A475DF9E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6197" y="0"/>
            <a:ext cx="9699606" cy="6858000"/>
          </a:xfrm>
          <a:prstGeom prst="rect">
            <a:avLst/>
          </a:prstGeom>
        </p:spPr>
      </p:pic>
    </p:spTree>
    <p:extLst>
      <p:ext uri="{BB962C8B-B14F-4D97-AF65-F5344CB8AC3E}">
        <p14:creationId xmlns:p14="http://schemas.microsoft.com/office/powerpoint/2010/main" val="257942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1AB9184-019D-6C76-EB0C-65DD711442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915" y="576670"/>
            <a:ext cx="10664169" cy="5704660"/>
          </a:xfrm>
          <a:prstGeom prst="rect">
            <a:avLst/>
          </a:prstGeom>
        </p:spPr>
      </p:pic>
    </p:spTree>
    <p:extLst>
      <p:ext uri="{BB962C8B-B14F-4D97-AF65-F5344CB8AC3E}">
        <p14:creationId xmlns:p14="http://schemas.microsoft.com/office/powerpoint/2010/main" val="33878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20F0DD9-E87D-4226-1505-690A6A0771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017" y="0"/>
            <a:ext cx="11521966" cy="6858000"/>
          </a:xfrm>
          <a:prstGeom prst="rect">
            <a:avLst/>
          </a:prstGeom>
        </p:spPr>
      </p:pic>
    </p:spTree>
    <p:extLst>
      <p:ext uri="{BB962C8B-B14F-4D97-AF65-F5344CB8AC3E}">
        <p14:creationId xmlns:p14="http://schemas.microsoft.com/office/powerpoint/2010/main" val="90341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id="{E971FFAA-6098-0CCB-E58F-66B7BD533C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45624" y="59634"/>
            <a:ext cx="9700752" cy="6689036"/>
          </a:xfrm>
          <a:prstGeom prst="rect">
            <a:avLst/>
          </a:prstGeom>
        </p:spPr>
      </p:pic>
    </p:spTree>
    <p:extLst>
      <p:ext uri="{BB962C8B-B14F-4D97-AF65-F5344CB8AC3E}">
        <p14:creationId xmlns:p14="http://schemas.microsoft.com/office/powerpoint/2010/main" val="12469592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CFF22-A77A-E853-656D-293590EEE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4969D1-DA8D-3E36-3DF2-0E5CAA780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2BD8F-3FDE-1E31-B237-FC11FB9F6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F085-EB6C-ED48-9EC3-90975DC0E4D1}" type="datetimeFigureOut">
              <a:rPr lang="en-US" smtClean="0"/>
              <a:t>10/9/2024</a:t>
            </a:fld>
            <a:endParaRPr lang="en-US"/>
          </a:p>
        </p:txBody>
      </p:sp>
      <p:sp>
        <p:nvSpPr>
          <p:cNvPr id="5" name="Footer Placeholder 4">
            <a:extLst>
              <a:ext uri="{FF2B5EF4-FFF2-40B4-BE49-F238E27FC236}">
                <a16:creationId xmlns:a16="http://schemas.microsoft.com/office/drawing/2014/main" id="{B4162A32-43B1-28C0-14E7-C4762229F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D1BBE-A87D-8464-5778-B04022B34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3EA10-84F1-8C4D-AA45-969C079B1BD3}" type="slidenum">
              <a:rPr lang="en-US" smtClean="0"/>
              <a:t>‹#›</a:t>
            </a:fld>
            <a:endParaRPr lang="en-US"/>
          </a:p>
        </p:txBody>
      </p:sp>
    </p:spTree>
    <p:extLst>
      <p:ext uri="{BB962C8B-B14F-4D97-AF65-F5344CB8AC3E}">
        <p14:creationId xmlns:p14="http://schemas.microsoft.com/office/powerpoint/2010/main" val="115419894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66" r:id="rId14"/>
    <p:sldLayoutId id="2147483665"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6"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B68577-10AB-DB30-7EB3-743A269F500E}"/>
              </a:ext>
            </a:extLst>
          </p:cNvPr>
          <p:cNvSpPr txBox="1">
            <a:spLocks/>
          </p:cNvSpPr>
          <p:nvPr/>
        </p:nvSpPr>
        <p:spPr>
          <a:xfrm>
            <a:off x="1524000" y="1122363"/>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GB" dirty="0"/>
              <a:t>System Transformation Fund (STF) Lipid Optimisation Project</a:t>
            </a:r>
          </a:p>
        </p:txBody>
      </p:sp>
      <p:sp>
        <p:nvSpPr>
          <p:cNvPr id="4" name="Subtitle 2">
            <a:extLst>
              <a:ext uri="{FF2B5EF4-FFF2-40B4-BE49-F238E27FC236}">
                <a16:creationId xmlns:a16="http://schemas.microsoft.com/office/drawing/2014/main" id="{02C67563-7D46-7AC4-B2BB-FCDB98B8CA22}"/>
              </a:ext>
            </a:extLst>
          </p:cNvPr>
          <p:cNvSpPr txBox="1">
            <a:spLocks/>
          </p:cNvSpPr>
          <p:nvPr/>
        </p:nvSpPr>
        <p:spPr>
          <a:xfrm>
            <a:off x="1523999" y="3801438"/>
            <a:ext cx="9777573" cy="204691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latin typeface="Arial"/>
                <a:cs typeface="Arial"/>
              </a:rPr>
              <a:t>Results and Learnings, June 2024</a:t>
            </a:r>
          </a:p>
          <a:p>
            <a:endParaRPr lang="en-GB" b="1" dirty="0">
              <a:latin typeface="Arial"/>
              <a:cs typeface="Arial"/>
            </a:endParaRPr>
          </a:p>
          <a:p>
            <a:r>
              <a:rPr lang="en-GB" b="1" dirty="0"/>
              <a:t>WYICB Project Team: </a:t>
            </a:r>
            <a:r>
              <a:rPr lang="en-GB" dirty="0"/>
              <a:t>Pei-Theng </a:t>
            </a:r>
            <a:r>
              <a:rPr lang="en-GB" dirty="0" err="1"/>
              <a:t>Aizlewood,</a:t>
            </a:r>
            <a:r>
              <a:rPr lang="en-GB" dirty="0"/>
              <a:t> Julia Faulkner, Mohammad </a:t>
            </a:r>
            <a:r>
              <a:rPr lang="en-GB" dirty="0" err="1"/>
              <a:t>Fazlee</a:t>
            </a:r>
            <a:r>
              <a:rPr lang="en-GB" dirty="0"/>
              <a:t>, Samiullah Choudhry and Rizwana Anwar</a:t>
            </a:r>
          </a:p>
          <a:p>
            <a:endParaRPr lang="en-GB" dirty="0"/>
          </a:p>
          <a:p>
            <a:r>
              <a:rPr lang="en-GB" b="1" dirty="0"/>
              <a:t>LTHT Lipid Medicine Optimisation Team: </a:t>
            </a:r>
            <a:r>
              <a:rPr lang="en-GB" dirty="0"/>
              <a:t>Rani Khatib, Abi </a:t>
            </a:r>
            <a:r>
              <a:rPr lang="en-GB" dirty="0" err="1"/>
              <a:t>Barrowcliff</a:t>
            </a:r>
            <a:r>
              <a:rPr lang="en-GB" dirty="0"/>
              <a:t>, Harpal </a:t>
            </a:r>
            <a:r>
              <a:rPr lang="en-GB" dirty="0" err="1"/>
              <a:t>Ryatt</a:t>
            </a:r>
            <a:r>
              <a:rPr lang="en-GB" dirty="0"/>
              <a:t>, Alia </a:t>
            </a:r>
            <a:r>
              <a:rPr lang="en-GB" dirty="0" err="1"/>
              <a:t>Awni</a:t>
            </a:r>
            <a:r>
              <a:rPr lang="en-GB" dirty="0"/>
              <a:t>, Eunice </a:t>
            </a:r>
            <a:r>
              <a:rPr lang="en-GB" dirty="0" err="1"/>
              <a:t>Ikongo</a:t>
            </a:r>
            <a:endParaRPr lang="en-GB" dirty="0"/>
          </a:p>
          <a:p>
            <a:endParaRPr lang="en-GB" dirty="0"/>
          </a:p>
        </p:txBody>
      </p:sp>
    </p:spTree>
    <p:extLst>
      <p:ext uri="{BB962C8B-B14F-4D97-AF65-F5344CB8AC3E}">
        <p14:creationId xmlns:p14="http://schemas.microsoft.com/office/powerpoint/2010/main" val="3538975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AC58-16AC-024A-5E0F-32324C8C17F2}"/>
              </a:ext>
            </a:extLst>
          </p:cNvPr>
          <p:cNvSpPr>
            <a:spLocks noGrp="1"/>
          </p:cNvSpPr>
          <p:nvPr>
            <p:ph type="title" idx="4294967295"/>
          </p:nvPr>
        </p:nvSpPr>
        <p:spPr>
          <a:xfrm>
            <a:off x="1615004" y="-345535"/>
            <a:ext cx="10058400" cy="1450757"/>
          </a:xfrm>
        </p:spPr>
        <p:txBody>
          <a:bodyPr vert="horz" lIns="91440" tIns="45720" rIns="91440" bIns="45720" rtlCol="0" anchor="b">
            <a:normAutofit/>
          </a:bodyPr>
          <a:lstStyle/>
          <a:p>
            <a:r>
              <a:rPr lang="en-US" b="0" i="0" dirty="0">
                <a:effectLst/>
              </a:rPr>
              <a:t>Summary of </a:t>
            </a:r>
            <a:r>
              <a:rPr lang="en-US" dirty="0"/>
              <a:t>lipid-lowering therapies</a:t>
            </a:r>
          </a:p>
        </p:txBody>
      </p:sp>
      <p:sp>
        <p:nvSpPr>
          <p:cNvPr id="3" name="Content Placeholder 2">
            <a:extLst>
              <a:ext uri="{FF2B5EF4-FFF2-40B4-BE49-F238E27FC236}">
                <a16:creationId xmlns:a16="http://schemas.microsoft.com/office/drawing/2014/main" id="{96DE1C0B-7B94-0F65-513E-ED98D7BC200B}"/>
              </a:ext>
            </a:extLst>
          </p:cNvPr>
          <p:cNvSpPr>
            <a:spLocks/>
          </p:cNvSpPr>
          <p:nvPr/>
        </p:nvSpPr>
        <p:spPr>
          <a:xfrm>
            <a:off x="1692572" y="1393808"/>
            <a:ext cx="4069482" cy="3417417"/>
          </a:xfrm>
          <a:prstGeom prst="rect">
            <a:avLst/>
          </a:prstGeom>
        </p:spPr>
        <p:txBody>
          <a:bodyPr/>
          <a:lstStyle/>
          <a:p>
            <a:pPr defTabSz="356616">
              <a:spcAft>
                <a:spcPts val="600"/>
              </a:spcAft>
            </a:pPr>
            <a:r>
              <a:rPr lang="en-GB" sz="1404" kern="1200" dirty="0">
                <a:solidFill>
                  <a:schemeClr val="tx1"/>
                </a:solidFill>
                <a:latin typeface="+mn-lt"/>
                <a:ea typeface="+mn-ea"/>
                <a:cs typeface="+mn-cs"/>
              </a:rPr>
              <a:t>Baseline data (47 responses)</a:t>
            </a:r>
          </a:p>
          <a:p>
            <a:pPr defTabSz="356616">
              <a:spcAft>
                <a:spcPts val="600"/>
              </a:spcAft>
            </a:pPr>
            <a:endParaRPr lang="en-GB" sz="1404" kern="1200" dirty="0">
              <a:solidFill>
                <a:schemeClr val="tx1"/>
              </a:solidFill>
              <a:latin typeface="+mn-lt"/>
              <a:ea typeface="+mn-ea"/>
              <a:cs typeface="+mn-cs"/>
            </a:endParaRPr>
          </a:p>
          <a:p>
            <a:pPr>
              <a:spcAft>
                <a:spcPts val="600"/>
              </a:spcAft>
            </a:pPr>
            <a:endParaRPr lang="en-GB" dirty="0"/>
          </a:p>
        </p:txBody>
      </p:sp>
      <p:sp>
        <p:nvSpPr>
          <p:cNvPr id="4" name="Content Placeholder 3">
            <a:extLst>
              <a:ext uri="{FF2B5EF4-FFF2-40B4-BE49-F238E27FC236}">
                <a16:creationId xmlns:a16="http://schemas.microsoft.com/office/drawing/2014/main" id="{F3BBC5A9-AEF1-B103-9DD4-7958F0DCF181}"/>
              </a:ext>
            </a:extLst>
          </p:cNvPr>
          <p:cNvSpPr>
            <a:spLocks/>
          </p:cNvSpPr>
          <p:nvPr/>
        </p:nvSpPr>
        <p:spPr>
          <a:xfrm>
            <a:off x="6796063" y="1393808"/>
            <a:ext cx="4069482" cy="3417417"/>
          </a:xfrm>
          <a:prstGeom prst="rect">
            <a:avLst/>
          </a:prstGeom>
        </p:spPr>
        <p:txBody>
          <a:bodyPr/>
          <a:lstStyle/>
          <a:p>
            <a:pPr defTabSz="356616">
              <a:spcAft>
                <a:spcPts val="600"/>
              </a:spcAft>
            </a:pPr>
            <a:r>
              <a:rPr lang="en-GB" sz="1404" kern="1200" dirty="0">
                <a:solidFill>
                  <a:schemeClr val="tx1"/>
                </a:solidFill>
                <a:latin typeface="+mn-lt"/>
                <a:ea typeface="+mn-ea"/>
                <a:cs typeface="+mn-cs"/>
              </a:rPr>
              <a:t>Post project data (27 responses)</a:t>
            </a:r>
            <a:endParaRPr lang="en-GB" dirty="0"/>
          </a:p>
        </p:txBody>
      </p:sp>
      <p:pic>
        <p:nvPicPr>
          <p:cNvPr id="6" name="Picture 5">
            <a:extLst>
              <a:ext uri="{FF2B5EF4-FFF2-40B4-BE49-F238E27FC236}">
                <a16:creationId xmlns:a16="http://schemas.microsoft.com/office/drawing/2014/main" id="{980EE45C-D2DA-A4AD-95FB-ACDF6D630CA3}"/>
              </a:ext>
            </a:extLst>
          </p:cNvPr>
          <p:cNvPicPr>
            <a:picLocks noChangeAspect="1"/>
          </p:cNvPicPr>
          <p:nvPr/>
        </p:nvPicPr>
        <p:blipFill>
          <a:blip r:embed="rId3"/>
          <a:stretch>
            <a:fillRect/>
          </a:stretch>
        </p:blipFill>
        <p:spPr>
          <a:xfrm>
            <a:off x="293682" y="1870578"/>
            <a:ext cx="5285314" cy="4021292"/>
          </a:xfrm>
          <a:prstGeom prst="rect">
            <a:avLst/>
          </a:prstGeom>
        </p:spPr>
      </p:pic>
      <p:pic>
        <p:nvPicPr>
          <p:cNvPr id="8" name="Picture 7">
            <a:extLst>
              <a:ext uri="{FF2B5EF4-FFF2-40B4-BE49-F238E27FC236}">
                <a16:creationId xmlns:a16="http://schemas.microsoft.com/office/drawing/2014/main" id="{2A7C8416-8282-D307-B0BE-B7AEE20FE4DC}"/>
              </a:ext>
            </a:extLst>
          </p:cNvPr>
          <p:cNvPicPr>
            <a:picLocks noChangeAspect="1"/>
          </p:cNvPicPr>
          <p:nvPr/>
        </p:nvPicPr>
        <p:blipFill>
          <a:blip r:embed="rId4"/>
          <a:stretch>
            <a:fillRect/>
          </a:stretch>
        </p:blipFill>
        <p:spPr>
          <a:xfrm>
            <a:off x="6328111" y="1870578"/>
            <a:ext cx="5440369" cy="4037465"/>
          </a:xfrm>
          <a:prstGeom prst="rect">
            <a:avLst/>
          </a:prstGeom>
        </p:spPr>
      </p:pic>
    </p:spTree>
    <p:extLst>
      <p:ext uri="{BB962C8B-B14F-4D97-AF65-F5344CB8AC3E}">
        <p14:creationId xmlns:p14="http://schemas.microsoft.com/office/powerpoint/2010/main" val="113854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DE1C0B-7B94-0F65-513E-ED98D7BC200B}"/>
              </a:ext>
            </a:extLst>
          </p:cNvPr>
          <p:cNvSpPr>
            <a:spLocks noGrp="1"/>
          </p:cNvSpPr>
          <p:nvPr>
            <p:ph sz="half" idx="1"/>
          </p:nvPr>
        </p:nvSpPr>
        <p:spPr>
          <a:xfrm>
            <a:off x="1520501" y="1408748"/>
            <a:ext cx="5181600" cy="4351338"/>
          </a:xfrm>
        </p:spPr>
        <p:txBody>
          <a:bodyPr/>
          <a:lstStyle/>
          <a:p>
            <a:r>
              <a:rPr lang="en-GB" dirty="0"/>
              <a:t>Baseline data (47 responses)</a:t>
            </a:r>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F3BBC5A9-AEF1-B103-9DD4-7958F0DCF181}"/>
              </a:ext>
            </a:extLst>
          </p:cNvPr>
          <p:cNvSpPr>
            <a:spLocks noGrp="1"/>
          </p:cNvSpPr>
          <p:nvPr>
            <p:ph sz="half" idx="2"/>
          </p:nvPr>
        </p:nvSpPr>
        <p:spPr>
          <a:xfrm>
            <a:off x="6103196" y="1412040"/>
            <a:ext cx="5181600" cy="4351338"/>
          </a:xfrm>
        </p:spPr>
        <p:txBody>
          <a:bodyPr/>
          <a:lstStyle/>
          <a:p>
            <a:r>
              <a:rPr lang="en-GB" dirty="0"/>
              <a:t>Post project data (27 responses)</a:t>
            </a:r>
          </a:p>
        </p:txBody>
      </p:sp>
      <p:pic>
        <p:nvPicPr>
          <p:cNvPr id="10" name="Picture 9">
            <a:extLst>
              <a:ext uri="{FF2B5EF4-FFF2-40B4-BE49-F238E27FC236}">
                <a16:creationId xmlns:a16="http://schemas.microsoft.com/office/drawing/2014/main" id="{0072192D-31B1-AF27-C943-5D6EEDFF5905}"/>
              </a:ext>
            </a:extLst>
          </p:cNvPr>
          <p:cNvPicPr>
            <a:picLocks noChangeAspect="1"/>
          </p:cNvPicPr>
          <p:nvPr/>
        </p:nvPicPr>
        <p:blipFill>
          <a:blip r:embed="rId3"/>
          <a:stretch>
            <a:fillRect/>
          </a:stretch>
        </p:blipFill>
        <p:spPr>
          <a:xfrm>
            <a:off x="189462" y="2006381"/>
            <a:ext cx="5792794" cy="4004805"/>
          </a:xfrm>
          <a:prstGeom prst="rect">
            <a:avLst/>
          </a:prstGeom>
        </p:spPr>
      </p:pic>
      <p:sp>
        <p:nvSpPr>
          <p:cNvPr id="11" name="Title 1">
            <a:extLst>
              <a:ext uri="{FF2B5EF4-FFF2-40B4-BE49-F238E27FC236}">
                <a16:creationId xmlns:a16="http://schemas.microsoft.com/office/drawing/2014/main" id="{6BB29D44-4EC7-5212-48DF-E20CEF539E08}"/>
              </a:ext>
            </a:extLst>
          </p:cNvPr>
          <p:cNvSpPr txBox="1">
            <a:spLocks/>
          </p:cNvSpPr>
          <p:nvPr/>
        </p:nvSpPr>
        <p:spPr>
          <a:xfrm>
            <a:off x="103695" y="245097"/>
            <a:ext cx="12088305" cy="100143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4000">
                <a:solidFill>
                  <a:srgbClr val="242424"/>
                </a:solidFill>
                <a:latin typeface="Segoe UI" panose="020B0502040204020203" pitchFamily="34" charset="0"/>
              </a:rPr>
              <a:t>Summary of lipid-lowering therapies</a:t>
            </a:r>
            <a:endParaRPr lang="en-GB" sz="4000" dirty="0"/>
          </a:p>
        </p:txBody>
      </p:sp>
      <p:pic>
        <p:nvPicPr>
          <p:cNvPr id="5" name="Picture 4">
            <a:extLst>
              <a:ext uri="{FF2B5EF4-FFF2-40B4-BE49-F238E27FC236}">
                <a16:creationId xmlns:a16="http://schemas.microsoft.com/office/drawing/2014/main" id="{19B5D332-D08A-1B3A-647A-F387B095ECA0}"/>
              </a:ext>
            </a:extLst>
          </p:cNvPr>
          <p:cNvPicPr>
            <a:picLocks noChangeAspect="1"/>
          </p:cNvPicPr>
          <p:nvPr/>
        </p:nvPicPr>
        <p:blipFill>
          <a:blip r:embed="rId4"/>
          <a:stretch>
            <a:fillRect/>
          </a:stretch>
        </p:blipFill>
        <p:spPr>
          <a:xfrm>
            <a:off x="6209746" y="2006381"/>
            <a:ext cx="5756010" cy="4004805"/>
          </a:xfrm>
          <a:prstGeom prst="rect">
            <a:avLst/>
          </a:prstGeom>
        </p:spPr>
      </p:pic>
    </p:spTree>
    <p:extLst>
      <p:ext uri="{BB962C8B-B14F-4D97-AF65-F5344CB8AC3E}">
        <p14:creationId xmlns:p14="http://schemas.microsoft.com/office/powerpoint/2010/main" val="178641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BB1A-E437-5ED2-F205-5C89C24656A5}"/>
              </a:ext>
            </a:extLst>
          </p:cNvPr>
          <p:cNvSpPr>
            <a:spLocks noGrp="1"/>
          </p:cNvSpPr>
          <p:nvPr>
            <p:ph type="title"/>
          </p:nvPr>
        </p:nvSpPr>
        <p:spPr>
          <a:xfrm>
            <a:off x="838198" y="411480"/>
            <a:ext cx="9025892" cy="653318"/>
          </a:xfrm>
        </p:spPr>
        <p:txBody>
          <a:bodyPr>
            <a:normAutofit/>
          </a:bodyPr>
          <a:lstStyle/>
          <a:p>
            <a:r>
              <a:rPr lang="en-GB" dirty="0"/>
              <a:t>Highlights from PCN</a:t>
            </a:r>
          </a:p>
        </p:txBody>
      </p:sp>
      <p:sp>
        <p:nvSpPr>
          <p:cNvPr id="5" name="Rectangle 4">
            <a:extLst>
              <a:ext uri="{FF2B5EF4-FFF2-40B4-BE49-F238E27FC236}">
                <a16:creationId xmlns:a16="http://schemas.microsoft.com/office/drawing/2014/main" id="{AB3692C7-EC5C-A0E8-2A24-7F7F77AC7FC1}"/>
              </a:ext>
            </a:extLst>
          </p:cNvPr>
          <p:cNvSpPr/>
          <p:nvPr/>
        </p:nvSpPr>
        <p:spPr>
          <a:xfrm>
            <a:off x="8796335" y="4421645"/>
            <a:ext cx="3173732" cy="1199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Five Parks PCN - now initiation with ezetimibe, more collaborative working across PCNs</a:t>
            </a:r>
          </a:p>
        </p:txBody>
      </p:sp>
      <p:sp>
        <p:nvSpPr>
          <p:cNvPr id="6" name="Content Placeholder 5">
            <a:extLst>
              <a:ext uri="{FF2B5EF4-FFF2-40B4-BE49-F238E27FC236}">
                <a16:creationId xmlns:a16="http://schemas.microsoft.com/office/drawing/2014/main" id="{D6B85768-78F2-5021-1EAD-C62E9525746F}"/>
              </a:ext>
            </a:extLst>
          </p:cNvPr>
          <p:cNvSpPr>
            <a:spLocks noGrp="1"/>
          </p:cNvSpPr>
          <p:nvPr>
            <p:ph sz="half" idx="2"/>
          </p:nvPr>
        </p:nvSpPr>
        <p:spPr>
          <a:xfrm>
            <a:off x="1646714" y="4144160"/>
            <a:ext cx="3966527" cy="1754326"/>
          </a:xfrm>
          <a:prstGeom prst="rect">
            <a:avLst/>
          </a:prstGeom>
          <a:solidFill>
            <a:srgbClr val="2E07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Seacroft PCN - whole team upskilled in lipid management, time protected to work on lipid optimisation. Inclisiran protocol, more patients </a:t>
            </a:r>
            <a:r>
              <a:rPr lang="en-GB" dirty="0" err="1"/>
              <a:t>inclisiran</a:t>
            </a:r>
            <a:endParaRPr lang="en-GB" dirty="0"/>
          </a:p>
        </p:txBody>
      </p:sp>
      <p:sp>
        <p:nvSpPr>
          <p:cNvPr id="7" name="Content Placeholder 5">
            <a:extLst>
              <a:ext uri="{FF2B5EF4-FFF2-40B4-BE49-F238E27FC236}">
                <a16:creationId xmlns:a16="http://schemas.microsoft.com/office/drawing/2014/main" id="{781AF687-22A4-99E0-FDC9-4C93B768D612}"/>
              </a:ext>
            </a:extLst>
          </p:cNvPr>
          <p:cNvSpPr txBox="1">
            <a:spLocks/>
          </p:cNvSpPr>
          <p:nvPr/>
        </p:nvSpPr>
        <p:spPr>
          <a:xfrm>
            <a:off x="6145529" y="4365289"/>
            <a:ext cx="2156460" cy="1255712"/>
          </a:xfrm>
          <a:prstGeom prst="rect">
            <a:avLst/>
          </a:prstGeom>
          <a:solidFill>
            <a:srgbClr val="28BDA9"/>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l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GB" dirty="0"/>
              <a:t>Inclisiran protocol, more patients </a:t>
            </a:r>
            <a:r>
              <a:rPr lang="en-GB" dirty="0" err="1"/>
              <a:t>inclisiran</a:t>
            </a:r>
            <a:endParaRPr lang="en-GB" dirty="0"/>
          </a:p>
        </p:txBody>
      </p:sp>
      <p:sp>
        <p:nvSpPr>
          <p:cNvPr id="9" name="TextBox 8">
            <a:extLst>
              <a:ext uri="{FF2B5EF4-FFF2-40B4-BE49-F238E27FC236}">
                <a16:creationId xmlns:a16="http://schemas.microsoft.com/office/drawing/2014/main" id="{44218347-3679-1660-63EE-F90F4D0E693B}"/>
              </a:ext>
            </a:extLst>
          </p:cNvPr>
          <p:cNvSpPr txBox="1"/>
          <p:nvPr/>
        </p:nvSpPr>
        <p:spPr>
          <a:xfrm>
            <a:off x="7223759" y="2691321"/>
            <a:ext cx="4746308" cy="1477328"/>
          </a:xfrm>
          <a:prstGeom prst="rect">
            <a:avLst/>
          </a:prstGeom>
          <a:solidFill>
            <a:srgbClr val="00B0F0"/>
          </a:solidFill>
          <a:ln>
            <a:solidFill>
              <a:schemeClr val="tx1"/>
            </a:solidFill>
          </a:ln>
        </p:spPr>
        <p:txBody>
          <a:bodyPr wrap="square">
            <a:spAutoFit/>
          </a:bodyPr>
          <a:lstStyle/>
          <a:p>
            <a:r>
              <a:rPr lang="en-GB" dirty="0">
                <a:latin typeface="Arial" panose="020B0604020202020204" pitchFamily="34" charset="0"/>
                <a:cs typeface="Arial" panose="020B0604020202020204" pitchFamily="34" charset="0"/>
              </a:rPr>
              <a:t>Discussions with practice team (GPs, nurses together) to discuss national lipid pathway and understanding of bloods (examples shown to practices of bloods filed as normal but are above target).</a:t>
            </a:r>
          </a:p>
        </p:txBody>
      </p:sp>
      <p:sp>
        <p:nvSpPr>
          <p:cNvPr id="11" name="TextBox 10">
            <a:extLst>
              <a:ext uri="{FF2B5EF4-FFF2-40B4-BE49-F238E27FC236}">
                <a16:creationId xmlns:a16="http://schemas.microsoft.com/office/drawing/2014/main" id="{89933612-B5EE-F440-7EC8-644D1C9988B9}"/>
              </a:ext>
            </a:extLst>
          </p:cNvPr>
          <p:cNvSpPr txBox="1"/>
          <p:nvPr/>
        </p:nvSpPr>
        <p:spPr>
          <a:xfrm>
            <a:off x="7026204" y="1404918"/>
            <a:ext cx="4943862" cy="923330"/>
          </a:xfrm>
          <a:prstGeom prst="rect">
            <a:avLst/>
          </a:prstGeom>
          <a:solidFill>
            <a:schemeClr val="accent4">
              <a:lumMod val="40000"/>
              <a:lumOff val="60000"/>
            </a:schemeClr>
          </a:solidFill>
          <a:ln>
            <a:solidFill>
              <a:schemeClr val="tx1"/>
            </a:solidFill>
          </a:ln>
        </p:spPr>
        <p:txBody>
          <a:bodyPr wrap="square">
            <a:spAutoFit/>
          </a:bodyPr>
          <a:lstStyle/>
          <a:p>
            <a:r>
              <a:rPr lang="en-GB" dirty="0">
                <a:latin typeface="Arial" panose="020B0604020202020204" pitchFamily="34" charset="0"/>
                <a:cs typeface="Arial" panose="020B0604020202020204" pitchFamily="34" charset="0"/>
              </a:rPr>
              <a:t>Pharmacist CVD lead clinics in Beeston PCN - tech does bloods and pharmacist optimises lipids/oral meds and administers </a:t>
            </a:r>
            <a:r>
              <a:rPr lang="en-GB" dirty="0" err="1">
                <a:latin typeface="Arial" panose="020B0604020202020204" pitchFamily="34" charset="0"/>
                <a:cs typeface="Arial" panose="020B0604020202020204" pitchFamily="34" charset="0"/>
              </a:rPr>
              <a:t>inclisiran</a:t>
            </a:r>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B70CDF6-09DA-28A1-7B38-CFE62A69B8CD}"/>
              </a:ext>
            </a:extLst>
          </p:cNvPr>
          <p:cNvSpPr txBox="1"/>
          <p:nvPr/>
        </p:nvSpPr>
        <p:spPr>
          <a:xfrm>
            <a:off x="367666" y="1150918"/>
            <a:ext cx="6524624" cy="2862322"/>
          </a:xfrm>
          <a:prstGeom prst="rect">
            <a:avLst/>
          </a:prstGeom>
          <a:solidFill>
            <a:srgbClr val="92D050"/>
          </a:solidFill>
          <a:ln>
            <a:solidFill>
              <a:schemeClr val="tx1"/>
            </a:solidFill>
          </a:ln>
        </p:spPr>
        <p:txBody>
          <a:bodyPr wrap="square">
            <a:spAutoFit/>
          </a:bodyPr>
          <a:lstStyle/>
          <a:p>
            <a:r>
              <a:rPr lang="en-GB" dirty="0">
                <a:latin typeface="Arial" panose="020B0604020202020204" pitchFamily="34" charset="0"/>
                <a:cs typeface="Arial" panose="020B0604020202020204" pitchFamily="34" charset="0"/>
              </a:rPr>
              <a:t>Five Parks</a:t>
            </a:r>
          </a:p>
          <a:p>
            <a:pPr marL="285750" indent="-285750">
              <a:buFontTx/>
              <a:buChar char="-"/>
            </a:pPr>
            <a:r>
              <a:rPr lang="en-GB" dirty="0">
                <a:latin typeface="Arial" panose="020B0604020202020204" pitchFamily="34" charset="0"/>
                <a:cs typeface="Arial" panose="020B0604020202020204" pitchFamily="34" charset="0"/>
              </a:rPr>
              <a:t>able to work with other MDT and GP Specialised in CVD </a:t>
            </a:r>
          </a:p>
          <a:p>
            <a:pPr marL="285750" indent="-285750">
              <a:buFontTx/>
              <a:buChar char="-"/>
            </a:pPr>
            <a:r>
              <a:rPr lang="en-GB" dirty="0">
                <a:latin typeface="Arial" panose="020B0604020202020204" pitchFamily="34" charset="0"/>
                <a:cs typeface="Arial" panose="020B0604020202020204" pitchFamily="34" charset="0"/>
              </a:rPr>
              <a:t>PA help with reviews and organise for bloods</a:t>
            </a:r>
          </a:p>
          <a:p>
            <a:pPr marL="285750" indent="-285750">
              <a:buFontTx/>
              <a:buChar char="-"/>
            </a:pPr>
            <a:r>
              <a:rPr lang="en-GB" dirty="0">
                <a:latin typeface="Arial" panose="020B0604020202020204" pitchFamily="34" charset="0"/>
                <a:cs typeface="Arial" panose="020B0604020202020204" pitchFamily="34" charset="0"/>
              </a:rPr>
              <a:t>patient more receptive to statins, due more knowledgeable and more confidence.</a:t>
            </a:r>
          </a:p>
          <a:p>
            <a:pPr marL="285750" indent="-285750">
              <a:buFontTx/>
              <a:buChar char="-"/>
            </a:pPr>
            <a:r>
              <a:rPr lang="en-GB" dirty="0">
                <a:latin typeface="Arial" panose="020B0604020202020204" pitchFamily="34" charset="0"/>
                <a:cs typeface="Arial" panose="020B0604020202020204" pitchFamily="34" charset="0"/>
              </a:rPr>
              <a:t>dedicated time on Wednesday to work on lipid management</a:t>
            </a:r>
          </a:p>
          <a:p>
            <a:pPr marL="285750" indent="-285750">
              <a:buFontTx/>
              <a:buChar char="-"/>
            </a:pPr>
            <a:r>
              <a:rPr lang="en-GB" dirty="0">
                <a:latin typeface="Arial" panose="020B0604020202020204" pitchFamily="34" charset="0"/>
                <a:cs typeface="Arial" panose="020B0604020202020204" pitchFamily="34" charset="0"/>
              </a:rPr>
              <a:t>better awareness with GP/nurses, share resources, getting more referrals from other MDTS, GP/Nurse</a:t>
            </a:r>
          </a:p>
          <a:p>
            <a:pPr marL="285750" indent="-285750">
              <a:buFontTx/>
              <a:buChar char="-"/>
            </a:pPr>
            <a:r>
              <a:rPr lang="en-GB" dirty="0">
                <a:latin typeface="Arial" panose="020B0604020202020204" pitchFamily="34" charset="0"/>
                <a:cs typeface="Arial" panose="020B0604020202020204" pitchFamily="34" charset="0"/>
              </a:rPr>
              <a:t>better uptake by patients, have more time consultations with patients.</a:t>
            </a:r>
          </a:p>
        </p:txBody>
      </p:sp>
    </p:spTree>
    <p:extLst>
      <p:ext uri="{BB962C8B-B14F-4D97-AF65-F5344CB8AC3E}">
        <p14:creationId xmlns:p14="http://schemas.microsoft.com/office/powerpoint/2010/main" val="347057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C6A5A-683B-9DF0-CF5E-80EB8404EF33}"/>
              </a:ext>
            </a:extLst>
          </p:cNvPr>
          <p:cNvSpPr>
            <a:spLocks noGrp="1"/>
          </p:cNvSpPr>
          <p:nvPr>
            <p:ph type="title"/>
          </p:nvPr>
        </p:nvSpPr>
        <p:spPr>
          <a:xfrm>
            <a:off x="838200" y="459863"/>
            <a:ext cx="10515600" cy="1004594"/>
          </a:xfrm>
        </p:spPr>
        <p:txBody>
          <a:bodyPr vert="horz" lIns="91440" tIns="45720" rIns="91440" bIns="45720" rtlCol="0" anchor="ctr">
            <a:normAutofit fontScale="90000"/>
          </a:bodyPr>
          <a:lstStyle/>
          <a:p>
            <a:pPr algn="ctr"/>
            <a:r>
              <a:rPr lang="en-US" sz="4400" kern="1200" dirty="0">
                <a:solidFill>
                  <a:srgbClr val="FFFFFF"/>
                </a:solidFill>
                <a:latin typeface="+mj-lt"/>
                <a:ea typeface="+mj-ea"/>
                <a:cs typeface="+mj-cs"/>
              </a:rPr>
              <a:t>PCN Impact Survey (13 out of 16 PCNs responded)</a:t>
            </a:r>
          </a:p>
        </p:txBody>
      </p:sp>
      <p:sp>
        <p:nvSpPr>
          <p:cNvPr id="7"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6782D003-BA7F-A7C6-F642-BA3CB99748F7}"/>
              </a:ext>
            </a:extLst>
          </p:cNvPr>
          <p:cNvGraphicFramePr>
            <a:graphicFrameLocks noGrp="1"/>
          </p:cNvGraphicFramePr>
          <p:nvPr>
            <p:ph sz="half" idx="1"/>
            <p:extLst>
              <p:ext uri="{D42A27DB-BD31-4B8C-83A1-F6EECF244321}">
                <p14:modId xmlns:p14="http://schemas.microsoft.com/office/powerpoint/2010/main" val="2465148240"/>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360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37D4AF2-1148-6DC5-098B-9AEF52D834E4}"/>
              </a:ext>
            </a:extLst>
          </p:cNvPr>
          <p:cNvSpPr>
            <a:spLocks noGrp="1"/>
          </p:cNvSpPr>
          <p:nvPr>
            <p:ph type="title"/>
          </p:nvPr>
        </p:nvSpPr>
        <p:spPr>
          <a:xfrm>
            <a:off x="3315031" y="2011375"/>
            <a:ext cx="5561938" cy="2513516"/>
          </a:xfrm>
        </p:spPr>
        <p:txBody>
          <a:bodyPr vert="horz" lIns="91440" tIns="45720" rIns="91440" bIns="45720" rtlCol="0" anchor="b">
            <a:normAutofit fontScale="90000"/>
          </a:bodyPr>
          <a:lstStyle/>
          <a:p>
            <a:pPr algn="ctr"/>
            <a:r>
              <a:rPr lang="en-US" sz="2900" kern="1200" dirty="0">
                <a:solidFill>
                  <a:schemeClr val="tx1"/>
                </a:solidFill>
              </a:rPr>
              <a:t>So, we achieved our main goal to upskill primary care clinicians…</a:t>
            </a:r>
            <a:br>
              <a:rPr lang="en-US" sz="2900" kern="1200" dirty="0">
                <a:solidFill>
                  <a:schemeClr val="tx1"/>
                </a:solidFill>
              </a:rPr>
            </a:br>
            <a:br>
              <a:rPr lang="en-US" sz="2900" kern="1200" dirty="0">
                <a:solidFill>
                  <a:schemeClr val="tx1"/>
                </a:solidFill>
              </a:rPr>
            </a:br>
            <a:r>
              <a:rPr lang="en-US" sz="2900" kern="1200" dirty="0">
                <a:solidFill>
                  <a:schemeClr val="tx1"/>
                </a:solidFill>
              </a:rPr>
              <a:t>Did we achieve lipid </a:t>
            </a:r>
            <a:r>
              <a:rPr lang="en-US" sz="2900" kern="1200">
                <a:solidFill>
                  <a:schemeClr val="tx1"/>
                </a:solidFill>
              </a:rPr>
              <a:t>management outcome in </a:t>
            </a:r>
            <a:r>
              <a:rPr lang="en-US" sz="2900" kern="1200" dirty="0">
                <a:solidFill>
                  <a:schemeClr val="tx1"/>
                </a:solidFill>
              </a:rPr>
              <a:t>patients with CVD from our participating PCNs?</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27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A8B8E8-FA97-FA47-3617-C3414F6EE520}"/>
              </a:ext>
            </a:extLst>
          </p:cNvPr>
          <p:cNvSpPr>
            <a:spLocks noGrp="1"/>
          </p:cNvSpPr>
          <p:nvPr>
            <p:ph type="title"/>
          </p:nvPr>
        </p:nvSpPr>
        <p:spPr>
          <a:xfrm>
            <a:off x="700906" y="371804"/>
            <a:ext cx="10419037" cy="733425"/>
          </a:xfrm>
        </p:spPr>
        <p:txBody>
          <a:bodyPr>
            <a:normAutofit/>
          </a:bodyPr>
          <a:lstStyle/>
          <a:p>
            <a:r>
              <a:rPr lang="en-GB" sz="3200" dirty="0" err="1"/>
              <a:t>CVDPrevent</a:t>
            </a:r>
            <a:r>
              <a:rPr lang="en-GB" sz="3200" dirty="0"/>
              <a:t>: CVD Treated to Lipid Threshold</a:t>
            </a:r>
          </a:p>
        </p:txBody>
      </p:sp>
      <p:sp>
        <p:nvSpPr>
          <p:cNvPr id="4" name="Content Placeholder 3">
            <a:extLst>
              <a:ext uri="{FF2B5EF4-FFF2-40B4-BE49-F238E27FC236}">
                <a16:creationId xmlns:a16="http://schemas.microsoft.com/office/drawing/2014/main" id="{4AD4FB78-3849-F56E-953E-63A6EA6D0DFF}"/>
              </a:ext>
            </a:extLst>
          </p:cNvPr>
          <p:cNvSpPr>
            <a:spLocks noGrp="1"/>
          </p:cNvSpPr>
          <p:nvPr>
            <p:ph sz="half" idx="1"/>
          </p:nvPr>
        </p:nvSpPr>
        <p:spPr>
          <a:xfrm>
            <a:off x="215461" y="1096361"/>
            <a:ext cx="11761077" cy="4938378"/>
          </a:xfrm>
        </p:spPr>
        <p:txBody>
          <a:bodyPr>
            <a:noAutofit/>
          </a:bodyPr>
          <a:lstStyle/>
          <a:p>
            <a:pPr marL="285750" lvl="0" indent="-285750">
              <a:lnSpc>
                <a:spcPct val="106000"/>
              </a:lnSpc>
              <a:spcBef>
                <a:spcPts val="300"/>
              </a:spcBef>
              <a:spcAft>
                <a:spcPts val="800"/>
              </a:spcAft>
              <a:buFont typeface="Arial" panose="020B0604020202020204" pitchFamily="34" charset="0"/>
              <a:buChar char="•"/>
            </a:pPr>
            <a:r>
              <a:rPr lang="en-GB" sz="1600" dirty="0">
                <a:solidFill>
                  <a:srgbClr val="000000"/>
                </a:solidFill>
                <a:effectLst/>
                <a:ea typeface="Calibri" panose="020F0502020204030204" pitchFamily="34" charset="0"/>
              </a:rPr>
              <a:t>According to </a:t>
            </a:r>
            <a:r>
              <a:rPr lang="en-GB" sz="1600" dirty="0" err="1">
                <a:solidFill>
                  <a:srgbClr val="000000"/>
                </a:solidFill>
                <a:effectLst/>
                <a:ea typeface="Calibri" panose="020F0502020204030204" pitchFamily="34" charset="0"/>
              </a:rPr>
              <a:t>CVDPrevent</a:t>
            </a:r>
            <a:r>
              <a:rPr lang="en-GB" sz="1600" dirty="0">
                <a:solidFill>
                  <a:srgbClr val="000000"/>
                </a:solidFill>
                <a:effectLst/>
                <a:ea typeface="Calibri" panose="020F0502020204030204" pitchFamily="34" charset="0"/>
              </a:rPr>
              <a:t> CVDP007CHOL indicator, for West Yorkshire, the percentage of patients with cardiovascular disease (CVD) treated to lipid target increased from 25.9% in Sep’22 to 35.2% in December’23 (9.3% improvement). </a:t>
            </a:r>
          </a:p>
          <a:p>
            <a:pPr marL="285750" lvl="0" indent="-285750">
              <a:lnSpc>
                <a:spcPct val="106000"/>
              </a:lnSpc>
              <a:spcAft>
                <a:spcPts val="800"/>
              </a:spcAft>
              <a:buFont typeface="Arial" panose="020B0604020202020204" pitchFamily="34" charset="0"/>
              <a:buChar char="•"/>
            </a:pPr>
            <a:r>
              <a:rPr lang="en-GB" sz="1600" dirty="0">
                <a:solidFill>
                  <a:srgbClr val="000000"/>
                </a:solidFill>
                <a:effectLst/>
                <a:ea typeface="Calibri" panose="020F0502020204030204" pitchFamily="34" charset="0"/>
              </a:rPr>
              <a:t>In most deprived areas for each sub-ICB, there were increase in performance for this </a:t>
            </a:r>
            <a:r>
              <a:rPr lang="en-GB" sz="1600" u="sng" dirty="0" err="1">
                <a:solidFill>
                  <a:srgbClr val="000000"/>
                </a:solidFill>
                <a:effectLst/>
                <a:ea typeface="Calibri" panose="020F0502020204030204" pitchFamily="34" charset="0"/>
              </a:rPr>
              <a:t>CVDPrevent</a:t>
            </a:r>
            <a:r>
              <a:rPr lang="en-GB" sz="1600" u="sng" dirty="0">
                <a:solidFill>
                  <a:srgbClr val="000000"/>
                </a:solidFill>
                <a:ea typeface="Calibri" panose="020F0502020204030204" pitchFamily="34" charset="0"/>
              </a:rPr>
              <a:t> </a:t>
            </a:r>
            <a:r>
              <a:rPr lang="en-GB" sz="1600" dirty="0">
                <a:solidFill>
                  <a:srgbClr val="000000"/>
                </a:solidFill>
                <a:effectLst/>
                <a:ea typeface="Calibri" panose="020F0502020204030204" pitchFamily="34" charset="0"/>
              </a:rPr>
              <a:t>metric in the same period. </a:t>
            </a:r>
          </a:p>
          <a:p>
            <a:pPr marL="342900" lvl="0" indent="-342900">
              <a:lnSpc>
                <a:spcPct val="106000"/>
              </a:lnSpc>
              <a:spcAft>
                <a:spcPts val="800"/>
              </a:spcAft>
              <a:buFont typeface="Wingdings" panose="05000000000000000000" pitchFamily="2" charset="2"/>
              <a:buChar char=""/>
            </a:pPr>
            <a:r>
              <a:rPr lang="en-GB" sz="1600" dirty="0">
                <a:solidFill>
                  <a:srgbClr val="000000"/>
                </a:solidFill>
                <a:effectLst/>
                <a:ea typeface="Calibri" panose="020F0502020204030204" pitchFamily="34" charset="0"/>
              </a:rPr>
              <a:t>Leeds: 7.97% improvement</a:t>
            </a:r>
          </a:p>
          <a:p>
            <a:pPr marL="342900" lvl="0" indent="-342900">
              <a:lnSpc>
                <a:spcPct val="106000"/>
              </a:lnSpc>
              <a:spcAft>
                <a:spcPts val="800"/>
              </a:spcAft>
              <a:buFont typeface="Wingdings" panose="05000000000000000000" pitchFamily="2" charset="2"/>
              <a:buChar char=""/>
            </a:pPr>
            <a:r>
              <a:rPr lang="en-GB" sz="1600" dirty="0">
                <a:solidFill>
                  <a:srgbClr val="000000"/>
                </a:solidFill>
                <a:effectLst/>
                <a:ea typeface="Calibri" panose="020F0502020204030204" pitchFamily="34" charset="0"/>
              </a:rPr>
              <a:t>Bradford: 9.24% improvement</a:t>
            </a:r>
          </a:p>
          <a:p>
            <a:pPr marL="342900" lvl="0" indent="-342900">
              <a:lnSpc>
                <a:spcPct val="106000"/>
              </a:lnSpc>
              <a:spcAft>
                <a:spcPts val="800"/>
              </a:spcAft>
              <a:buFont typeface="Wingdings" panose="05000000000000000000" pitchFamily="2" charset="2"/>
              <a:buChar char=""/>
            </a:pPr>
            <a:r>
              <a:rPr lang="en-GB" sz="1600" dirty="0">
                <a:solidFill>
                  <a:srgbClr val="000000"/>
                </a:solidFill>
                <a:effectLst/>
                <a:ea typeface="Calibri" panose="020F0502020204030204" pitchFamily="34" charset="0"/>
              </a:rPr>
              <a:t>Wakefield: 9.45% improvement</a:t>
            </a:r>
          </a:p>
          <a:p>
            <a:pPr marL="342900" lvl="0" indent="-342900">
              <a:lnSpc>
                <a:spcPct val="106000"/>
              </a:lnSpc>
              <a:spcAft>
                <a:spcPts val="800"/>
              </a:spcAft>
              <a:buFont typeface="Wingdings" panose="05000000000000000000" pitchFamily="2" charset="2"/>
              <a:buChar char=""/>
            </a:pPr>
            <a:r>
              <a:rPr lang="en-GB" sz="1600" dirty="0">
                <a:solidFill>
                  <a:srgbClr val="000000"/>
                </a:solidFill>
                <a:effectLst/>
                <a:ea typeface="Calibri" panose="020F0502020204030204" pitchFamily="34" charset="0"/>
              </a:rPr>
              <a:t>Calderdale: 9.15% improvement</a:t>
            </a:r>
          </a:p>
          <a:p>
            <a:pPr marL="342900" lvl="0" indent="-342900">
              <a:lnSpc>
                <a:spcPct val="106000"/>
              </a:lnSpc>
              <a:spcAft>
                <a:spcPts val="800"/>
              </a:spcAft>
              <a:buFont typeface="Wingdings" panose="05000000000000000000" pitchFamily="2" charset="2"/>
              <a:buChar char=""/>
            </a:pPr>
            <a:r>
              <a:rPr lang="en-GB" sz="1600" dirty="0">
                <a:solidFill>
                  <a:srgbClr val="000000"/>
                </a:solidFill>
                <a:effectLst/>
                <a:ea typeface="Calibri" panose="020F0502020204030204" pitchFamily="34" charset="0"/>
              </a:rPr>
              <a:t>Kirklees: 5.53% improvement</a:t>
            </a:r>
          </a:p>
          <a:p>
            <a:pPr marL="285750" lvl="0" indent="-285750">
              <a:lnSpc>
                <a:spcPct val="106000"/>
              </a:lnSpc>
              <a:spcAft>
                <a:spcPts val="800"/>
              </a:spcAft>
              <a:buFont typeface="Arial" panose="020B0604020202020204" pitchFamily="34" charset="0"/>
              <a:buChar char="•"/>
            </a:pPr>
            <a:r>
              <a:rPr lang="en-GB" sz="1600" dirty="0">
                <a:solidFill>
                  <a:srgbClr val="000000"/>
                </a:solidFill>
                <a:effectLst/>
                <a:ea typeface="Calibri" panose="020F0502020204030204" pitchFamily="34" charset="0"/>
              </a:rPr>
              <a:t>This project working across WY had successfully narrowed the gap between different sub-ICBs.</a:t>
            </a:r>
          </a:p>
          <a:p>
            <a:pPr marL="285750" indent="-285750">
              <a:lnSpc>
                <a:spcPct val="106000"/>
              </a:lnSpc>
              <a:spcAft>
                <a:spcPts val="800"/>
              </a:spcAft>
              <a:buFont typeface="Arial" panose="020B0604020202020204" pitchFamily="34" charset="0"/>
              <a:buChar char="•"/>
            </a:pPr>
            <a:r>
              <a:rPr lang="en-GB" sz="1600" dirty="0">
                <a:solidFill>
                  <a:srgbClr val="000000"/>
                </a:solidFill>
                <a:effectLst/>
                <a:ea typeface="Calibri" panose="020F0502020204030204" pitchFamily="34" charset="0"/>
              </a:rPr>
              <a:t>The health inequality gap on </a:t>
            </a:r>
            <a:r>
              <a:rPr lang="en-GB" sz="1600" dirty="0" err="1">
                <a:solidFill>
                  <a:srgbClr val="000000"/>
                </a:solidFill>
                <a:effectLst/>
                <a:ea typeface="Calibri" panose="020F0502020204030204" pitchFamily="34" charset="0"/>
              </a:rPr>
              <a:t>CVDPrevent</a:t>
            </a:r>
            <a:r>
              <a:rPr lang="en-GB" sz="1600" dirty="0">
                <a:solidFill>
                  <a:srgbClr val="000000"/>
                </a:solidFill>
                <a:effectLst/>
                <a:ea typeface="Calibri" panose="020F0502020204030204" pitchFamily="34" charset="0"/>
              </a:rPr>
              <a:t> between the most and least deprived areas was reduced by 0.23%. We had a target to reduce it by 2%, so more work still needed to be done to overcome further barriers.</a:t>
            </a:r>
          </a:p>
          <a:p>
            <a:endParaRPr lang="en-GB" sz="1600" dirty="0"/>
          </a:p>
        </p:txBody>
      </p:sp>
      <p:pic>
        <p:nvPicPr>
          <p:cNvPr id="5" name="Picture 4">
            <a:extLst>
              <a:ext uri="{FF2B5EF4-FFF2-40B4-BE49-F238E27FC236}">
                <a16:creationId xmlns:a16="http://schemas.microsoft.com/office/drawing/2014/main" id="{65FE93DF-58E6-8085-D58D-B68D26F2334B}"/>
              </a:ext>
            </a:extLst>
          </p:cNvPr>
          <p:cNvPicPr>
            <a:picLocks noChangeAspect="1"/>
          </p:cNvPicPr>
          <p:nvPr/>
        </p:nvPicPr>
        <p:blipFill>
          <a:blip r:embed="rId3"/>
          <a:stretch>
            <a:fillRect/>
          </a:stretch>
        </p:blipFill>
        <p:spPr>
          <a:xfrm>
            <a:off x="5669015" y="2288883"/>
            <a:ext cx="5450928" cy="2448261"/>
          </a:xfrm>
          <a:prstGeom prst="rect">
            <a:avLst/>
          </a:prstGeom>
          <a:ln>
            <a:solidFill>
              <a:schemeClr val="accent1"/>
            </a:solidFill>
          </a:ln>
        </p:spPr>
      </p:pic>
    </p:spTree>
    <p:extLst>
      <p:ext uri="{BB962C8B-B14F-4D97-AF65-F5344CB8AC3E}">
        <p14:creationId xmlns:p14="http://schemas.microsoft.com/office/powerpoint/2010/main" val="410691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A8B8E8-FA97-FA47-3617-C3414F6EE520}"/>
              </a:ext>
            </a:extLst>
          </p:cNvPr>
          <p:cNvSpPr>
            <a:spLocks noGrp="1"/>
          </p:cNvSpPr>
          <p:nvPr>
            <p:ph type="title"/>
          </p:nvPr>
        </p:nvSpPr>
        <p:spPr>
          <a:xfrm>
            <a:off x="438149" y="266700"/>
            <a:ext cx="9293680" cy="733425"/>
          </a:xfrm>
        </p:spPr>
        <p:txBody>
          <a:bodyPr>
            <a:normAutofit/>
          </a:bodyPr>
          <a:lstStyle/>
          <a:p>
            <a:r>
              <a:rPr lang="en-GB" sz="4000" dirty="0"/>
              <a:t>Data Collected from GP Systems</a:t>
            </a:r>
          </a:p>
        </p:txBody>
      </p:sp>
      <p:graphicFrame>
        <p:nvGraphicFramePr>
          <p:cNvPr id="4" name="Table 3">
            <a:extLst>
              <a:ext uri="{FF2B5EF4-FFF2-40B4-BE49-F238E27FC236}">
                <a16:creationId xmlns:a16="http://schemas.microsoft.com/office/drawing/2014/main" id="{F9C87418-BEB6-D835-B43B-042484A86162}"/>
              </a:ext>
            </a:extLst>
          </p:cNvPr>
          <p:cNvGraphicFramePr>
            <a:graphicFrameLocks noGrp="1"/>
          </p:cNvGraphicFramePr>
          <p:nvPr>
            <p:extLst>
              <p:ext uri="{D42A27DB-BD31-4B8C-83A1-F6EECF244321}">
                <p14:modId xmlns:p14="http://schemas.microsoft.com/office/powerpoint/2010/main" val="3478460729"/>
              </p:ext>
            </p:extLst>
          </p:nvPr>
        </p:nvGraphicFramePr>
        <p:xfrm>
          <a:off x="515006" y="1000125"/>
          <a:ext cx="7514895" cy="2106318"/>
        </p:xfrm>
        <a:graphic>
          <a:graphicData uri="http://schemas.openxmlformats.org/drawingml/2006/table">
            <a:tbl>
              <a:tblPr firstRow="1" firstCol="1" bandRow="1">
                <a:tableStyleId>{5C22544A-7EE6-4342-B048-85BDC9FD1C3A}</a:tableStyleId>
              </a:tblPr>
              <a:tblGrid>
                <a:gridCol w="3024104">
                  <a:extLst>
                    <a:ext uri="{9D8B030D-6E8A-4147-A177-3AD203B41FA5}">
                      <a16:colId xmlns:a16="http://schemas.microsoft.com/office/drawing/2014/main" val="3713343033"/>
                    </a:ext>
                  </a:extLst>
                </a:gridCol>
                <a:gridCol w="1295647">
                  <a:extLst>
                    <a:ext uri="{9D8B030D-6E8A-4147-A177-3AD203B41FA5}">
                      <a16:colId xmlns:a16="http://schemas.microsoft.com/office/drawing/2014/main" val="565341386"/>
                    </a:ext>
                  </a:extLst>
                </a:gridCol>
                <a:gridCol w="1608082">
                  <a:extLst>
                    <a:ext uri="{9D8B030D-6E8A-4147-A177-3AD203B41FA5}">
                      <a16:colId xmlns:a16="http://schemas.microsoft.com/office/drawing/2014/main" val="3551006610"/>
                    </a:ext>
                  </a:extLst>
                </a:gridCol>
                <a:gridCol w="1587062">
                  <a:extLst>
                    <a:ext uri="{9D8B030D-6E8A-4147-A177-3AD203B41FA5}">
                      <a16:colId xmlns:a16="http://schemas.microsoft.com/office/drawing/2014/main" val="3407661783"/>
                    </a:ext>
                  </a:extLst>
                </a:gridCol>
              </a:tblGrid>
              <a:tr h="613452">
                <a:tc>
                  <a:txBody>
                    <a:bodyPr/>
                    <a:lstStyle/>
                    <a:p>
                      <a:pPr algn="just">
                        <a:lnSpc>
                          <a:spcPct val="115000"/>
                        </a:lnSpc>
                        <a:spcBef>
                          <a:spcPts val="300"/>
                        </a:spcBef>
                        <a:spcAft>
                          <a:spcPts val="300"/>
                        </a:spcAft>
                      </a:pPr>
                      <a:r>
                        <a:rPr lang="en-GB" sz="1400" dirty="0">
                          <a:effectLst/>
                          <a:latin typeface="Arial" panose="020B0604020202020204" pitchFamily="34" charset="0"/>
                          <a:cs typeface="Arial" panose="020B0604020202020204" pitchFamily="34" charset="0"/>
                        </a:rPr>
                        <a:t>Measures for patients with CVD in Targeted PCNs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dirty="0">
                          <a:effectLst/>
                          <a:latin typeface="Arial" panose="020B0604020202020204" pitchFamily="34" charset="0"/>
                          <a:cs typeface="Arial" panose="020B0604020202020204" pitchFamily="34" charset="0"/>
                        </a:rPr>
                        <a:t>March’23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dirty="0">
                          <a:effectLst/>
                          <a:latin typeface="Arial" panose="020B0604020202020204" pitchFamily="34" charset="0"/>
                          <a:cs typeface="Arial" panose="020B0604020202020204" pitchFamily="34" charset="0"/>
                        </a:rPr>
                        <a:t>December’23 (%)</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May’24 (%)</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0452748"/>
                  </a:ext>
                </a:extLst>
              </a:tr>
              <a:tr h="293138">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 with non-optimised lipids</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60</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59</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59</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61831624"/>
                  </a:ext>
                </a:extLst>
              </a:tr>
              <a:tr h="293138">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Proportion with no LLT</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14</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12</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10</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2769745"/>
                  </a:ext>
                </a:extLst>
              </a:tr>
              <a:tr h="293138">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Inclisiran uptake per patient</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0.02</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0.3</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0.49</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84782281"/>
                  </a:ext>
                </a:extLst>
              </a:tr>
              <a:tr h="613452">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Bempedoic acid &amp; ezetimibe uptake per patient</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0.02</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a:effectLst/>
                          <a:latin typeface="Arial" panose="020B0604020202020204" pitchFamily="34" charset="0"/>
                          <a:cs typeface="Arial" panose="020B0604020202020204" pitchFamily="34" charset="0"/>
                        </a:rPr>
                        <a:t>0.26</a:t>
                      </a: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Bef>
                          <a:spcPts val="300"/>
                        </a:spcBef>
                        <a:spcAft>
                          <a:spcPts val="300"/>
                        </a:spcAft>
                      </a:pPr>
                      <a:r>
                        <a:rPr lang="en-GB" sz="1400" dirty="0">
                          <a:effectLst/>
                          <a:latin typeface="Arial" panose="020B0604020202020204" pitchFamily="34" charset="0"/>
                          <a:cs typeface="Arial" panose="020B0604020202020204" pitchFamily="34" charset="0"/>
                        </a:rPr>
                        <a:t>0.41</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3505723"/>
                  </a:ext>
                </a:extLst>
              </a:tr>
            </a:tbl>
          </a:graphicData>
        </a:graphic>
      </p:graphicFrame>
      <p:sp>
        <p:nvSpPr>
          <p:cNvPr id="11" name="TextBox 10">
            <a:extLst>
              <a:ext uri="{FF2B5EF4-FFF2-40B4-BE49-F238E27FC236}">
                <a16:creationId xmlns:a16="http://schemas.microsoft.com/office/drawing/2014/main" id="{44A076A6-A20A-C28E-0B32-A9E9D0C0B66D}"/>
              </a:ext>
            </a:extLst>
          </p:cNvPr>
          <p:cNvSpPr txBox="1"/>
          <p:nvPr/>
        </p:nvSpPr>
        <p:spPr>
          <a:xfrm>
            <a:off x="438149" y="3220785"/>
            <a:ext cx="11193517" cy="2862322"/>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 project has improved levels of prescribing for each step of the national lipid pathway, including uptake of NICE-approved new drugs like inclisiran and bempedoic in participating PCNs.</a:t>
            </a:r>
          </a:p>
          <a:p>
            <a:pPr marL="285750" indent="-285750">
              <a:buFont typeface="Arial" panose="020B0604020202020204" pitchFamily="34" charset="0"/>
              <a:buChar char="•"/>
            </a:pPr>
            <a:endParaRPr lang="en-GB"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comparison to the average change across the ICB, the participating PCNs increased the number of patients optimised by 1 percentage point more than the ICB’s average in December 2023 accounting for 333 additional patients optimised.</a:t>
            </a:r>
          </a:p>
          <a:p>
            <a:pPr marL="285750" indent="-285750">
              <a:buFont typeface="Arial" panose="020B0604020202020204" pitchFamily="34" charset="0"/>
              <a:buChar char="•"/>
            </a:pPr>
            <a:endParaRPr lang="en-GB"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Assuming all 333 patients lowered their LDL-C by 1mmol/L, it could potentially prevent 33 major vascular events and potentially save £495,000 of CVD events cost over 10 years (cost of each CVD event £13,000 to £15,000).</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81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0446-4BA3-2E75-44C5-3B79ACDACA84}"/>
              </a:ext>
            </a:extLst>
          </p:cNvPr>
          <p:cNvSpPr>
            <a:spLocks noGrp="1"/>
          </p:cNvSpPr>
          <p:nvPr>
            <p:ph type="title"/>
          </p:nvPr>
        </p:nvSpPr>
        <p:spPr>
          <a:xfrm>
            <a:off x="394139" y="366093"/>
            <a:ext cx="9863958" cy="509518"/>
          </a:xfrm>
        </p:spPr>
        <p:txBody>
          <a:bodyPr>
            <a:noAutofit/>
          </a:bodyPr>
          <a:lstStyle/>
          <a:p>
            <a:r>
              <a:rPr lang="en-GB" sz="2400" dirty="0">
                <a:solidFill>
                  <a:srgbClr val="000000"/>
                </a:solidFill>
                <a:effectLst/>
                <a:ea typeface="Calibri" panose="020F0502020204030204" pitchFamily="34" charset="0"/>
              </a:rPr>
              <a:t>Number of Patients with Non-Optimised Lipids from Participating PCNs</a:t>
            </a:r>
            <a:endParaRPr lang="en-GB" sz="2400" dirty="0"/>
          </a:p>
        </p:txBody>
      </p:sp>
      <p:graphicFrame>
        <p:nvGraphicFramePr>
          <p:cNvPr id="5" name="Table 4">
            <a:extLst>
              <a:ext uri="{FF2B5EF4-FFF2-40B4-BE49-F238E27FC236}">
                <a16:creationId xmlns:a16="http://schemas.microsoft.com/office/drawing/2014/main" id="{236A8B69-4C4A-870D-2CF8-138FD6B50BC8}"/>
              </a:ext>
            </a:extLst>
          </p:cNvPr>
          <p:cNvGraphicFramePr>
            <a:graphicFrameLocks noGrp="1"/>
          </p:cNvGraphicFramePr>
          <p:nvPr>
            <p:extLst>
              <p:ext uri="{D42A27DB-BD31-4B8C-83A1-F6EECF244321}">
                <p14:modId xmlns:p14="http://schemas.microsoft.com/office/powerpoint/2010/main" val="1894802350"/>
              </p:ext>
            </p:extLst>
          </p:nvPr>
        </p:nvGraphicFramePr>
        <p:xfrm>
          <a:off x="394139" y="1182067"/>
          <a:ext cx="11403722" cy="5521492"/>
        </p:xfrm>
        <a:graphic>
          <a:graphicData uri="http://schemas.openxmlformats.org/drawingml/2006/table">
            <a:tbl>
              <a:tblPr firstRow="1" firstCol="1" bandRow="1">
                <a:tableStyleId>{5C22544A-7EE6-4342-B048-85BDC9FD1C3A}</a:tableStyleId>
              </a:tblPr>
              <a:tblGrid>
                <a:gridCol w="2126118">
                  <a:extLst>
                    <a:ext uri="{9D8B030D-6E8A-4147-A177-3AD203B41FA5}">
                      <a16:colId xmlns:a16="http://schemas.microsoft.com/office/drawing/2014/main" val="3213628086"/>
                    </a:ext>
                  </a:extLst>
                </a:gridCol>
                <a:gridCol w="707703">
                  <a:extLst>
                    <a:ext uri="{9D8B030D-6E8A-4147-A177-3AD203B41FA5}">
                      <a16:colId xmlns:a16="http://schemas.microsoft.com/office/drawing/2014/main" val="2334050093"/>
                    </a:ext>
                  </a:extLst>
                </a:gridCol>
                <a:gridCol w="794944">
                  <a:extLst>
                    <a:ext uri="{9D8B030D-6E8A-4147-A177-3AD203B41FA5}">
                      <a16:colId xmlns:a16="http://schemas.microsoft.com/office/drawing/2014/main" val="2414439091"/>
                    </a:ext>
                  </a:extLst>
                </a:gridCol>
                <a:gridCol w="707703">
                  <a:extLst>
                    <a:ext uri="{9D8B030D-6E8A-4147-A177-3AD203B41FA5}">
                      <a16:colId xmlns:a16="http://schemas.microsoft.com/office/drawing/2014/main" val="789137501"/>
                    </a:ext>
                  </a:extLst>
                </a:gridCol>
                <a:gridCol w="794944">
                  <a:extLst>
                    <a:ext uri="{9D8B030D-6E8A-4147-A177-3AD203B41FA5}">
                      <a16:colId xmlns:a16="http://schemas.microsoft.com/office/drawing/2014/main" val="2558487458"/>
                    </a:ext>
                  </a:extLst>
                </a:gridCol>
                <a:gridCol w="707703">
                  <a:extLst>
                    <a:ext uri="{9D8B030D-6E8A-4147-A177-3AD203B41FA5}">
                      <a16:colId xmlns:a16="http://schemas.microsoft.com/office/drawing/2014/main" val="778040497"/>
                    </a:ext>
                  </a:extLst>
                </a:gridCol>
                <a:gridCol w="809985">
                  <a:extLst>
                    <a:ext uri="{9D8B030D-6E8A-4147-A177-3AD203B41FA5}">
                      <a16:colId xmlns:a16="http://schemas.microsoft.com/office/drawing/2014/main" val="2341224391"/>
                    </a:ext>
                  </a:extLst>
                </a:gridCol>
                <a:gridCol w="707703">
                  <a:extLst>
                    <a:ext uri="{9D8B030D-6E8A-4147-A177-3AD203B41FA5}">
                      <a16:colId xmlns:a16="http://schemas.microsoft.com/office/drawing/2014/main" val="2909507257"/>
                    </a:ext>
                  </a:extLst>
                </a:gridCol>
                <a:gridCol w="804721">
                  <a:extLst>
                    <a:ext uri="{9D8B030D-6E8A-4147-A177-3AD203B41FA5}">
                      <a16:colId xmlns:a16="http://schemas.microsoft.com/office/drawing/2014/main" val="2958818411"/>
                    </a:ext>
                  </a:extLst>
                </a:gridCol>
                <a:gridCol w="707703">
                  <a:extLst>
                    <a:ext uri="{9D8B030D-6E8A-4147-A177-3AD203B41FA5}">
                      <a16:colId xmlns:a16="http://schemas.microsoft.com/office/drawing/2014/main" val="3706902593"/>
                    </a:ext>
                  </a:extLst>
                </a:gridCol>
                <a:gridCol w="809985">
                  <a:extLst>
                    <a:ext uri="{9D8B030D-6E8A-4147-A177-3AD203B41FA5}">
                      <a16:colId xmlns:a16="http://schemas.microsoft.com/office/drawing/2014/main" val="2734274490"/>
                    </a:ext>
                  </a:extLst>
                </a:gridCol>
                <a:gridCol w="1724510">
                  <a:extLst>
                    <a:ext uri="{9D8B030D-6E8A-4147-A177-3AD203B41FA5}">
                      <a16:colId xmlns:a16="http://schemas.microsoft.com/office/drawing/2014/main" val="2889828199"/>
                    </a:ext>
                  </a:extLst>
                </a:gridCol>
              </a:tblGrid>
              <a:tr h="397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Time period</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gridSpan="2">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Mar-23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hMerge="1">
                  <a:txBody>
                    <a:bodyPr/>
                    <a:lstStyle/>
                    <a:p>
                      <a:endParaRPr lang="en-GB"/>
                    </a:p>
                  </a:txBody>
                  <a:tcPr/>
                </a:tc>
                <a:tc gridSpan="2">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Jun-23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hMerge="1">
                  <a:txBody>
                    <a:bodyPr/>
                    <a:lstStyle/>
                    <a:p>
                      <a:endParaRPr lang="en-GB"/>
                    </a:p>
                  </a:txBody>
                  <a:tcPr/>
                </a:tc>
                <a:tc gridSpan="2">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Sep-23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hMerge="1">
                  <a:txBody>
                    <a:bodyPr/>
                    <a:lstStyle/>
                    <a:p>
                      <a:endParaRPr lang="en-GB"/>
                    </a:p>
                  </a:txBody>
                  <a:tcPr/>
                </a:tc>
                <a:tc gridSpan="2">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Dec-23</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hMerge="1">
                  <a:txBody>
                    <a:bodyPr/>
                    <a:lstStyle/>
                    <a:p>
                      <a:endParaRPr lang="en-GB"/>
                    </a:p>
                  </a:txBody>
                  <a:tcPr/>
                </a:tc>
                <a:tc gridSpan="2">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May-24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hMerge="1">
                  <a:txBody>
                    <a:bodyPr/>
                    <a:lstStyle/>
                    <a:p>
                      <a:endParaRPr lang="en-GB"/>
                    </a:p>
                  </a:txBody>
                  <a:tcPr/>
                </a:tc>
                <a:tc>
                  <a:txBody>
                    <a:bodyPr/>
                    <a:lstStyle/>
                    <a:p>
                      <a:endParaRPr lang="en-GB" sz="1200">
                        <a:effectLst/>
                        <a:latin typeface="Arial" panose="020B0604020202020204" pitchFamily="34" charset="0"/>
                        <a:cs typeface="Arial" panose="020B0604020202020204" pitchFamily="34" charset="0"/>
                      </a:endParaRPr>
                    </a:p>
                  </a:txBody>
                  <a:tcPr marL="53516" marR="53516" marT="0" marB="0"/>
                </a:tc>
                <a:extLst>
                  <a:ext uri="{0D108BD9-81ED-4DB2-BD59-A6C34878D82A}">
                    <a16:rowId xmlns:a16="http://schemas.microsoft.com/office/drawing/2014/main" val="2111372676"/>
                  </a:ext>
                </a:extLst>
              </a:tr>
              <a:tr h="362256">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PCN</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Patient count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of CVD register</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Patient count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of CVD register</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Patient count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of CVD register</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Patient count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of CVD register</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Patient count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of CVD register</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 Change in number of patients with non-optimised lipids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2755056874"/>
                  </a:ext>
                </a:extLst>
              </a:tr>
              <a:tr h="260663">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WHOLE ICB (Total)</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74540</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74378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70152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69532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66439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2170857146"/>
                  </a:ext>
                </a:extLst>
              </a:tr>
              <a:tr h="273269">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IN SCOPE PCNs (Total)</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21310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60%</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21213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19887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19663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17798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1475525647"/>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BD4+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1081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1048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1033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1006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1841465981"/>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Beeston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767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818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789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771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709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186965299"/>
                  </a:ext>
                </a:extLst>
              </a:tr>
              <a:tr h="22248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Bradford North West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916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903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875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876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3465725722"/>
                  </a:ext>
                </a:extLst>
              </a:tr>
              <a:tr h="289381">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BWM</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676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676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624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3807547245"/>
                  </a:ext>
                </a:extLst>
              </a:tr>
              <a:tr h="294290">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BHR</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1082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1142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1114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1075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1038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4249035140"/>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Central Halifax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1825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1693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-20</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extLst>
                  <a:ext uri="{0D108BD9-81ED-4DB2-BD59-A6C34878D82A}">
                    <a16:rowId xmlns:a16="http://schemas.microsoft.com/office/drawing/2014/main" val="1493928869"/>
                  </a:ext>
                </a:extLst>
              </a:tr>
              <a:tr h="23172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Dewsbury &amp; Thornhill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1218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1190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1083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1113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1054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-13</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2363118562"/>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Five Lane Ends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729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721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3347975868"/>
                  </a:ext>
                </a:extLst>
              </a:tr>
              <a:tr h="247878">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Middleton &amp; Hunslet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725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766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736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707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680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2434977968"/>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North Halifax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1837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1809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1713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1554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-15</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extLst>
                  <a:ext uri="{0D108BD9-81ED-4DB2-BD59-A6C34878D82A}">
                    <a16:rowId xmlns:a16="http://schemas.microsoft.com/office/drawing/2014/main" val="1630745897"/>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Bradford City 4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806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790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754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1465652853"/>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Five Parks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1581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1535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1482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1519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1435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738228408"/>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Seacroft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887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923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905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856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795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4147049757"/>
                  </a:ext>
                </a:extLst>
              </a:tr>
              <a:tr h="20406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Viaduct Care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1897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1850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1196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47%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1427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58%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1612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-15</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extLst>
                  <a:ext uri="{0D108BD9-81ED-4DB2-BD59-A6C34878D82A}">
                    <a16:rowId xmlns:a16="http://schemas.microsoft.com/office/drawing/2014/main" val="130094607"/>
                  </a:ext>
                </a:extLst>
              </a:tr>
              <a:tr h="427053">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Wakefield Health Alliance North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1721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70%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1667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1573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1416</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62%</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-19</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solidFill>
                      <a:srgbClr val="FFC000"/>
                    </a:solidFill>
                  </a:tcPr>
                </a:tc>
                <a:extLst>
                  <a:ext uri="{0D108BD9-81ED-4DB2-BD59-A6C34878D82A}">
                    <a16:rowId xmlns:a16="http://schemas.microsoft.com/office/drawing/2014/main" val="3559983142"/>
                  </a:ext>
                </a:extLst>
              </a:tr>
              <a:tr h="427053">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Wakefield Health Alliance South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2550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2487</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63%</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2395</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2338</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61%</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2209</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60%</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-13</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3516" marR="53516" marT="0" marB="0"/>
                </a:tc>
                <a:extLst>
                  <a:ext uri="{0D108BD9-81ED-4DB2-BD59-A6C34878D82A}">
                    <a16:rowId xmlns:a16="http://schemas.microsoft.com/office/drawing/2014/main" val="574861176"/>
                  </a:ext>
                </a:extLst>
              </a:tr>
            </a:tbl>
          </a:graphicData>
        </a:graphic>
      </p:graphicFrame>
    </p:spTree>
    <p:extLst>
      <p:ext uri="{BB962C8B-B14F-4D97-AF65-F5344CB8AC3E}">
        <p14:creationId xmlns:p14="http://schemas.microsoft.com/office/powerpoint/2010/main" val="23328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4DD916-1726-A5C3-7C08-2C0FF4516B37}"/>
              </a:ext>
            </a:extLst>
          </p:cNvPr>
          <p:cNvSpPr>
            <a:spLocks noGrp="1"/>
          </p:cNvSpPr>
          <p:nvPr>
            <p:ph type="title"/>
          </p:nvPr>
        </p:nvSpPr>
        <p:spPr>
          <a:xfrm>
            <a:off x="394139" y="366093"/>
            <a:ext cx="9706302" cy="509518"/>
          </a:xfrm>
        </p:spPr>
        <p:txBody>
          <a:bodyPr>
            <a:noAutofit/>
          </a:bodyPr>
          <a:lstStyle/>
          <a:p>
            <a:r>
              <a:rPr lang="en-GB" sz="2400" dirty="0">
                <a:solidFill>
                  <a:srgbClr val="000000"/>
                </a:solidFill>
                <a:effectLst/>
                <a:ea typeface="Calibri" panose="020F0502020204030204" pitchFamily="34" charset="0"/>
              </a:rPr>
              <a:t>% of CVD </a:t>
            </a:r>
            <a:r>
              <a:rPr lang="en-GB" sz="2400">
                <a:solidFill>
                  <a:srgbClr val="000000"/>
                </a:solidFill>
                <a:effectLst/>
                <a:ea typeface="Calibri" panose="020F0502020204030204" pitchFamily="34" charset="0"/>
              </a:rPr>
              <a:t>Patients Not </a:t>
            </a:r>
            <a:r>
              <a:rPr lang="en-GB" sz="2400">
                <a:solidFill>
                  <a:srgbClr val="000000"/>
                </a:solidFill>
                <a:ea typeface="Calibri" panose="020F0502020204030204" pitchFamily="34" charset="0"/>
              </a:rPr>
              <a:t>O</a:t>
            </a:r>
            <a:r>
              <a:rPr lang="en-GB" sz="2400">
                <a:solidFill>
                  <a:srgbClr val="000000"/>
                </a:solidFill>
                <a:effectLst/>
                <a:ea typeface="Calibri" panose="020F0502020204030204" pitchFamily="34" charset="0"/>
              </a:rPr>
              <a:t>n </a:t>
            </a:r>
            <a:r>
              <a:rPr lang="en-GB" sz="2400" dirty="0">
                <a:solidFill>
                  <a:srgbClr val="000000"/>
                </a:solidFill>
                <a:ea typeface="Calibri" panose="020F0502020204030204" pitchFamily="34" charset="0"/>
              </a:rPr>
              <a:t>A</a:t>
            </a:r>
            <a:r>
              <a:rPr lang="en-GB" sz="2400">
                <a:solidFill>
                  <a:srgbClr val="000000"/>
                </a:solidFill>
                <a:effectLst/>
                <a:ea typeface="Calibri" panose="020F0502020204030204" pitchFamily="34" charset="0"/>
              </a:rPr>
              <a:t>ny </a:t>
            </a:r>
            <a:r>
              <a:rPr lang="en-GB" sz="2400" dirty="0">
                <a:solidFill>
                  <a:srgbClr val="000000"/>
                </a:solidFill>
                <a:effectLst/>
                <a:ea typeface="Calibri" panose="020F0502020204030204" pitchFamily="34" charset="0"/>
              </a:rPr>
              <a:t>LLTs</a:t>
            </a:r>
            <a:endParaRPr lang="en-GB" sz="2400" dirty="0"/>
          </a:p>
        </p:txBody>
      </p:sp>
      <p:graphicFrame>
        <p:nvGraphicFramePr>
          <p:cNvPr id="2" name="Chart 1">
            <a:extLst>
              <a:ext uri="{FF2B5EF4-FFF2-40B4-BE49-F238E27FC236}">
                <a16:creationId xmlns:a16="http://schemas.microsoft.com/office/drawing/2014/main" id="{B3F9D2B9-F23E-4111-8870-A258C8BF5A10}"/>
              </a:ext>
            </a:extLst>
          </p:cNvPr>
          <p:cNvGraphicFramePr>
            <a:graphicFrameLocks/>
          </p:cNvGraphicFramePr>
          <p:nvPr>
            <p:extLst>
              <p:ext uri="{D42A27DB-BD31-4B8C-83A1-F6EECF244321}">
                <p14:modId xmlns:p14="http://schemas.microsoft.com/office/powerpoint/2010/main" val="3325947821"/>
              </p:ext>
            </p:extLst>
          </p:nvPr>
        </p:nvGraphicFramePr>
        <p:xfrm>
          <a:off x="470339" y="1092692"/>
          <a:ext cx="11251322" cy="467261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AFA2CF3-2723-3026-878D-7A9B615C5B32}"/>
              </a:ext>
            </a:extLst>
          </p:cNvPr>
          <p:cNvSpPr txBox="1"/>
          <p:nvPr/>
        </p:nvSpPr>
        <p:spPr>
          <a:xfrm>
            <a:off x="4302804" y="5707885"/>
            <a:ext cx="3586392" cy="369332"/>
          </a:xfrm>
          <a:prstGeom prst="rect">
            <a:avLst/>
          </a:prstGeom>
          <a:solidFill>
            <a:srgbClr val="FFFF00"/>
          </a:solidFill>
        </p:spPr>
        <p:txBody>
          <a:bodyPr wrap="square" rtlCol="0">
            <a:spAutoFit/>
          </a:bodyPr>
          <a:lstStyle/>
          <a:p>
            <a:r>
              <a:rPr lang="en-GB" dirty="0"/>
              <a:t>All targeted PCNs had reduction in %</a:t>
            </a:r>
          </a:p>
        </p:txBody>
      </p:sp>
    </p:spTree>
    <p:extLst>
      <p:ext uri="{BB962C8B-B14F-4D97-AF65-F5344CB8AC3E}">
        <p14:creationId xmlns:p14="http://schemas.microsoft.com/office/powerpoint/2010/main" val="386560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B8B-99CD-0006-327E-E6E9315C9685}"/>
              </a:ext>
            </a:extLst>
          </p:cNvPr>
          <p:cNvSpPr>
            <a:spLocks noGrp="1"/>
          </p:cNvSpPr>
          <p:nvPr>
            <p:ph type="title"/>
          </p:nvPr>
        </p:nvSpPr>
        <p:spPr>
          <a:xfrm>
            <a:off x="838199" y="655654"/>
            <a:ext cx="4999381" cy="509518"/>
          </a:xfrm>
        </p:spPr>
        <p:txBody>
          <a:bodyPr>
            <a:normAutofit fontScale="90000"/>
          </a:bodyPr>
          <a:lstStyle/>
          <a:p>
            <a:r>
              <a:rPr lang="en-GB" dirty="0"/>
              <a:t>Barriers</a:t>
            </a:r>
          </a:p>
        </p:txBody>
      </p:sp>
      <p:graphicFrame>
        <p:nvGraphicFramePr>
          <p:cNvPr id="6" name="Content Placeholder 3">
            <a:extLst>
              <a:ext uri="{FF2B5EF4-FFF2-40B4-BE49-F238E27FC236}">
                <a16:creationId xmlns:a16="http://schemas.microsoft.com/office/drawing/2014/main" id="{C5CF429B-2544-D520-C690-F77C775C7375}"/>
              </a:ext>
            </a:extLst>
          </p:cNvPr>
          <p:cNvGraphicFramePr>
            <a:graphicFrameLocks noGrp="1"/>
          </p:cNvGraphicFramePr>
          <p:nvPr>
            <p:ph sz="half" idx="1"/>
            <p:extLst>
              <p:ext uri="{D42A27DB-BD31-4B8C-83A1-F6EECF244321}">
                <p14:modId xmlns:p14="http://schemas.microsoft.com/office/powerpoint/2010/main" val="1174474543"/>
              </p:ext>
            </p:extLst>
          </p:nvPr>
        </p:nvGraphicFramePr>
        <p:xfrm>
          <a:off x="838198" y="1620078"/>
          <a:ext cx="8127125" cy="3982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13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itle 1">
            <a:extLst>
              <a:ext uri="{FF2B5EF4-FFF2-40B4-BE49-F238E27FC236}">
                <a16:creationId xmlns:a16="http://schemas.microsoft.com/office/drawing/2014/main" id="{9BAF2CD6-838E-517E-18B2-42A674008826}"/>
              </a:ext>
            </a:extLst>
          </p:cNvPr>
          <p:cNvSpPr txBox="1">
            <a:spLocks/>
          </p:cNvSpPr>
          <p:nvPr/>
        </p:nvSpPr>
        <p:spPr>
          <a:xfrm>
            <a:off x="1256522" y="591829"/>
            <a:ext cx="3939688" cy="5583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spcAft>
                <a:spcPts val="600"/>
              </a:spcAft>
            </a:pPr>
            <a:r>
              <a:rPr lang="en-US" sz="7200" kern="1200" dirty="0">
                <a:solidFill>
                  <a:schemeClr val="tx1"/>
                </a:solidFill>
              </a:rPr>
              <a:t>STF Project Aims</a:t>
            </a:r>
          </a:p>
        </p:txBody>
      </p:sp>
      <p:cxnSp>
        <p:nvCxnSpPr>
          <p:cNvPr id="17" name="Straight Connector 16">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1"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3"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11" name="Content Placeholder 2">
            <a:extLst>
              <a:ext uri="{FF2B5EF4-FFF2-40B4-BE49-F238E27FC236}">
                <a16:creationId xmlns:a16="http://schemas.microsoft.com/office/drawing/2014/main" id="{6353C43F-40B5-CF44-15F3-27F6D7D21354}"/>
              </a:ext>
            </a:extLst>
          </p:cNvPr>
          <p:cNvGraphicFramePr/>
          <p:nvPr>
            <p:extLst>
              <p:ext uri="{D42A27DB-BD31-4B8C-83A1-F6EECF244321}">
                <p14:modId xmlns:p14="http://schemas.microsoft.com/office/powerpoint/2010/main" val="1333926705"/>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859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A8B8E8-FA97-FA47-3617-C3414F6EE520}"/>
              </a:ext>
            </a:extLst>
          </p:cNvPr>
          <p:cNvSpPr>
            <a:spLocks noGrp="1"/>
          </p:cNvSpPr>
          <p:nvPr>
            <p:ph type="title"/>
          </p:nvPr>
        </p:nvSpPr>
        <p:spPr>
          <a:xfrm>
            <a:off x="438149" y="266700"/>
            <a:ext cx="9293680" cy="733425"/>
          </a:xfrm>
        </p:spPr>
        <p:txBody>
          <a:bodyPr>
            <a:normAutofit/>
          </a:bodyPr>
          <a:lstStyle/>
          <a:p>
            <a:r>
              <a:rPr lang="en-GB" sz="4000" dirty="0"/>
              <a:t>STF Project: Lessons Learnt</a:t>
            </a:r>
          </a:p>
        </p:txBody>
      </p:sp>
      <p:sp>
        <p:nvSpPr>
          <p:cNvPr id="2" name="Rounded Rectangle">
            <a:extLst>
              <a:ext uri="{FF2B5EF4-FFF2-40B4-BE49-F238E27FC236}">
                <a16:creationId xmlns:a16="http://schemas.microsoft.com/office/drawing/2014/main" id="{B607DA06-BE42-1288-9498-2F1FFECE8C9C}"/>
              </a:ext>
            </a:extLst>
          </p:cNvPr>
          <p:cNvSpPr/>
          <p:nvPr/>
        </p:nvSpPr>
        <p:spPr>
          <a:xfrm>
            <a:off x="300625" y="1123407"/>
            <a:ext cx="11521261" cy="4794068"/>
          </a:xfrm>
          <a:prstGeom prst="roundRect">
            <a:avLst>
              <a:gd name="adj" fmla="val 10874"/>
            </a:avLst>
          </a:prstGeom>
          <a:solidFill>
            <a:srgbClr val="007A78"/>
          </a:solidFill>
          <a:ln w="12700" cap="flat">
            <a:noFill/>
            <a:miter lim="400000"/>
          </a:ln>
          <a:effectLst/>
        </p:spPr>
        <p:txBody>
          <a:bodyPr wrap="square" lIns="25400" tIns="25400" rIns="25400" bIns="25400" numCol="1" anchor="t">
            <a:noAutofit/>
          </a:bodyPr>
          <a:lstStyle/>
          <a:p>
            <a:pPr indent="228600" algn="l" defTabSz="412750">
              <a:spcBef>
                <a:spcPts val="100"/>
              </a:spcBef>
              <a:defRPr sz="2800">
                <a:solidFill>
                  <a:srgbClr val="FFFFFF"/>
                </a:solidFill>
              </a:defRPr>
            </a:pPr>
            <a:endParaRPr sz="1400"/>
          </a:p>
        </p:txBody>
      </p:sp>
      <p:sp>
        <p:nvSpPr>
          <p:cNvPr id="4" name="TextBox 3">
            <a:extLst>
              <a:ext uri="{FF2B5EF4-FFF2-40B4-BE49-F238E27FC236}">
                <a16:creationId xmlns:a16="http://schemas.microsoft.com/office/drawing/2014/main" id="{DC701E49-EF0F-3413-319B-E0CC943A19FD}"/>
              </a:ext>
            </a:extLst>
          </p:cNvPr>
          <p:cNvSpPr txBox="1"/>
          <p:nvPr/>
        </p:nvSpPr>
        <p:spPr>
          <a:xfrm>
            <a:off x="619577" y="1274057"/>
            <a:ext cx="11202309" cy="62273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chemeClr val="bg1"/>
                </a:solidFill>
                <a:latin typeface="Arial" panose="020B0604020202020204" pitchFamily="34" charset="0"/>
                <a:cs typeface="Arial" panose="020B0604020202020204" pitchFamily="34" charset="0"/>
              </a:rPr>
              <a:t>What worked well: </a:t>
            </a:r>
            <a:endParaRPr lang="en-GB" dirty="0">
              <a:solidFill>
                <a:schemeClr val="bg1"/>
              </a:solidFill>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Collaboration across West Yorkshire ICB places and teams</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Ownership of provider organisation (LTHT) to deliver this project</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Formation of WY Lipid Optimisation Clinical Taskforce (LOCT) Network </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Good complex cases being referred to LTHT lipid MDT</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Positive value to the system: upskilling primary care and improving CVD lipid treated to target value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chemeClr val="bg1"/>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chemeClr val="bg1"/>
                </a:solidFill>
                <a:latin typeface="Arial" panose="020B0604020202020204" pitchFamily="34" charset="0"/>
                <a:cs typeface="Arial" panose="020B0604020202020204" pitchFamily="34" charset="0"/>
              </a:rPr>
              <a:t>What could be done differently:</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Start DPIA as early as possible in the project</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Resistance with referral of cases to MDT due to patient case proforma template so next time DQ can merge it to letter template on clinical system</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Format of virtual MDT can be more frequent and be the main feedback mechanism</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Challenge to directly influence increasing NMS referral to community pharmacies </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Plan in project management support before starting project</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GB" dirty="0">
                <a:solidFill>
                  <a:schemeClr val="bg1"/>
                </a:solidFill>
                <a:latin typeface="Arial" panose="020B0604020202020204" pitchFamily="34" charset="0"/>
                <a:cs typeface="Arial" panose="020B0604020202020204" pitchFamily="34" charset="0"/>
              </a:rPr>
              <a:t>Unclear governance structure in WYICB for this project and LOCT Network, need clearer roles and responsibilities between places and central team.</a:t>
            </a:r>
          </a:p>
          <a:p>
            <a:pPr marR="0" algn="l" defTabSz="914400" rtl="0" eaLnBrk="1" fontAlgn="auto" latinLnBrk="0" hangingPunct="1">
              <a:lnSpc>
                <a:spcPct val="100000"/>
              </a:lnSpc>
              <a:spcBef>
                <a:spcPts val="0"/>
              </a:spcBef>
              <a:spcAft>
                <a:spcPts val="0"/>
              </a:spcAft>
              <a:buClrTx/>
              <a:buSzTx/>
              <a:tabLst/>
              <a:defRPr/>
            </a:pPr>
            <a:endParaRPr lang="en-GB" sz="1700" dirty="0">
              <a:solidFill>
                <a:schemeClr val="bg1"/>
              </a:solidFill>
            </a:endParaRPr>
          </a:p>
          <a:p>
            <a:pPr marR="0" algn="l" defTabSz="914400" rtl="0" eaLnBrk="1" fontAlgn="auto" latinLnBrk="0" hangingPunct="1">
              <a:lnSpc>
                <a:spcPct val="100000"/>
              </a:lnSpc>
              <a:spcBef>
                <a:spcPts val="0"/>
              </a:spcBef>
              <a:spcAft>
                <a:spcPts val="0"/>
              </a:spcAft>
              <a:buClrTx/>
              <a:buSzTx/>
              <a:tabLst/>
              <a:defRPr/>
            </a:pPr>
            <a:endParaRPr lang="en-GB" sz="1700" dirty="0">
              <a:solidFill>
                <a:schemeClr val="bg1"/>
              </a:solidFill>
            </a:endParaRPr>
          </a:p>
          <a:p>
            <a:pPr marR="0" algn="l" defTabSz="2438337" rtl="0" fontAlgn="auto" latinLnBrk="0" hangingPunct="0">
              <a:lnSpc>
                <a:spcPct val="100000"/>
              </a:lnSpc>
              <a:spcBef>
                <a:spcPts val="0"/>
              </a:spcBef>
              <a:spcAft>
                <a:spcPts val="0"/>
              </a:spcAft>
              <a:buClrTx/>
              <a:buSzTx/>
              <a:tabLst/>
            </a:pPr>
            <a:endParaRPr lang="en-GB" sz="1700"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17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endParaRPr>
          </a:p>
          <a:p>
            <a:pPr marR="0" algn="l" defTabSz="2438337" rtl="0" fontAlgn="auto" latinLnBrk="0" hangingPunct="0">
              <a:lnSpc>
                <a:spcPct val="100000"/>
              </a:lnSpc>
              <a:spcBef>
                <a:spcPts val="0"/>
              </a:spcBef>
              <a:spcAft>
                <a:spcPts val="0"/>
              </a:spcAft>
              <a:buClrTx/>
              <a:buSzTx/>
              <a:tabLst/>
            </a:pPr>
            <a:endParaRPr lang="en-GB" dirty="0"/>
          </a:p>
          <a:p>
            <a:pPr marR="0" algn="l" defTabSz="2438337" rtl="0" fontAlgn="auto" latinLnBrk="0" hangingPunct="0">
              <a:lnSpc>
                <a:spcPct val="100000"/>
              </a:lnSpc>
              <a:spcBef>
                <a:spcPts val="0"/>
              </a:spcBef>
              <a:spcAft>
                <a:spcPts val="0"/>
              </a:spcAft>
              <a:buClrTx/>
              <a:buSzTx/>
              <a:tabLst/>
            </a:pPr>
            <a:endParaRPr kumimoji="0" lang="en-GB" sz="24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9708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9373C8-4BAC-54F1-1EE4-816E7AC1E266}"/>
              </a:ext>
            </a:extLst>
          </p:cNvPr>
          <p:cNvSpPr>
            <a:spLocks noGrp="1"/>
          </p:cNvSpPr>
          <p:nvPr>
            <p:ph type="title"/>
          </p:nvPr>
        </p:nvSpPr>
        <p:spPr>
          <a:xfrm>
            <a:off x="1590675" y="1950719"/>
            <a:ext cx="9829799" cy="1733040"/>
          </a:xfrm>
        </p:spPr>
        <p:txBody>
          <a:bodyPr>
            <a:normAutofit/>
          </a:bodyPr>
          <a:lstStyle/>
          <a:p>
            <a:pPr algn="ctr"/>
            <a:r>
              <a:rPr lang="en-GB"/>
              <a:t>Any Questions?</a:t>
            </a:r>
          </a:p>
        </p:txBody>
      </p:sp>
      <p:sp>
        <p:nvSpPr>
          <p:cNvPr id="7" name="Content Placeholder 6">
            <a:extLst>
              <a:ext uri="{FF2B5EF4-FFF2-40B4-BE49-F238E27FC236}">
                <a16:creationId xmlns:a16="http://schemas.microsoft.com/office/drawing/2014/main" id="{CA9347BF-0962-909A-6288-D1C0BE7E6D87}"/>
              </a:ext>
            </a:extLst>
          </p:cNvPr>
          <p:cNvSpPr>
            <a:spLocks noGrp="1"/>
          </p:cNvSpPr>
          <p:nvPr>
            <p:ph sz="half" idx="1"/>
          </p:nvPr>
        </p:nvSpPr>
        <p:spPr>
          <a:xfrm>
            <a:off x="2695575" y="1988819"/>
            <a:ext cx="7343775" cy="990599"/>
          </a:xfrm>
        </p:spPr>
        <p:txBody>
          <a:bodyPr>
            <a:normAutofit/>
          </a:bodyPr>
          <a:lstStyle/>
          <a:p>
            <a:pPr algn="ctr"/>
            <a:r>
              <a:rPr lang="en-GB"/>
              <a:t>Thank you </a:t>
            </a:r>
          </a:p>
        </p:txBody>
      </p:sp>
    </p:spTree>
    <p:extLst>
      <p:ext uri="{BB962C8B-B14F-4D97-AF65-F5344CB8AC3E}">
        <p14:creationId xmlns:p14="http://schemas.microsoft.com/office/powerpoint/2010/main" val="25303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F92D-5392-C371-0609-4DA4A2FEE8C4}"/>
              </a:ext>
            </a:extLst>
          </p:cNvPr>
          <p:cNvSpPr>
            <a:spLocks noGrp="1"/>
          </p:cNvSpPr>
          <p:nvPr>
            <p:ph type="title"/>
          </p:nvPr>
        </p:nvSpPr>
        <p:spPr/>
        <p:txBody>
          <a:bodyPr>
            <a:normAutofit fontScale="90000"/>
          </a:bodyPr>
          <a:lstStyle/>
          <a:p>
            <a:r>
              <a:rPr lang="en-GB" dirty="0"/>
              <a:t>Challenge Statement:</a:t>
            </a:r>
          </a:p>
        </p:txBody>
      </p:sp>
      <p:sp>
        <p:nvSpPr>
          <p:cNvPr id="3" name="Content Placeholder 2">
            <a:extLst>
              <a:ext uri="{FF2B5EF4-FFF2-40B4-BE49-F238E27FC236}">
                <a16:creationId xmlns:a16="http://schemas.microsoft.com/office/drawing/2014/main" id="{AF6C36FC-95AC-4E9B-F35B-78FF7576F3ED}"/>
              </a:ext>
            </a:extLst>
          </p:cNvPr>
          <p:cNvSpPr>
            <a:spLocks noGrp="1"/>
          </p:cNvSpPr>
          <p:nvPr>
            <p:ph sz="half" idx="1"/>
          </p:nvPr>
        </p:nvSpPr>
        <p:spPr>
          <a:xfrm>
            <a:off x="4979274" y="321775"/>
            <a:ext cx="4999381" cy="933936"/>
          </a:xfrm>
        </p:spPr>
        <p:txBody>
          <a:bodyPr/>
          <a:lstStyle/>
          <a:p>
            <a:r>
              <a:rPr lang="en-GB" sz="1800" dirty="0">
                <a:latin typeface="Arial" panose="020B0604020202020204" pitchFamily="34" charset="0"/>
                <a:cs typeface="Arial" panose="020B0604020202020204" pitchFamily="34" charset="0"/>
              </a:rPr>
              <a:t>Health inequalities existed where the most deprived areas had higher prevalence of poor lipid optimisation.</a:t>
            </a:r>
            <a:endParaRPr lang="en-GB" dirty="0"/>
          </a:p>
        </p:txBody>
      </p:sp>
      <p:sp>
        <p:nvSpPr>
          <p:cNvPr id="5" name="Title 1">
            <a:extLst>
              <a:ext uri="{FF2B5EF4-FFF2-40B4-BE49-F238E27FC236}">
                <a16:creationId xmlns:a16="http://schemas.microsoft.com/office/drawing/2014/main" id="{A314F58B-31FB-F661-E176-DAFF3E486551}"/>
              </a:ext>
            </a:extLst>
          </p:cNvPr>
          <p:cNvSpPr txBox="1">
            <a:spLocks/>
          </p:cNvSpPr>
          <p:nvPr/>
        </p:nvSpPr>
        <p:spPr>
          <a:xfrm>
            <a:off x="838198" y="1620078"/>
            <a:ext cx="2483071" cy="50951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GB" dirty="0"/>
              <a:t>Assumption:</a:t>
            </a:r>
          </a:p>
        </p:txBody>
      </p:sp>
      <p:sp>
        <p:nvSpPr>
          <p:cNvPr id="6" name="Content Placeholder 2">
            <a:extLst>
              <a:ext uri="{FF2B5EF4-FFF2-40B4-BE49-F238E27FC236}">
                <a16:creationId xmlns:a16="http://schemas.microsoft.com/office/drawing/2014/main" id="{C1323B4C-83C1-E639-7B51-69E64AFE2F0B}"/>
              </a:ext>
            </a:extLst>
          </p:cNvPr>
          <p:cNvSpPr txBox="1">
            <a:spLocks/>
          </p:cNvSpPr>
          <p:nvPr/>
        </p:nvSpPr>
        <p:spPr>
          <a:xfrm>
            <a:off x="4979274" y="1509961"/>
            <a:ext cx="4999381" cy="9339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There is knowledge gap and lack of clinical leadership in primary care to improve lipid optimisation. </a:t>
            </a:r>
          </a:p>
        </p:txBody>
      </p:sp>
      <p:graphicFrame>
        <p:nvGraphicFramePr>
          <p:cNvPr id="15" name="Content Placeholder 2">
            <a:extLst>
              <a:ext uri="{FF2B5EF4-FFF2-40B4-BE49-F238E27FC236}">
                <a16:creationId xmlns:a16="http://schemas.microsoft.com/office/drawing/2014/main" id="{5D0DA1E9-B228-C6BA-37DE-5121DF132BC8}"/>
              </a:ext>
            </a:extLst>
          </p:cNvPr>
          <p:cNvGraphicFramePr/>
          <p:nvPr>
            <p:extLst>
              <p:ext uri="{D42A27DB-BD31-4B8C-83A1-F6EECF244321}">
                <p14:modId xmlns:p14="http://schemas.microsoft.com/office/powerpoint/2010/main" val="534090564"/>
              </p:ext>
            </p:extLst>
          </p:nvPr>
        </p:nvGraphicFramePr>
        <p:xfrm>
          <a:off x="838198" y="2999176"/>
          <a:ext cx="10512974" cy="3033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535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394A3533-BD99-AF8B-DCA2-FA4E153D51A7}"/>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lgn="ctr">
              <a:spcAft>
                <a:spcPts val="600"/>
              </a:spcAft>
            </a:pPr>
            <a:r>
              <a:rPr lang="en-US" sz="3200" kern="1200">
                <a:solidFill>
                  <a:schemeClr val="bg1"/>
                </a:solidFill>
                <a:latin typeface="+mj-lt"/>
                <a:ea typeface="+mj-ea"/>
                <a:cs typeface="+mj-cs"/>
              </a:rPr>
              <a:t>STF Project Delivery Timeline</a:t>
            </a:r>
          </a:p>
        </p:txBody>
      </p:sp>
      <p:pic>
        <p:nvPicPr>
          <p:cNvPr id="63" name="Picture 62">
            <a:extLst>
              <a:ext uri="{FF2B5EF4-FFF2-40B4-BE49-F238E27FC236}">
                <a16:creationId xmlns:a16="http://schemas.microsoft.com/office/drawing/2014/main" id="{A2726998-39A5-E4FE-708C-50DA0FCA253D}"/>
              </a:ext>
            </a:extLst>
          </p:cNvPr>
          <p:cNvPicPr>
            <a:picLocks noChangeAspect="1"/>
          </p:cNvPicPr>
          <p:nvPr/>
        </p:nvPicPr>
        <p:blipFill>
          <a:blip r:embed="rId2"/>
          <a:stretch>
            <a:fillRect/>
          </a:stretch>
        </p:blipFill>
        <p:spPr>
          <a:xfrm>
            <a:off x="388408" y="1660634"/>
            <a:ext cx="11500351" cy="4456387"/>
          </a:xfrm>
          <a:prstGeom prst="rect">
            <a:avLst/>
          </a:prstGeom>
        </p:spPr>
      </p:pic>
    </p:spTree>
    <p:extLst>
      <p:ext uri="{BB962C8B-B14F-4D97-AF65-F5344CB8AC3E}">
        <p14:creationId xmlns:p14="http://schemas.microsoft.com/office/powerpoint/2010/main" val="3814001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A4E048-2244-5162-BBFF-E4568B3EBA4D}"/>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rPr>
              <a:t>Activities Reports</a:t>
            </a:r>
          </a:p>
        </p:txBody>
      </p:sp>
      <p:graphicFrame>
        <p:nvGraphicFramePr>
          <p:cNvPr id="5" name="Content Placeholder 2">
            <a:extLst>
              <a:ext uri="{FF2B5EF4-FFF2-40B4-BE49-F238E27FC236}">
                <a16:creationId xmlns:a16="http://schemas.microsoft.com/office/drawing/2014/main" id="{9E303AA3-4B59-45F2-C617-1FA456D88322}"/>
              </a:ext>
            </a:extLst>
          </p:cNvPr>
          <p:cNvGraphicFramePr>
            <a:graphicFrameLocks noGrp="1"/>
          </p:cNvGraphicFramePr>
          <p:nvPr>
            <p:ph sz="half" idx="1"/>
            <p:extLst>
              <p:ext uri="{D42A27DB-BD31-4B8C-83A1-F6EECF244321}">
                <p14:modId xmlns:p14="http://schemas.microsoft.com/office/powerpoint/2010/main" val="183434411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415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E735-27C9-AAA2-37F4-C2947DBA35C1}"/>
              </a:ext>
            </a:extLst>
          </p:cNvPr>
          <p:cNvSpPr>
            <a:spLocks noGrp="1"/>
          </p:cNvSpPr>
          <p:nvPr>
            <p:ph type="title"/>
          </p:nvPr>
        </p:nvSpPr>
        <p:spPr>
          <a:xfrm>
            <a:off x="408714" y="189555"/>
            <a:ext cx="4999381" cy="509518"/>
          </a:xfrm>
        </p:spPr>
        <p:txBody>
          <a:bodyPr>
            <a:normAutofit fontScale="90000"/>
          </a:bodyPr>
          <a:lstStyle/>
          <a:p>
            <a:r>
              <a:rPr lang="en-GB" dirty="0"/>
              <a:t>List of Participating PCNs</a:t>
            </a:r>
          </a:p>
        </p:txBody>
      </p:sp>
      <p:graphicFrame>
        <p:nvGraphicFramePr>
          <p:cNvPr id="12" name="Content Placeholder 11">
            <a:extLst>
              <a:ext uri="{FF2B5EF4-FFF2-40B4-BE49-F238E27FC236}">
                <a16:creationId xmlns:a16="http://schemas.microsoft.com/office/drawing/2014/main" id="{19DE68A4-4004-7FD3-F8F3-EF57C382DBBC}"/>
              </a:ext>
            </a:extLst>
          </p:cNvPr>
          <p:cNvGraphicFramePr>
            <a:graphicFrameLocks noGrp="1"/>
          </p:cNvGraphicFramePr>
          <p:nvPr>
            <p:ph sz="half" idx="1"/>
            <p:extLst>
              <p:ext uri="{D42A27DB-BD31-4B8C-83A1-F6EECF244321}">
                <p14:modId xmlns:p14="http://schemas.microsoft.com/office/powerpoint/2010/main" val="248306016"/>
              </p:ext>
            </p:extLst>
          </p:nvPr>
        </p:nvGraphicFramePr>
        <p:xfrm>
          <a:off x="408714" y="736892"/>
          <a:ext cx="7747314" cy="5212573"/>
        </p:xfrm>
        <a:graphic>
          <a:graphicData uri="http://schemas.openxmlformats.org/drawingml/2006/table">
            <a:tbl>
              <a:tblPr firstRow="1" firstCol="1" bandRow="1">
                <a:tableStyleId>{5C22544A-7EE6-4342-B048-85BDC9FD1C3A}</a:tableStyleId>
              </a:tblPr>
              <a:tblGrid>
                <a:gridCol w="3901169">
                  <a:extLst>
                    <a:ext uri="{9D8B030D-6E8A-4147-A177-3AD203B41FA5}">
                      <a16:colId xmlns:a16="http://schemas.microsoft.com/office/drawing/2014/main" val="4220851974"/>
                    </a:ext>
                  </a:extLst>
                </a:gridCol>
                <a:gridCol w="2100629">
                  <a:extLst>
                    <a:ext uri="{9D8B030D-6E8A-4147-A177-3AD203B41FA5}">
                      <a16:colId xmlns:a16="http://schemas.microsoft.com/office/drawing/2014/main" val="3783141967"/>
                    </a:ext>
                  </a:extLst>
                </a:gridCol>
                <a:gridCol w="1745516">
                  <a:extLst>
                    <a:ext uri="{9D8B030D-6E8A-4147-A177-3AD203B41FA5}">
                      <a16:colId xmlns:a16="http://schemas.microsoft.com/office/drawing/2014/main" val="257748069"/>
                    </a:ext>
                  </a:extLst>
                </a:gridCol>
              </a:tblGrid>
              <a:tr h="20899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PCNs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Place in WYICS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Number of Referrals</a:t>
                      </a:r>
                    </a:p>
                  </a:txBody>
                  <a:tcPr marL="30285" marR="30285" marT="6223" marB="0"/>
                </a:tc>
                <a:extLst>
                  <a:ext uri="{0D108BD9-81ED-4DB2-BD59-A6C34878D82A}">
                    <a16:rowId xmlns:a16="http://schemas.microsoft.com/office/drawing/2014/main" val="2957444022"/>
                  </a:ext>
                </a:extLst>
              </a:tr>
              <a:tr h="20899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BRADFORD CITY 4 PCN</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Bradford</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30285" marR="30285" marT="6223" marB="0"/>
                </a:tc>
                <a:extLst>
                  <a:ext uri="{0D108BD9-81ED-4DB2-BD59-A6C34878D82A}">
                    <a16:rowId xmlns:a16="http://schemas.microsoft.com/office/drawing/2014/main" val="232075228"/>
                  </a:ext>
                </a:extLst>
              </a:tr>
              <a:tr h="20899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BD4+ PCN</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Bradford</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30285" marR="30285" marT="6223" marB="0"/>
                </a:tc>
                <a:extLst>
                  <a:ext uri="{0D108BD9-81ED-4DB2-BD59-A6C34878D82A}">
                    <a16:rowId xmlns:a16="http://schemas.microsoft.com/office/drawing/2014/main" val="623931831"/>
                  </a:ext>
                </a:extLst>
              </a:tr>
              <a:tr h="21735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THE FIVE PARKS PCN (was previously known as PCN7)</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Bradford</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p>
                  </a:txBody>
                  <a:tcPr marL="30285" marR="30285" marT="6223" marB="0"/>
                </a:tc>
                <a:extLst>
                  <a:ext uri="{0D108BD9-81ED-4DB2-BD59-A6C34878D82A}">
                    <a16:rowId xmlns:a16="http://schemas.microsoft.com/office/drawing/2014/main" val="2936838066"/>
                  </a:ext>
                </a:extLst>
              </a:tr>
              <a:tr h="20899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BRADFORD NORTH WEST PCN</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Bradford</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30285" marR="30285" marT="6223" marB="0"/>
                </a:tc>
                <a:extLst>
                  <a:ext uri="{0D108BD9-81ED-4DB2-BD59-A6C34878D82A}">
                    <a16:rowId xmlns:a16="http://schemas.microsoft.com/office/drawing/2014/main" val="3853761429"/>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FIVE LANE ENDS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Bradford</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p>
                  </a:txBody>
                  <a:tcPr marL="30285" marR="30285" marT="6223" marB="0"/>
                </a:tc>
                <a:extLst>
                  <a:ext uri="{0D108BD9-81ED-4DB2-BD59-A6C34878D82A}">
                    <a16:rowId xmlns:a16="http://schemas.microsoft.com/office/drawing/2014/main" val="2022762770"/>
                  </a:ext>
                </a:extLst>
              </a:tr>
              <a:tr h="233651">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BURMANTOFTS, HAREHILLS &amp; RICHMOND HILL PCN (BHR)</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Leeds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30285" marR="30285" marT="6223" marB="0"/>
                </a:tc>
                <a:extLst>
                  <a:ext uri="{0D108BD9-81ED-4DB2-BD59-A6C34878D82A}">
                    <a16:rowId xmlns:a16="http://schemas.microsoft.com/office/drawing/2014/main" val="302019438"/>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BEESTON PCN </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Leeds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7</a:t>
                      </a:r>
                    </a:p>
                  </a:txBody>
                  <a:tcPr marL="30285" marR="30285" marT="6223" marB="0"/>
                </a:tc>
                <a:extLst>
                  <a:ext uri="{0D108BD9-81ED-4DB2-BD59-A6C34878D82A}">
                    <a16:rowId xmlns:a16="http://schemas.microsoft.com/office/drawing/2014/main" val="260530386"/>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SEACROFT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Leeds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p>
                  </a:txBody>
                  <a:tcPr marL="30285" marR="30285" marT="6223" marB="0"/>
                </a:tc>
                <a:extLst>
                  <a:ext uri="{0D108BD9-81ED-4DB2-BD59-A6C34878D82A}">
                    <a16:rowId xmlns:a16="http://schemas.microsoft.com/office/drawing/2014/main" val="2234255939"/>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MIDDLETON AND HUNSLET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Leeds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30285" marR="30285" marT="6223" marB="0"/>
                </a:tc>
                <a:extLst>
                  <a:ext uri="{0D108BD9-81ED-4DB2-BD59-A6C34878D82A}">
                    <a16:rowId xmlns:a16="http://schemas.microsoft.com/office/drawing/2014/main" val="4067550462"/>
                  </a:ext>
                </a:extLst>
              </a:tr>
              <a:tr h="213843">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BRAMLEY, WORTLEY &amp; MIDDLETON PCN (BWM)</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Leeds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p>
                  </a:txBody>
                  <a:tcPr marL="30285" marR="30285" marT="6223" marB="0"/>
                </a:tc>
                <a:extLst>
                  <a:ext uri="{0D108BD9-81ED-4DB2-BD59-A6C34878D82A}">
                    <a16:rowId xmlns:a16="http://schemas.microsoft.com/office/drawing/2014/main" val="1250676742"/>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NORTH HALIFAX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Calderdale</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30285" marR="30285" marT="6223" marB="0"/>
                </a:tc>
                <a:extLst>
                  <a:ext uri="{0D108BD9-81ED-4DB2-BD59-A6C34878D82A}">
                    <a16:rowId xmlns:a16="http://schemas.microsoft.com/office/drawing/2014/main" val="431715885"/>
                  </a:ext>
                </a:extLst>
              </a:tr>
              <a:tr h="208995">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DEWSBURY &amp; THORNHILL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Kirklees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a:t>
                      </a:r>
                    </a:p>
                  </a:txBody>
                  <a:tcPr marL="30285" marR="30285" marT="6223" marB="0"/>
                </a:tc>
                <a:extLst>
                  <a:ext uri="{0D108BD9-81ED-4DB2-BD59-A6C34878D82A}">
                    <a16:rowId xmlns:a16="http://schemas.microsoft.com/office/drawing/2014/main" val="1261797530"/>
                  </a:ext>
                </a:extLst>
              </a:tr>
              <a:tr h="208995">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WAKEFIELD NORTH PCN</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nchor="b"/>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Wakefield</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0285" marR="30285" marT="6223" marB="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p>
                  </a:txBody>
                  <a:tcPr marL="30285" marR="30285" marT="6223" marB="0"/>
                </a:tc>
                <a:extLst>
                  <a:ext uri="{0D108BD9-81ED-4DB2-BD59-A6C34878D82A}">
                    <a16:rowId xmlns:a16="http://schemas.microsoft.com/office/drawing/2014/main" val="1683825556"/>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CENTRAL HALIFAX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Calderdale</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p>
                  </a:txBody>
                  <a:tcPr marL="59740" marR="59740" marT="29870" marB="29870"/>
                </a:tc>
                <a:extLst>
                  <a:ext uri="{0D108BD9-81ED-4DB2-BD59-A6C34878D82A}">
                    <a16:rowId xmlns:a16="http://schemas.microsoft.com/office/drawing/2014/main" val="3414021877"/>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WAKEFIELD HEALTH ALLIANCE SOUTH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Wakefield </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p>
                  </a:txBody>
                  <a:tcPr marL="59740" marR="59740" marT="29870" marB="29870"/>
                </a:tc>
                <a:extLst>
                  <a:ext uri="{0D108BD9-81ED-4DB2-BD59-A6C34878D82A}">
                    <a16:rowId xmlns:a16="http://schemas.microsoft.com/office/drawing/2014/main" val="782950822"/>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VIADUCT CARE PCN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Kirklees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p>
                  </a:txBody>
                  <a:tcPr marL="59740" marR="59740" marT="29870" marB="29870"/>
                </a:tc>
                <a:extLst>
                  <a:ext uri="{0D108BD9-81ED-4DB2-BD59-A6C34878D82A}">
                    <a16:rowId xmlns:a16="http://schemas.microsoft.com/office/drawing/2014/main" val="3064898410"/>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CHAPELTOWN PCN (Extension)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Leeds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txBody>
                  <a:tcPr marL="59740" marR="59740" marT="29870" marB="29870"/>
                </a:tc>
                <a:extLst>
                  <a:ext uri="{0D108BD9-81ED-4DB2-BD59-A6C34878D82A}">
                    <a16:rowId xmlns:a16="http://schemas.microsoft.com/office/drawing/2014/main" val="1286941387"/>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LOWER VALLEY PCN (Extension)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Calderdale</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txBody>
                  <a:tcPr marL="59740" marR="59740" marT="29870" marB="29870"/>
                </a:tc>
                <a:extLst>
                  <a:ext uri="{0D108BD9-81ED-4DB2-BD59-A6C34878D82A}">
                    <a16:rowId xmlns:a16="http://schemas.microsoft.com/office/drawing/2014/main" val="657670269"/>
                  </a:ext>
                </a:extLst>
              </a:tr>
              <a:tr h="252640">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NORTH BRARDFORD PCN (Extension)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Bradford</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p>
                  </a:txBody>
                  <a:tcPr marL="59740" marR="59740" marT="29870" marB="29870"/>
                </a:tc>
                <a:extLst>
                  <a:ext uri="{0D108BD9-81ED-4DB2-BD59-A6C34878D82A}">
                    <a16:rowId xmlns:a16="http://schemas.microsoft.com/office/drawing/2014/main" val="273416199"/>
                  </a:ext>
                </a:extLst>
              </a:tr>
              <a:tr h="365937">
                <a:tc>
                  <a:txBody>
                    <a:bodyPr/>
                    <a:lstStyle/>
                    <a:p>
                      <a:pPr>
                        <a:lnSpc>
                          <a:spcPct val="115000"/>
                        </a:lnSpc>
                        <a:spcBef>
                          <a:spcPts val="300"/>
                        </a:spcBef>
                        <a:spcAft>
                          <a:spcPts val="300"/>
                        </a:spcAft>
                      </a:pPr>
                      <a:r>
                        <a:rPr lang="en-GB" sz="1200">
                          <a:effectLst/>
                          <a:latin typeface="Arial" panose="020B0604020202020204" pitchFamily="34" charset="0"/>
                          <a:cs typeface="Arial" panose="020B0604020202020204" pitchFamily="34" charset="0"/>
                        </a:rPr>
                        <a:t>PONTEFRACT AND KNOTTINGLEY PCN (Extension)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effectLst/>
                          <a:latin typeface="Arial" panose="020B0604020202020204" pitchFamily="34" charset="0"/>
                          <a:cs typeface="Arial" panose="020B0604020202020204" pitchFamily="34" charset="0"/>
                        </a:rPr>
                        <a:t>Kirklees</a:t>
                      </a: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9740" marR="59740" marT="29870" marB="29870"/>
                </a:tc>
                <a:tc>
                  <a:txBody>
                    <a:bodyPr/>
                    <a:lstStyle/>
                    <a:p>
                      <a:pPr>
                        <a:lnSpc>
                          <a:spcPct val="115000"/>
                        </a:lnSpc>
                        <a:spcBef>
                          <a:spcPts val="300"/>
                        </a:spcBef>
                        <a:spcAft>
                          <a:spcPts val="3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txBody>
                  <a:tcPr marL="59740" marR="59740" marT="29870" marB="29870"/>
                </a:tc>
                <a:extLst>
                  <a:ext uri="{0D108BD9-81ED-4DB2-BD59-A6C34878D82A}">
                    <a16:rowId xmlns:a16="http://schemas.microsoft.com/office/drawing/2014/main" val="4174348331"/>
                  </a:ext>
                </a:extLst>
              </a:tr>
            </a:tbl>
          </a:graphicData>
        </a:graphic>
      </p:graphicFrame>
    </p:spTree>
    <p:extLst>
      <p:ext uri="{BB962C8B-B14F-4D97-AF65-F5344CB8AC3E}">
        <p14:creationId xmlns:p14="http://schemas.microsoft.com/office/powerpoint/2010/main" val="219831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1DF0-F376-9653-BCEF-D235E6BC3C3F}"/>
              </a:ext>
            </a:extLst>
          </p:cNvPr>
          <p:cNvSpPr>
            <a:spLocks noGrp="1"/>
          </p:cNvSpPr>
          <p:nvPr>
            <p:ph type="title"/>
          </p:nvPr>
        </p:nvSpPr>
        <p:spPr>
          <a:xfrm>
            <a:off x="828302" y="555280"/>
            <a:ext cx="7136939" cy="509518"/>
          </a:xfrm>
        </p:spPr>
        <p:txBody>
          <a:bodyPr>
            <a:normAutofit fontScale="90000"/>
          </a:bodyPr>
          <a:lstStyle/>
          <a:p>
            <a:r>
              <a:rPr lang="en-GB">
                <a:latin typeface="Arial"/>
                <a:cs typeface="Arial"/>
              </a:rPr>
              <a:t>MDT feedback questionnaire </a:t>
            </a:r>
            <a:endParaRPr lang="en-GB"/>
          </a:p>
        </p:txBody>
      </p:sp>
      <p:pic>
        <p:nvPicPr>
          <p:cNvPr id="12" name="Picture 11" descr="A blue background with white text&#10;&#10;Description automatically generated">
            <a:extLst>
              <a:ext uri="{FF2B5EF4-FFF2-40B4-BE49-F238E27FC236}">
                <a16:creationId xmlns:a16="http://schemas.microsoft.com/office/drawing/2014/main" id="{5F6A4526-A03E-F9C5-EBF2-926E2BC91146}"/>
              </a:ext>
            </a:extLst>
          </p:cNvPr>
          <p:cNvPicPr>
            <a:picLocks noChangeAspect="1"/>
          </p:cNvPicPr>
          <p:nvPr/>
        </p:nvPicPr>
        <p:blipFill>
          <a:blip r:embed="rId3"/>
          <a:stretch>
            <a:fillRect/>
          </a:stretch>
        </p:blipFill>
        <p:spPr>
          <a:xfrm>
            <a:off x="5786701" y="1360264"/>
            <a:ext cx="5503425" cy="3417258"/>
          </a:xfrm>
          <a:prstGeom prst="rect">
            <a:avLst/>
          </a:prstGeom>
        </p:spPr>
      </p:pic>
      <p:sp>
        <p:nvSpPr>
          <p:cNvPr id="17" name="TextBox 16">
            <a:extLst>
              <a:ext uri="{FF2B5EF4-FFF2-40B4-BE49-F238E27FC236}">
                <a16:creationId xmlns:a16="http://schemas.microsoft.com/office/drawing/2014/main" id="{57A0273D-FF13-5AA3-032B-F0421F86EDCD}"/>
              </a:ext>
            </a:extLst>
          </p:cNvPr>
          <p:cNvSpPr txBox="1"/>
          <p:nvPr/>
        </p:nvSpPr>
        <p:spPr>
          <a:xfrm>
            <a:off x="901874" y="1360264"/>
            <a:ext cx="4429628" cy="1553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Received 18 responses. </a:t>
            </a:r>
          </a:p>
          <a:p>
            <a:endParaRPr lang="en-GB" dirty="0">
              <a:latin typeface="Arial" panose="020B0604020202020204" pitchFamily="34" charset="0"/>
              <a:cs typeface="Arial" panose="020B0604020202020204" pitchFamily="34" charset="0"/>
            </a:endParaRPr>
          </a:p>
          <a:p>
            <a:pPr marL="285750" lvl="0" indent="-285750">
              <a:lnSpc>
                <a:spcPct val="106000"/>
              </a:lnSpc>
              <a:spcBef>
                <a:spcPts val="300"/>
              </a:spcBef>
              <a:spcAft>
                <a:spcPts val="800"/>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Excellent MDT service feedback, with an average rating of 4.78 out of 5, with 5 being “most valuable”.</a:t>
            </a:r>
          </a:p>
        </p:txBody>
      </p:sp>
    </p:spTree>
    <p:extLst>
      <p:ext uri="{BB962C8B-B14F-4D97-AF65-F5344CB8AC3E}">
        <p14:creationId xmlns:p14="http://schemas.microsoft.com/office/powerpoint/2010/main" val="150384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BF6F-DA96-E198-3272-394052E6954C}"/>
              </a:ext>
            </a:extLst>
          </p:cNvPr>
          <p:cNvSpPr>
            <a:spLocks noGrp="1"/>
          </p:cNvSpPr>
          <p:nvPr>
            <p:ph type="ctrTitle"/>
          </p:nvPr>
        </p:nvSpPr>
        <p:spPr>
          <a:xfrm>
            <a:off x="-525386" y="596583"/>
            <a:ext cx="8317230" cy="557847"/>
          </a:xfrm>
        </p:spPr>
        <p:txBody>
          <a:bodyPr>
            <a:normAutofit fontScale="90000"/>
          </a:bodyPr>
          <a:lstStyle/>
          <a:p>
            <a:r>
              <a:rPr lang="en-GB" dirty="0">
                <a:latin typeface="Arial" panose="020B0604020202020204" pitchFamily="34" charset="0"/>
                <a:cs typeface="Arial" panose="020B0604020202020204" pitchFamily="34" charset="0"/>
              </a:rPr>
              <a:t>Webinars Feedback</a:t>
            </a:r>
          </a:p>
        </p:txBody>
      </p:sp>
      <p:sp>
        <p:nvSpPr>
          <p:cNvPr id="3" name="Subtitle 2">
            <a:extLst>
              <a:ext uri="{FF2B5EF4-FFF2-40B4-BE49-F238E27FC236}">
                <a16:creationId xmlns:a16="http://schemas.microsoft.com/office/drawing/2014/main" id="{48C889FA-BDF9-BBDD-4626-789E7FA627D5}"/>
              </a:ext>
            </a:extLst>
          </p:cNvPr>
          <p:cNvSpPr>
            <a:spLocks noGrp="1"/>
          </p:cNvSpPr>
          <p:nvPr>
            <p:ph type="subTitle" idx="1"/>
          </p:nvPr>
        </p:nvSpPr>
        <p:spPr/>
        <p:txBody>
          <a:bodyPr/>
          <a:lstStyle/>
          <a:p>
            <a:endParaRPr lang="en-GB"/>
          </a:p>
        </p:txBody>
      </p:sp>
      <p:graphicFrame>
        <p:nvGraphicFramePr>
          <p:cNvPr id="4" name="Table 3">
            <a:extLst>
              <a:ext uri="{FF2B5EF4-FFF2-40B4-BE49-F238E27FC236}">
                <a16:creationId xmlns:a16="http://schemas.microsoft.com/office/drawing/2014/main" id="{46DDF4E5-2B8B-BCEE-11BB-0EFA08DC6408}"/>
              </a:ext>
            </a:extLst>
          </p:cNvPr>
          <p:cNvGraphicFramePr>
            <a:graphicFrameLocks noGrp="1"/>
          </p:cNvGraphicFramePr>
          <p:nvPr>
            <p:extLst>
              <p:ext uri="{D42A27DB-BD31-4B8C-83A1-F6EECF244321}">
                <p14:modId xmlns:p14="http://schemas.microsoft.com/office/powerpoint/2010/main" val="2752405058"/>
              </p:ext>
            </p:extLst>
          </p:nvPr>
        </p:nvGraphicFramePr>
        <p:xfrm>
          <a:off x="731520" y="1234440"/>
          <a:ext cx="10995659" cy="5398715"/>
        </p:xfrm>
        <a:graphic>
          <a:graphicData uri="http://schemas.openxmlformats.org/drawingml/2006/table">
            <a:tbl>
              <a:tblPr firstRow="1" firstCol="1" bandRow="1">
                <a:tableStyleId>{5C22544A-7EE6-4342-B048-85BDC9FD1C3A}</a:tableStyleId>
              </a:tblPr>
              <a:tblGrid>
                <a:gridCol w="2391147">
                  <a:extLst>
                    <a:ext uri="{9D8B030D-6E8A-4147-A177-3AD203B41FA5}">
                      <a16:colId xmlns:a16="http://schemas.microsoft.com/office/drawing/2014/main" val="2123680524"/>
                    </a:ext>
                  </a:extLst>
                </a:gridCol>
                <a:gridCol w="1502583">
                  <a:extLst>
                    <a:ext uri="{9D8B030D-6E8A-4147-A177-3AD203B41FA5}">
                      <a16:colId xmlns:a16="http://schemas.microsoft.com/office/drawing/2014/main" val="2094369347"/>
                    </a:ext>
                  </a:extLst>
                </a:gridCol>
                <a:gridCol w="1641500">
                  <a:extLst>
                    <a:ext uri="{9D8B030D-6E8A-4147-A177-3AD203B41FA5}">
                      <a16:colId xmlns:a16="http://schemas.microsoft.com/office/drawing/2014/main" val="4279327410"/>
                    </a:ext>
                  </a:extLst>
                </a:gridCol>
                <a:gridCol w="1102279">
                  <a:extLst>
                    <a:ext uri="{9D8B030D-6E8A-4147-A177-3AD203B41FA5}">
                      <a16:colId xmlns:a16="http://schemas.microsoft.com/office/drawing/2014/main" val="1546648826"/>
                    </a:ext>
                  </a:extLst>
                </a:gridCol>
                <a:gridCol w="928840">
                  <a:extLst>
                    <a:ext uri="{9D8B030D-6E8A-4147-A177-3AD203B41FA5}">
                      <a16:colId xmlns:a16="http://schemas.microsoft.com/office/drawing/2014/main" val="3420032715"/>
                    </a:ext>
                  </a:extLst>
                </a:gridCol>
                <a:gridCol w="1993307">
                  <a:extLst>
                    <a:ext uri="{9D8B030D-6E8A-4147-A177-3AD203B41FA5}">
                      <a16:colId xmlns:a16="http://schemas.microsoft.com/office/drawing/2014/main" val="1940199844"/>
                    </a:ext>
                  </a:extLst>
                </a:gridCol>
                <a:gridCol w="1436003">
                  <a:extLst>
                    <a:ext uri="{9D8B030D-6E8A-4147-A177-3AD203B41FA5}">
                      <a16:colId xmlns:a16="http://schemas.microsoft.com/office/drawing/2014/main" val="1868523895"/>
                    </a:ext>
                  </a:extLst>
                </a:gridCol>
              </a:tblGrid>
              <a:tr h="1640913">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Webinar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Number attended</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Number of recording being sent to registrants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Number of feedback responses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Has the webinar covered their learning needs?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Level of knowledge before and after (score of 1 to 5, 1 being lowest and 5 being highest)</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solidFill>
                            <a:schemeClr val="tx1"/>
                          </a:solidFill>
                          <a:effectLst/>
                          <a:latin typeface="Arial" panose="020B0604020202020204" pitchFamily="34" charset="0"/>
                          <a:cs typeface="Arial" panose="020B0604020202020204" pitchFamily="34" charset="0"/>
                        </a:rPr>
                        <a:t>Impact on Learning</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970607836"/>
                  </a:ext>
                </a:extLst>
              </a:tr>
              <a:tr h="1365382">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1 – 18/9/23 Interpretation of Lipid Profiles and Other Lipid Optimisation Tests webinar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138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238</a:t>
                      </a:r>
                    </a:p>
                    <a:p>
                      <a:pPr>
                        <a:lnSpc>
                          <a:spcPct val="107000"/>
                        </a:lnSpc>
                        <a:spcAft>
                          <a:spcPts val="800"/>
                        </a:spcAft>
                      </a:pPr>
                      <a:r>
                        <a:rPr lang="en-GB" sz="1600" dirty="0">
                          <a:effectLst/>
                          <a:latin typeface="Arial" panose="020B0604020202020204" pitchFamily="34" charset="0"/>
                          <a:cs typeface="Arial" panose="020B0604020202020204" pitchFamily="34" charset="0"/>
                        </a:rPr>
                        <a:t>1000+ views on you tube</a:t>
                      </a:r>
                    </a:p>
                    <a:p>
                      <a:pPr>
                        <a:lnSpc>
                          <a:spcPct val="107000"/>
                        </a:lnSpc>
                        <a:spcAft>
                          <a:spcPts val="800"/>
                        </a:spcAft>
                      </a:pP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Repeated in SY!</a:t>
                      </a: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38</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95% said Yes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2.82 (average before); 4.08 (average after)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Positive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2105801180"/>
                  </a:ext>
                </a:extLst>
              </a:tr>
              <a:tr h="814321">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2 – 7/11/23 Navigating the National Lipid Pathway</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42</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69</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2</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100% said Yes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3 (average before); 4 (average after)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Positive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3134503195"/>
                  </a:ext>
                </a:extLst>
              </a:tr>
              <a:tr h="814321">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3 – 6/12/23 New Lipid Lowering Therapies: A Practical Deep Dive</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64</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114</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8</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75% said Yes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3.13 (average before); 4.25 (average after)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Positive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2092239897"/>
                  </a:ext>
                </a:extLst>
              </a:tr>
              <a:tr h="538791">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4 – 11/1/24 Familial Hypercholesterolaemia</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20</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23 </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5</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100% said Yes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2.6 (average before); 4.4 (average after)</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latin typeface="Arial" panose="020B0604020202020204" pitchFamily="34" charset="0"/>
                          <a:cs typeface="Arial" panose="020B0604020202020204" pitchFamily="34" charset="0"/>
                        </a:rPr>
                        <a:t>Positive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2710401860"/>
                  </a:ext>
                </a:extLst>
              </a:tr>
            </a:tbl>
          </a:graphicData>
        </a:graphic>
      </p:graphicFrame>
    </p:spTree>
    <p:extLst>
      <p:ext uri="{BB962C8B-B14F-4D97-AF65-F5344CB8AC3E}">
        <p14:creationId xmlns:p14="http://schemas.microsoft.com/office/powerpoint/2010/main" val="203398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F3B7-902F-DF3C-721A-FDBADB24E735}"/>
              </a:ext>
            </a:extLst>
          </p:cNvPr>
          <p:cNvSpPr>
            <a:spLocks noGrp="1"/>
          </p:cNvSpPr>
          <p:nvPr>
            <p:ph type="title"/>
          </p:nvPr>
        </p:nvSpPr>
        <p:spPr>
          <a:xfrm>
            <a:off x="838198" y="555280"/>
            <a:ext cx="6382409" cy="509518"/>
          </a:xfrm>
        </p:spPr>
        <p:txBody>
          <a:bodyPr>
            <a:normAutofit fontScale="90000"/>
          </a:bodyPr>
          <a:lstStyle/>
          <a:p>
            <a:r>
              <a:rPr lang="en-GB" dirty="0">
                <a:latin typeface="Arial"/>
                <a:cs typeface="Arial"/>
              </a:rPr>
              <a:t>Learning Need Analysis (LNA)</a:t>
            </a:r>
            <a:endParaRPr lang="en-GB" dirty="0"/>
          </a:p>
        </p:txBody>
      </p:sp>
      <p:sp>
        <p:nvSpPr>
          <p:cNvPr id="6" name="Content Placeholder 5">
            <a:extLst>
              <a:ext uri="{FF2B5EF4-FFF2-40B4-BE49-F238E27FC236}">
                <a16:creationId xmlns:a16="http://schemas.microsoft.com/office/drawing/2014/main" id="{EFE810ED-7BAC-E349-E796-38C2A12BE2A7}"/>
              </a:ext>
            </a:extLst>
          </p:cNvPr>
          <p:cNvSpPr>
            <a:spLocks noGrp="1"/>
          </p:cNvSpPr>
          <p:nvPr>
            <p:ph sz="half" idx="1"/>
          </p:nvPr>
        </p:nvSpPr>
        <p:spPr>
          <a:xfrm>
            <a:off x="546539" y="1453064"/>
            <a:ext cx="11267090" cy="4558853"/>
          </a:xfrm>
        </p:spPr>
        <p:txBody>
          <a:bodyPr vert="horz" lIns="91440" tIns="45720" rIns="91440" bIns="45720" rtlCol="0" anchor="t">
            <a:normAutofit/>
          </a:bodyPr>
          <a:lstStyle/>
          <a:p>
            <a:pPr marL="285750" indent="-285750">
              <a:buFont typeface="Arial" panose="020B0604020202020204" pitchFamily="34" charset="0"/>
              <a:buChar char="•"/>
            </a:pPr>
            <a:r>
              <a:rPr lang="en-GB" dirty="0">
                <a:latin typeface="Arial"/>
                <a:cs typeface="Arial"/>
              </a:rPr>
              <a:t>Structured 24 questions help identify current competency and confidence in lipid lowering therapies. </a:t>
            </a:r>
          </a:p>
          <a:p>
            <a:pPr marL="285750" indent="-285750">
              <a:buFont typeface="Arial" panose="020B0604020202020204" pitchFamily="34" charset="0"/>
              <a:buChar char="•"/>
            </a:pPr>
            <a:r>
              <a:rPr lang="en-GB" dirty="0">
                <a:latin typeface="Arial"/>
                <a:cs typeface="Arial"/>
              </a:rPr>
              <a:t>Received 46 replies at the start of project and 27 responses at the end (from participating PCNs)</a:t>
            </a:r>
          </a:p>
          <a:p>
            <a:pPr marL="285750" indent="-285750">
              <a:buFont typeface="Arial" panose="020B0604020202020204" pitchFamily="34" charset="0"/>
              <a:buChar char="•"/>
            </a:pPr>
            <a:r>
              <a:rPr lang="en-GB" dirty="0">
                <a:latin typeface="Arial"/>
                <a:cs typeface="Arial"/>
              </a:rPr>
              <a:t>At the start: 87% felt they need additional educational support; this was reduced to 59% at the end.</a:t>
            </a: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r>
              <a:rPr lang="en-GB" sz="1800" dirty="0">
                <a:solidFill>
                  <a:srgbClr val="000000"/>
                </a:solidFill>
                <a:effectLst/>
                <a:ea typeface="Calibri" panose="020F0502020204030204" pitchFamily="34" charset="0"/>
              </a:rPr>
              <a:t>In general, we observed positive shifts in </a:t>
            </a:r>
            <a:r>
              <a:rPr lang="en-GB" dirty="0">
                <a:solidFill>
                  <a:srgbClr val="000000"/>
                </a:solidFill>
                <a:ea typeface="Calibri" panose="020F0502020204030204" pitchFamily="34" charset="0"/>
              </a:rPr>
              <a:t>confidence and knowledge for</a:t>
            </a:r>
            <a:r>
              <a:rPr lang="en-GB" sz="1800" dirty="0">
                <a:solidFill>
                  <a:srgbClr val="000000"/>
                </a:solidFill>
                <a:effectLst/>
                <a:ea typeface="Calibri" panose="020F0502020204030204" pitchFamily="34" charset="0"/>
              </a:rPr>
              <a:t> the use of LLTs, especially statins, ezetimibe, bempedoic acid, and inclisiran; improved understanding of lipid profiles and targets, interpreting secondary causes, when to initiate LLTs in CVD, understanding of FH and an increased awareness of how to navigate the standardised national lipid pathway.</a:t>
            </a:r>
          </a:p>
          <a:p>
            <a:pPr marL="285750" indent="-285750">
              <a:buFont typeface="Arial" panose="020B0604020202020204" pitchFamily="34" charset="0"/>
              <a:buChar char="•"/>
            </a:pPr>
            <a:endParaRPr lang="en-GB" dirty="0">
              <a:latin typeface="Arial"/>
              <a:cs typeface="Arial"/>
            </a:endParaRPr>
          </a:p>
        </p:txBody>
      </p:sp>
      <p:pic>
        <p:nvPicPr>
          <p:cNvPr id="9" name="Picture 8">
            <a:extLst>
              <a:ext uri="{FF2B5EF4-FFF2-40B4-BE49-F238E27FC236}">
                <a16:creationId xmlns:a16="http://schemas.microsoft.com/office/drawing/2014/main" id="{F05A06AB-E714-70C0-BD90-D7441A6E12DD}"/>
              </a:ext>
            </a:extLst>
          </p:cNvPr>
          <p:cNvPicPr>
            <a:picLocks noChangeAspect="1"/>
          </p:cNvPicPr>
          <p:nvPr/>
        </p:nvPicPr>
        <p:blipFill>
          <a:blip r:embed="rId2"/>
          <a:stretch>
            <a:fillRect/>
          </a:stretch>
        </p:blipFill>
        <p:spPr>
          <a:xfrm>
            <a:off x="838198" y="2642236"/>
            <a:ext cx="4690243" cy="1678034"/>
          </a:xfrm>
          <a:prstGeom prst="rect">
            <a:avLst/>
          </a:prstGeom>
        </p:spPr>
      </p:pic>
      <p:pic>
        <p:nvPicPr>
          <p:cNvPr id="11" name="Picture 10">
            <a:extLst>
              <a:ext uri="{FF2B5EF4-FFF2-40B4-BE49-F238E27FC236}">
                <a16:creationId xmlns:a16="http://schemas.microsoft.com/office/drawing/2014/main" id="{CE7AA90B-D1CB-59E1-1C7B-E702D9933223}"/>
              </a:ext>
            </a:extLst>
          </p:cNvPr>
          <p:cNvPicPr>
            <a:picLocks noChangeAspect="1"/>
          </p:cNvPicPr>
          <p:nvPr/>
        </p:nvPicPr>
        <p:blipFill>
          <a:blip r:embed="rId3"/>
          <a:stretch>
            <a:fillRect/>
          </a:stretch>
        </p:blipFill>
        <p:spPr>
          <a:xfrm>
            <a:off x="6955667" y="3033633"/>
            <a:ext cx="4174768" cy="1023360"/>
          </a:xfrm>
          <a:prstGeom prst="rect">
            <a:avLst/>
          </a:prstGeom>
        </p:spPr>
      </p:pic>
      <p:sp>
        <p:nvSpPr>
          <p:cNvPr id="13" name="TextBox 12">
            <a:extLst>
              <a:ext uri="{FF2B5EF4-FFF2-40B4-BE49-F238E27FC236}">
                <a16:creationId xmlns:a16="http://schemas.microsoft.com/office/drawing/2014/main" id="{EB0643EF-E0D5-53EF-9363-FC9CA2B366A1}"/>
              </a:ext>
            </a:extLst>
          </p:cNvPr>
          <p:cNvSpPr txBox="1"/>
          <p:nvPr/>
        </p:nvSpPr>
        <p:spPr>
          <a:xfrm>
            <a:off x="838198" y="3950938"/>
            <a:ext cx="1418896"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Baseline Result</a:t>
            </a:r>
          </a:p>
        </p:txBody>
      </p:sp>
      <p:sp>
        <p:nvSpPr>
          <p:cNvPr id="14" name="TextBox 13">
            <a:extLst>
              <a:ext uri="{FF2B5EF4-FFF2-40B4-BE49-F238E27FC236}">
                <a16:creationId xmlns:a16="http://schemas.microsoft.com/office/drawing/2014/main" id="{8CE987D7-941C-0DC3-CFAC-0721EADD8E30}"/>
              </a:ext>
            </a:extLst>
          </p:cNvPr>
          <p:cNvSpPr txBox="1"/>
          <p:nvPr/>
        </p:nvSpPr>
        <p:spPr>
          <a:xfrm>
            <a:off x="6955667" y="3950938"/>
            <a:ext cx="1936085"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Post Project Result</a:t>
            </a:r>
          </a:p>
        </p:txBody>
      </p:sp>
    </p:spTree>
    <p:extLst>
      <p:ext uri="{BB962C8B-B14F-4D97-AF65-F5344CB8AC3E}">
        <p14:creationId xmlns:p14="http://schemas.microsoft.com/office/powerpoint/2010/main" val="3086860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476</TotalTime>
  <Words>2300</Words>
  <Application>Microsoft Office PowerPoint</Application>
  <PresentationFormat>Widescreen</PresentationFormat>
  <Paragraphs>491</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Helvetica Neue Medium</vt:lpstr>
      <vt:lpstr>Segoe UI</vt:lpstr>
      <vt:lpstr>Wingdings</vt:lpstr>
      <vt:lpstr>Office Theme</vt:lpstr>
      <vt:lpstr>PowerPoint Presentation</vt:lpstr>
      <vt:lpstr>PowerPoint Presentation</vt:lpstr>
      <vt:lpstr>Challenge Statement:</vt:lpstr>
      <vt:lpstr>PowerPoint Presentation</vt:lpstr>
      <vt:lpstr>Activities Reports</vt:lpstr>
      <vt:lpstr>List of Participating PCNs</vt:lpstr>
      <vt:lpstr>MDT feedback questionnaire </vt:lpstr>
      <vt:lpstr>Webinars Feedback</vt:lpstr>
      <vt:lpstr>Learning Need Analysis (LNA)</vt:lpstr>
      <vt:lpstr>Summary of lipid-lowering therapies</vt:lpstr>
      <vt:lpstr>PowerPoint Presentation</vt:lpstr>
      <vt:lpstr>Highlights from PCN</vt:lpstr>
      <vt:lpstr>PCN Impact Survey (13 out of 16 PCNs responded)</vt:lpstr>
      <vt:lpstr>So, we achieved our main goal to upskill primary care clinicians…  Did we achieve lipid management outcome in patients with CVD from our participating PCNs?</vt:lpstr>
      <vt:lpstr>CVDPrevent: CVD Treated to Lipid Threshold</vt:lpstr>
      <vt:lpstr>Data Collected from GP Systems</vt:lpstr>
      <vt:lpstr>Number of Patients with Non-Optimised Lipids from Participating PCNs</vt:lpstr>
      <vt:lpstr>% of CVD Patients Not On Any LLTs</vt:lpstr>
      <vt:lpstr>Barriers</vt:lpstr>
      <vt:lpstr>STF Project: Lessons Learnt</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Halfpenny</dc:creator>
  <cp:lastModifiedBy>Katy Swinhoe</cp:lastModifiedBy>
  <cp:revision>10</cp:revision>
  <dcterms:created xsi:type="dcterms:W3CDTF">2022-04-21T10:50:36Z</dcterms:created>
  <dcterms:modified xsi:type="dcterms:W3CDTF">2024-10-09T14:36:44Z</dcterms:modified>
</cp:coreProperties>
</file>