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8" r:id="rId3"/>
    <p:sldId id="259" r:id="rId4"/>
    <p:sldId id="260" r:id="rId5"/>
    <p:sldId id="261" r:id="rId6"/>
    <p:sldId id="257" r:id="rId7"/>
    <p:sldId id="262" r:id="rId8"/>
    <p:sldId id="265" r:id="rId9"/>
    <p:sldId id="264" r:id="rId10"/>
    <p:sldId id="267" r:id="rId11"/>
    <p:sldId id="268"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E79B2F-11E4-4B0D-A2A7-FEA2B290317F}" v="1" dt="2024-09-27T11:23:03.7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snapToObjects="1">
      <p:cViewPr varScale="1">
        <p:scale>
          <a:sx n="114" d="100"/>
          <a:sy n="114" d="100"/>
        </p:scale>
        <p:origin x="4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S, Kate (NHS WEST YORKSHIRE ICB - 15F)" userId="8dff3225-e194-4a5b-892f-4761eadc01d6" providerId="ADAL" clId="{23E79B2F-11E4-4B0D-A2A7-FEA2B290317F}"/>
    <pc:docChg chg="undo redo custSel addSld modSld">
      <pc:chgData name="EDWARDS, Kate (NHS WEST YORKSHIRE ICB - 15F)" userId="8dff3225-e194-4a5b-892f-4761eadc01d6" providerId="ADAL" clId="{23E79B2F-11E4-4B0D-A2A7-FEA2B290317F}" dt="2024-09-27T11:31:48.864" v="999" actId="20577"/>
      <pc:docMkLst>
        <pc:docMk/>
      </pc:docMkLst>
      <pc:sldChg chg="modSp mod">
        <pc:chgData name="EDWARDS, Kate (NHS WEST YORKSHIRE ICB - 15F)" userId="8dff3225-e194-4a5b-892f-4761eadc01d6" providerId="ADAL" clId="{23E79B2F-11E4-4B0D-A2A7-FEA2B290317F}" dt="2024-09-27T11:29:25.620" v="749" actId="27636"/>
        <pc:sldMkLst>
          <pc:docMk/>
          <pc:sldMk cId="3959515711" sldId="264"/>
        </pc:sldMkLst>
        <pc:spChg chg="mod">
          <ac:chgData name="EDWARDS, Kate (NHS WEST YORKSHIRE ICB - 15F)" userId="8dff3225-e194-4a5b-892f-4761eadc01d6" providerId="ADAL" clId="{23E79B2F-11E4-4B0D-A2A7-FEA2B290317F}" dt="2024-09-27T11:29:18.212" v="745" actId="1076"/>
          <ac:spMkLst>
            <pc:docMk/>
            <pc:sldMk cId="3959515711" sldId="264"/>
            <ac:spMk id="2" creationId="{C6B5B58F-6B25-4EAB-9610-CBC67DF7BFAB}"/>
          </ac:spMkLst>
        </pc:spChg>
        <pc:spChg chg="mod">
          <ac:chgData name="EDWARDS, Kate (NHS WEST YORKSHIRE ICB - 15F)" userId="8dff3225-e194-4a5b-892f-4761eadc01d6" providerId="ADAL" clId="{23E79B2F-11E4-4B0D-A2A7-FEA2B290317F}" dt="2024-09-27T11:29:25.620" v="749" actId="27636"/>
          <ac:spMkLst>
            <pc:docMk/>
            <pc:sldMk cId="3959515711" sldId="264"/>
            <ac:spMk id="3" creationId="{06D9F6A3-5737-34E9-523C-5B819BC13E9B}"/>
          </ac:spMkLst>
        </pc:spChg>
      </pc:sldChg>
      <pc:sldChg chg="addSp modSp new mod">
        <pc:chgData name="EDWARDS, Kate (NHS WEST YORKSHIRE ICB - 15F)" userId="8dff3225-e194-4a5b-892f-4761eadc01d6" providerId="ADAL" clId="{23E79B2F-11E4-4B0D-A2A7-FEA2B290317F}" dt="2024-09-27T11:24:27.847" v="528" actId="20577"/>
        <pc:sldMkLst>
          <pc:docMk/>
          <pc:sldMk cId="1034888285" sldId="265"/>
        </pc:sldMkLst>
        <pc:spChg chg="mod">
          <ac:chgData name="EDWARDS, Kate (NHS WEST YORKSHIRE ICB - 15F)" userId="8dff3225-e194-4a5b-892f-4761eadc01d6" providerId="ADAL" clId="{23E79B2F-11E4-4B0D-A2A7-FEA2B290317F}" dt="2024-09-27T11:22:34.756" v="377" actId="14100"/>
          <ac:spMkLst>
            <pc:docMk/>
            <pc:sldMk cId="1034888285" sldId="265"/>
            <ac:spMk id="2" creationId="{44EAF64A-B7DB-38C9-EF5E-965CA53EEFDF}"/>
          </ac:spMkLst>
        </pc:spChg>
        <pc:spChg chg="mod">
          <ac:chgData name="EDWARDS, Kate (NHS WEST YORKSHIRE ICB - 15F)" userId="8dff3225-e194-4a5b-892f-4761eadc01d6" providerId="ADAL" clId="{23E79B2F-11E4-4B0D-A2A7-FEA2B290317F}" dt="2024-09-27T11:24:27.847" v="528" actId="20577"/>
          <ac:spMkLst>
            <pc:docMk/>
            <pc:sldMk cId="1034888285" sldId="265"/>
            <ac:spMk id="3" creationId="{BA302901-CA5C-F45C-62F5-5917473839D5}"/>
          </ac:spMkLst>
        </pc:spChg>
        <pc:spChg chg="mod">
          <ac:chgData name="EDWARDS, Kate (NHS WEST YORKSHIRE ICB - 15F)" userId="8dff3225-e194-4a5b-892f-4761eadc01d6" providerId="ADAL" clId="{23E79B2F-11E4-4B0D-A2A7-FEA2B290317F}" dt="2024-09-27T11:22:16.572" v="374"/>
          <ac:spMkLst>
            <pc:docMk/>
            <pc:sldMk cId="1034888285" sldId="265"/>
            <ac:spMk id="4" creationId="{243A522E-A52A-2018-8750-641680271900}"/>
          </ac:spMkLst>
        </pc:spChg>
        <pc:spChg chg="add mod">
          <ac:chgData name="EDWARDS, Kate (NHS WEST YORKSHIRE ICB - 15F)" userId="8dff3225-e194-4a5b-892f-4761eadc01d6" providerId="ADAL" clId="{23E79B2F-11E4-4B0D-A2A7-FEA2B290317F}" dt="2024-09-27T11:24:22.157" v="527" actId="255"/>
          <ac:spMkLst>
            <pc:docMk/>
            <pc:sldMk cId="1034888285" sldId="265"/>
            <ac:spMk id="5" creationId="{A57B153F-AB41-81FE-48B0-B2B0E661A9B1}"/>
          </ac:spMkLst>
        </pc:spChg>
      </pc:sldChg>
      <pc:sldChg chg="add">
        <pc:chgData name="EDWARDS, Kate (NHS WEST YORKSHIRE ICB - 15F)" userId="8dff3225-e194-4a5b-892f-4761eadc01d6" providerId="ADAL" clId="{23E79B2F-11E4-4B0D-A2A7-FEA2B290317F}" dt="2024-09-27T11:24:42.822" v="529" actId="2890"/>
        <pc:sldMkLst>
          <pc:docMk/>
          <pc:sldMk cId="191610540" sldId="266"/>
        </pc:sldMkLst>
      </pc:sldChg>
      <pc:sldChg chg="modSp add mod">
        <pc:chgData name="EDWARDS, Kate (NHS WEST YORKSHIRE ICB - 15F)" userId="8dff3225-e194-4a5b-892f-4761eadc01d6" providerId="ADAL" clId="{23E79B2F-11E4-4B0D-A2A7-FEA2B290317F}" dt="2024-09-27T11:30:20.041" v="851" actId="20577"/>
        <pc:sldMkLst>
          <pc:docMk/>
          <pc:sldMk cId="1167880371" sldId="267"/>
        </pc:sldMkLst>
        <pc:spChg chg="mod">
          <ac:chgData name="EDWARDS, Kate (NHS WEST YORKSHIRE ICB - 15F)" userId="8dff3225-e194-4a5b-892f-4761eadc01d6" providerId="ADAL" clId="{23E79B2F-11E4-4B0D-A2A7-FEA2B290317F}" dt="2024-09-27T11:30:20.041" v="851" actId="20577"/>
          <ac:spMkLst>
            <pc:docMk/>
            <pc:sldMk cId="1167880371" sldId="267"/>
            <ac:spMk id="2" creationId="{C6B5B58F-6B25-4EAB-9610-CBC67DF7BFAB}"/>
          </ac:spMkLst>
        </pc:spChg>
        <pc:spChg chg="mod">
          <ac:chgData name="EDWARDS, Kate (NHS WEST YORKSHIRE ICB - 15F)" userId="8dff3225-e194-4a5b-892f-4761eadc01d6" providerId="ADAL" clId="{23E79B2F-11E4-4B0D-A2A7-FEA2B290317F}" dt="2024-09-27T11:28:16.336" v="630" actId="20577"/>
          <ac:spMkLst>
            <pc:docMk/>
            <pc:sldMk cId="1167880371" sldId="267"/>
            <ac:spMk id="3" creationId="{06D9F6A3-5737-34E9-523C-5B819BC13E9B}"/>
          </ac:spMkLst>
        </pc:spChg>
      </pc:sldChg>
      <pc:sldChg chg="modSp add mod">
        <pc:chgData name="EDWARDS, Kate (NHS WEST YORKSHIRE ICB - 15F)" userId="8dff3225-e194-4a5b-892f-4761eadc01d6" providerId="ADAL" clId="{23E79B2F-11E4-4B0D-A2A7-FEA2B290317F}" dt="2024-09-27T11:31:48.864" v="999" actId="20577"/>
        <pc:sldMkLst>
          <pc:docMk/>
          <pc:sldMk cId="1001911331" sldId="268"/>
        </pc:sldMkLst>
        <pc:spChg chg="mod">
          <ac:chgData name="EDWARDS, Kate (NHS WEST YORKSHIRE ICB - 15F)" userId="8dff3225-e194-4a5b-892f-4761eadc01d6" providerId="ADAL" clId="{23E79B2F-11E4-4B0D-A2A7-FEA2B290317F}" dt="2024-09-27T11:31:46.810" v="998" actId="255"/>
          <ac:spMkLst>
            <pc:docMk/>
            <pc:sldMk cId="1001911331" sldId="268"/>
            <ac:spMk id="2" creationId="{C6B5B58F-6B25-4EAB-9610-CBC67DF7BFAB}"/>
          </ac:spMkLst>
        </pc:spChg>
        <pc:spChg chg="mod">
          <ac:chgData name="EDWARDS, Kate (NHS WEST YORKSHIRE ICB - 15F)" userId="8dff3225-e194-4a5b-892f-4761eadc01d6" providerId="ADAL" clId="{23E79B2F-11E4-4B0D-A2A7-FEA2B290317F}" dt="2024-09-27T11:31:48.864" v="999" actId="20577"/>
          <ac:spMkLst>
            <pc:docMk/>
            <pc:sldMk cId="1001911331" sldId="268"/>
            <ac:spMk id="3" creationId="{06D9F6A3-5737-34E9-523C-5B819BC13E9B}"/>
          </ac:spMkLst>
        </pc:spChg>
      </pc:sldChg>
    </pc:docChg>
  </pc:docChgLst>
  <pc:docChgLst>
    <pc:chgData name="EDWARDS, Kate (NHS WEST YORKSHIRE ICB - 15F)" userId="8dff3225-e194-4a5b-892f-4761eadc01d6" providerId="ADAL" clId="{A0778B8E-6B44-44E7-A31D-0C634EB71316}"/>
    <pc:docChg chg="undo redo custSel addSld delSld modSld sldOrd delMainMaster">
      <pc:chgData name="EDWARDS, Kate (NHS WEST YORKSHIRE ICB - 15F)" userId="8dff3225-e194-4a5b-892f-4761eadc01d6" providerId="ADAL" clId="{A0778B8E-6B44-44E7-A31D-0C634EB71316}" dt="2024-02-09T16:02:06.221" v="542" actId="20577"/>
      <pc:docMkLst>
        <pc:docMk/>
      </pc:docMkLst>
      <pc:sldChg chg="modSp mod">
        <pc:chgData name="EDWARDS, Kate (NHS WEST YORKSHIRE ICB - 15F)" userId="8dff3225-e194-4a5b-892f-4761eadc01d6" providerId="ADAL" clId="{A0778B8E-6B44-44E7-A31D-0C634EB71316}" dt="2024-02-09T15:20:45.824" v="43" actId="1076"/>
        <pc:sldMkLst>
          <pc:docMk/>
          <pc:sldMk cId="691784311" sldId="256"/>
        </pc:sldMkLst>
        <pc:spChg chg="mod">
          <ac:chgData name="EDWARDS, Kate (NHS WEST YORKSHIRE ICB - 15F)" userId="8dff3225-e194-4a5b-892f-4761eadc01d6" providerId="ADAL" clId="{A0778B8E-6B44-44E7-A31D-0C634EB71316}" dt="2024-02-09T15:20:45.824" v="43" actId="1076"/>
          <ac:spMkLst>
            <pc:docMk/>
            <pc:sldMk cId="691784311" sldId="256"/>
            <ac:spMk id="2" creationId="{DF700ABD-8EF3-488C-2843-5DECCAC7F3AC}"/>
          </ac:spMkLst>
        </pc:spChg>
      </pc:sldChg>
      <pc:sldChg chg="modSp mod ord">
        <pc:chgData name="EDWARDS, Kate (NHS WEST YORKSHIRE ICB - 15F)" userId="8dff3225-e194-4a5b-892f-4761eadc01d6" providerId="ADAL" clId="{A0778B8E-6B44-44E7-A31D-0C634EB71316}" dt="2024-02-09T15:55:04.727" v="439" actId="14100"/>
        <pc:sldMkLst>
          <pc:docMk/>
          <pc:sldMk cId="3538975482" sldId="257"/>
        </pc:sldMkLst>
        <pc:spChg chg="mod">
          <ac:chgData name="EDWARDS, Kate (NHS WEST YORKSHIRE ICB - 15F)" userId="8dff3225-e194-4a5b-892f-4761eadc01d6" providerId="ADAL" clId="{A0778B8E-6B44-44E7-A31D-0C634EB71316}" dt="2024-02-09T15:52:15.908" v="414" actId="1076"/>
          <ac:spMkLst>
            <pc:docMk/>
            <pc:sldMk cId="3538975482" sldId="257"/>
            <ac:spMk id="2" creationId="{DBE9912E-FD2C-85FE-4B7E-7BB973B2B62A}"/>
          </ac:spMkLst>
        </pc:spChg>
        <pc:spChg chg="mod">
          <ac:chgData name="EDWARDS, Kate (NHS WEST YORKSHIRE ICB - 15F)" userId="8dff3225-e194-4a5b-892f-4761eadc01d6" providerId="ADAL" clId="{A0778B8E-6B44-44E7-A31D-0C634EB71316}" dt="2024-02-09T15:55:04.727" v="439" actId="14100"/>
          <ac:spMkLst>
            <pc:docMk/>
            <pc:sldMk cId="3538975482" sldId="257"/>
            <ac:spMk id="3" creationId="{F3714B8E-4F3B-F389-7B63-80A60203F80E}"/>
          </ac:spMkLst>
        </pc:spChg>
      </pc:sldChg>
      <pc:sldChg chg="addSp delSp modSp mod">
        <pc:chgData name="EDWARDS, Kate (NHS WEST YORKSHIRE ICB - 15F)" userId="8dff3225-e194-4a5b-892f-4761eadc01d6" providerId="ADAL" clId="{A0778B8E-6B44-44E7-A31D-0C634EB71316}" dt="2024-02-09T15:48:46.544" v="366" actId="20577"/>
        <pc:sldMkLst>
          <pc:docMk/>
          <pc:sldMk cId="3595438730" sldId="258"/>
        </pc:sldMkLst>
        <pc:spChg chg="mod">
          <ac:chgData name="EDWARDS, Kate (NHS WEST YORKSHIRE ICB - 15F)" userId="8dff3225-e194-4a5b-892f-4761eadc01d6" providerId="ADAL" clId="{A0778B8E-6B44-44E7-A31D-0C634EB71316}" dt="2024-02-09T15:34:30.819" v="112" actId="1076"/>
          <ac:spMkLst>
            <pc:docMk/>
            <pc:sldMk cId="3595438730" sldId="258"/>
            <ac:spMk id="2" creationId="{E220EBDD-AC2A-1C8D-E59E-F8AA1DF2E742}"/>
          </ac:spMkLst>
        </pc:spChg>
        <pc:spChg chg="del">
          <ac:chgData name="EDWARDS, Kate (NHS WEST YORKSHIRE ICB - 15F)" userId="8dff3225-e194-4a5b-892f-4761eadc01d6" providerId="ADAL" clId="{A0778B8E-6B44-44E7-A31D-0C634EB71316}" dt="2024-02-09T15:21:30.077" v="48" actId="21"/>
          <ac:spMkLst>
            <pc:docMk/>
            <pc:sldMk cId="3595438730" sldId="258"/>
            <ac:spMk id="3" creationId="{A70DB1FB-6A75-1ECD-C52C-CD54E8284463}"/>
          </ac:spMkLst>
        </pc:spChg>
        <pc:spChg chg="add del mod">
          <ac:chgData name="EDWARDS, Kate (NHS WEST YORKSHIRE ICB - 15F)" userId="8dff3225-e194-4a5b-892f-4761eadc01d6" providerId="ADAL" clId="{A0778B8E-6B44-44E7-A31D-0C634EB71316}" dt="2024-02-09T15:22:11.394" v="59" actId="22"/>
          <ac:spMkLst>
            <pc:docMk/>
            <pc:sldMk cId="3595438730" sldId="258"/>
            <ac:spMk id="4" creationId="{55F0B3DB-2623-3FD8-83B6-955816D8A784}"/>
          </ac:spMkLst>
        </pc:spChg>
        <pc:spChg chg="add del mod">
          <ac:chgData name="EDWARDS, Kate (NHS WEST YORKSHIRE ICB - 15F)" userId="8dff3225-e194-4a5b-892f-4761eadc01d6" providerId="ADAL" clId="{A0778B8E-6B44-44E7-A31D-0C634EB71316}" dt="2024-02-09T15:23:35.794" v="68" actId="21"/>
          <ac:spMkLst>
            <pc:docMk/>
            <pc:sldMk cId="3595438730" sldId="258"/>
            <ac:spMk id="8" creationId="{9C6C489E-0736-5CCB-71A7-1C2ED9C40B57}"/>
          </ac:spMkLst>
        </pc:spChg>
        <pc:graphicFrameChg chg="add del mod modGraphic">
          <ac:chgData name="EDWARDS, Kate (NHS WEST YORKSHIRE ICB - 15F)" userId="8dff3225-e194-4a5b-892f-4761eadc01d6" providerId="ADAL" clId="{A0778B8E-6B44-44E7-A31D-0C634EB71316}" dt="2024-02-09T15:24:54.043" v="75" actId="21"/>
          <ac:graphicFrameMkLst>
            <pc:docMk/>
            <pc:sldMk cId="3595438730" sldId="258"/>
            <ac:graphicFrameMk id="9" creationId="{5F8F8FFC-C07D-5A00-8880-43CF364DA3E1}"/>
          </ac:graphicFrameMkLst>
        </pc:graphicFrameChg>
        <pc:graphicFrameChg chg="add mod modGraphic">
          <ac:chgData name="EDWARDS, Kate (NHS WEST YORKSHIRE ICB - 15F)" userId="8dff3225-e194-4a5b-892f-4761eadc01d6" providerId="ADAL" clId="{A0778B8E-6B44-44E7-A31D-0C634EB71316}" dt="2024-02-09T15:48:46.544" v="366" actId="20577"/>
          <ac:graphicFrameMkLst>
            <pc:docMk/>
            <pc:sldMk cId="3595438730" sldId="258"/>
            <ac:graphicFrameMk id="10" creationId="{9F7524E1-462B-4340-F5F8-61A970FA44FB}"/>
          </ac:graphicFrameMkLst>
        </pc:graphicFrameChg>
        <pc:picChg chg="add del mod ord">
          <ac:chgData name="EDWARDS, Kate (NHS WEST YORKSHIRE ICB - 15F)" userId="8dff3225-e194-4a5b-892f-4761eadc01d6" providerId="ADAL" clId="{A0778B8E-6B44-44E7-A31D-0C634EB71316}" dt="2024-02-09T15:22:24.012" v="60" actId="478"/>
          <ac:picMkLst>
            <pc:docMk/>
            <pc:sldMk cId="3595438730" sldId="258"/>
            <ac:picMk id="6" creationId="{AED5EC66-DC8E-69D0-F429-0B6AA8AF7CA0}"/>
          </ac:picMkLst>
        </pc:picChg>
      </pc:sldChg>
      <pc:sldChg chg="addSp delSp modSp new mod">
        <pc:chgData name="EDWARDS, Kate (NHS WEST YORKSHIRE ICB - 15F)" userId="8dff3225-e194-4a5b-892f-4761eadc01d6" providerId="ADAL" clId="{A0778B8E-6B44-44E7-A31D-0C634EB71316}" dt="2024-02-09T15:41:21.354" v="180" actId="20577"/>
        <pc:sldMkLst>
          <pc:docMk/>
          <pc:sldMk cId="3228010573" sldId="259"/>
        </pc:sldMkLst>
        <pc:spChg chg="mod">
          <ac:chgData name="EDWARDS, Kate (NHS WEST YORKSHIRE ICB - 15F)" userId="8dff3225-e194-4a5b-892f-4761eadc01d6" providerId="ADAL" clId="{A0778B8E-6B44-44E7-A31D-0C634EB71316}" dt="2024-02-09T15:41:21.354" v="180" actId="20577"/>
          <ac:spMkLst>
            <pc:docMk/>
            <pc:sldMk cId="3228010573" sldId="259"/>
            <ac:spMk id="2" creationId="{29EE90DC-9A13-B3A3-40F6-7A13718D84AE}"/>
          </ac:spMkLst>
        </pc:spChg>
        <pc:spChg chg="del">
          <ac:chgData name="EDWARDS, Kate (NHS WEST YORKSHIRE ICB - 15F)" userId="8dff3225-e194-4a5b-892f-4761eadc01d6" providerId="ADAL" clId="{A0778B8E-6B44-44E7-A31D-0C634EB71316}" dt="2024-02-09T15:37:45.892" v="122" actId="21"/>
          <ac:spMkLst>
            <pc:docMk/>
            <pc:sldMk cId="3228010573" sldId="259"/>
            <ac:spMk id="3" creationId="{DF150136-5129-2DB5-8DBE-AC3632274916}"/>
          </ac:spMkLst>
        </pc:spChg>
        <pc:spChg chg="del">
          <ac:chgData name="EDWARDS, Kate (NHS WEST YORKSHIRE ICB - 15F)" userId="8dff3225-e194-4a5b-892f-4761eadc01d6" providerId="ADAL" clId="{A0778B8E-6B44-44E7-A31D-0C634EB71316}" dt="2024-02-09T15:37:48.426" v="123" actId="21"/>
          <ac:spMkLst>
            <pc:docMk/>
            <pc:sldMk cId="3228010573" sldId="259"/>
            <ac:spMk id="4" creationId="{5628FC94-4FEF-A1DA-59B6-FEBA1A6CF903}"/>
          </ac:spMkLst>
        </pc:spChg>
        <pc:spChg chg="mod">
          <ac:chgData name="EDWARDS, Kate (NHS WEST YORKSHIRE ICB - 15F)" userId="8dff3225-e194-4a5b-892f-4761eadc01d6" providerId="ADAL" clId="{A0778B8E-6B44-44E7-A31D-0C634EB71316}" dt="2024-02-09T15:37:56.676" v="124"/>
          <ac:spMkLst>
            <pc:docMk/>
            <pc:sldMk cId="3228010573" sldId="259"/>
            <ac:spMk id="6" creationId="{55B4651E-37B0-F139-E623-3C42B1B577E2}"/>
          </ac:spMkLst>
        </pc:spChg>
        <pc:spChg chg="mod">
          <ac:chgData name="EDWARDS, Kate (NHS WEST YORKSHIRE ICB - 15F)" userId="8dff3225-e194-4a5b-892f-4761eadc01d6" providerId="ADAL" clId="{A0778B8E-6B44-44E7-A31D-0C634EB71316}" dt="2024-02-09T15:37:56.676" v="124"/>
          <ac:spMkLst>
            <pc:docMk/>
            <pc:sldMk cId="3228010573" sldId="259"/>
            <ac:spMk id="7" creationId="{3425914D-CA19-6249-858B-22A5C537FA9A}"/>
          </ac:spMkLst>
        </pc:spChg>
        <pc:spChg chg="mod">
          <ac:chgData name="EDWARDS, Kate (NHS WEST YORKSHIRE ICB - 15F)" userId="8dff3225-e194-4a5b-892f-4761eadc01d6" providerId="ADAL" clId="{A0778B8E-6B44-44E7-A31D-0C634EB71316}" dt="2024-02-09T15:38:05.746" v="125"/>
          <ac:spMkLst>
            <pc:docMk/>
            <pc:sldMk cId="3228010573" sldId="259"/>
            <ac:spMk id="9" creationId="{88CD96FE-2DDA-43BC-BEFE-69BA3021DFF2}"/>
          </ac:spMkLst>
        </pc:spChg>
        <pc:spChg chg="mod">
          <ac:chgData name="EDWARDS, Kate (NHS WEST YORKSHIRE ICB - 15F)" userId="8dff3225-e194-4a5b-892f-4761eadc01d6" providerId="ADAL" clId="{A0778B8E-6B44-44E7-A31D-0C634EB71316}" dt="2024-02-09T15:38:05.746" v="125"/>
          <ac:spMkLst>
            <pc:docMk/>
            <pc:sldMk cId="3228010573" sldId="259"/>
            <ac:spMk id="10" creationId="{32B64BA0-A289-EE1D-4DC4-9BF17384435C}"/>
          </ac:spMkLst>
        </pc:spChg>
        <pc:spChg chg="mod">
          <ac:chgData name="EDWARDS, Kate (NHS WEST YORKSHIRE ICB - 15F)" userId="8dff3225-e194-4a5b-892f-4761eadc01d6" providerId="ADAL" clId="{A0778B8E-6B44-44E7-A31D-0C634EB71316}" dt="2024-02-09T15:38:11.508" v="126"/>
          <ac:spMkLst>
            <pc:docMk/>
            <pc:sldMk cId="3228010573" sldId="259"/>
            <ac:spMk id="12" creationId="{E6A4CD1F-1C40-06D9-7931-515E2DC22E6E}"/>
          </ac:spMkLst>
        </pc:spChg>
        <pc:spChg chg="mod">
          <ac:chgData name="EDWARDS, Kate (NHS WEST YORKSHIRE ICB - 15F)" userId="8dff3225-e194-4a5b-892f-4761eadc01d6" providerId="ADAL" clId="{A0778B8E-6B44-44E7-A31D-0C634EB71316}" dt="2024-02-09T15:38:11.508" v="126"/>
          <ac:spMkLst>
            <pc:docMk/>
            <pc:sldMk cId="3228010573" sldId="259"/>
            <ac:spMk id="13" creationId="{4FA01039-5D6A-1A85-6D73-D5179FDCC40F}"/>
          </ac:spMkLst>
        </pc:spChg>
        <pc:spChg chg="mod">
          <ac:chgData name="EDWARDS, Kate (NHS WEST YORKSHIRE ICB - 15F)" userId="8dff3225-e194-4a5b-892f-4761eadc01d6" providerId="ADAL" clId="{A0778B8E-6B44-44E7-A31D-0C634EB71316}" dt="2024-02-09T15:38:21.921" v="127"/>
          <ac:spMkLst>
            <pc:docMk/>
            <pc:sldMk cId="3228010573" sldId="259"/>
            <ac:spMk id="15" creationId="{2C71FF94-9B80-04B7-8080-90B879955043}"/>
          </ac:spMkLst>
        </pc:spChg>
        <pc:spChg chg="mod">
          <ac:chgData name="EDWARDS, Kate (NHS WEST YORKSHIRE ICB - 15F)" userId="8dff3225-e194-4a5b-892f-4761eadc01d6" providerId="ADAL" clId="{A0778B8E-6B44-44E7-A31D-0C634EB71316}" dt="2024-02-09T15:39:14.126" v="134" actId="207"/>
          <ac:spMkLst>
            <pc:docMk/>
            <pc:sldMk cId="3228010573" sldId="259"/>
            <ac:spMk id="16" creationId="{ACD0D2D8-C248-797F-21B4-B6CE2E33F099}"/>
          </ac:spMkLst>
        </pc:spChg>
        <pc:spChg chg="mod">
          <ac:chgData name="EDWARDS, Kate (NHS WEST YORKSHIRE ICB - 15F)" userId="8dff3225-e194-4a5b-892f-4761eadc01d6" providerId="ADAL" clId="{A0778B8E-6B44-44E7-A31D-0C634EB71316}" dt="2024-02-09T15:38:28.946" v="128"/>
          <ac:spMkLst>
            <pc:docMk/>
            <pc:sldMk cId="3228010573" sldId="259"/>
            <ac:spMk id="18" creationId="{AD1B2370-A7A0-71E5-691B-22172D080833}"/>
          </ac:spMkLst>
        </pc:spChg>
        <pc:spChg chg="mod">
          <ac:chgData name="EDWARDS, Kate (NHS WEST YORKSHIRE ICB - 15F)" userId="8dff3225-e194-4a5b-892f-4761eadc01d6" providerId="ADAL" clId="{A0778B8E-6B44-44E7-A31D-0C634EB71316}" dt="2024-02-09T15:38:57.076" v="132" actId="207"/>
          <ac:spMkLst>
            <pc:docMk/>
            <pc:sldMk cId="3228010573" sldId="259"/>
            <ac:spMk id="19" creationId="{602780A4-4F45-C623-4720-16BFDD448757}"/>
          </ac:spMkLst>
        </pc:spChg>
        <pc:spChg chg="mod">
          <ac:chgData name="EDWARDS, Kate (NHS WEST YORKSHIRE ICB - 15F)" userId="8dff3225-e194-4a5b-892f-4761eadc01d6" providerId="ADAL" clId="{A0778B8E-6B44-44E7-A31D-0C634EB71316}" dt="2024-02-09T15:38:34.288" v="129"/>
          <ac:spMkLst>
            <pc:docMk/>
            <pc:sldMk cId="3228010573" sldId="259"/>
            <ac:spMk id="21" creationId="{EF0A76A6-1319-A833-B486-61BD6D66DD22}"/>
          </ac:spMkLst>
        </pc:spChg>
        <pc:spChg chg="mod">
          <ac:chgData name="EDWARDS, Kate (NHS WEST YORKSHIRE ICB - 15F)" userId="8dff3225-e194-4a5b-892f-4761eadc01d6" providerId="ADAL" clId="{A0778B8E-6B44-44E7-A31D-0C634EB71316}" dt="2024-02-09T15:39:03.891" v="133" actId="207"/>
          <ac:spMkLst>
            <pc:docMk/>
            <pc:sldMk cId="3228010573" sldId="259"/>
            <ac:spMk id="22" creationId="{98539420-903D-F9B6-C66D-3BFA1CE145FE}"/>
          </ac:spMkLst>
        </pc:spChg>
        <pc:spChg chg="add mod">
          <ac:chgData name="EDWARDS, Kate (NHS WEST YORKSHIRE ICB - 15F)" userId="8dff3225-e194-4a5b-892f-4761eadc01d6" providerId="ADAL" clId="{A0778B8E-6B44-44E7-A31D-0C634EB71316}" dt="2024-02-09T15:39:57.304" v="140" actId="207"/>
          <ac:spMkLst>
            <pc:docMk/>
            <pc:sldMk cId="3228010573" sldId="259"/>
            <ac:spMk id="24" creationId="{ABB49589-642D-0B8E-90B9-78E23098BE65}"/>
          </ac:spMkLst>
        </pc:spChg>
        <pc:grpChg chg="add mod">
          <ac:chgData name="EDWARDS, Kate (NHS WEST YORKSHIRE ICB - 15F)" userId="8dff3225-e194-4a5b-892f-4761eadc01d6" providerId="ADAL" clId="{A0778B8E-6B44-44E7-A31D-0C634EB71316}" dt="2024-02-09T15:40:11.351" v="142" actId="1076"/>
          <ac:grpSpMkLst>
            <pc:docMk/>
            <pc:sldMk cId="3228010573" sldId="259"/>
            <ac:grpSpMk id="5" creationId="{8446679F-BC32-096C-86C3-57FFD859859A}"/>
          </ac:grpSpMkLst>
        </pc:grpChg>
        <pc:grpChg chg="add mod">
          <ac:chgData name="EDWARDS, Kate (NHS WEST YORKSHIRE ICB - 15F)" userId="8dff3225-e194-4a5b-892f-4761eadc01d6" providerId="ADAL" clId="{A0778B8E-6B44-44E7-A31D-0C634EB71316}" dt="2024-02-09T15:40:20.671" v="145" actId="1076"/>
          <ac:grpSpMkLst>
            <pc:docMk/>
            <pc:sldMk cId="3228010573" sldId="259"/>
            <ac:grpSpMk id="8" creationId="{0887372E-A378-882B-C344-0CAEEE060A53}"/>
          </ac:grpSpMkLst>
        </pc:grpChg>
        <pc:grpChg chg="add mod">
          <ac:chgData name="EDWARDS, Kate (NHS WEST YORKSHIRE ICB - 15F)" userId="8dff3225-e194-4a5b-892f-4761eadc01d6" providerId="ADAL" clId="{A0778B8E-6B44-44E7-A31D-0C634EB71316}" dt="2024-02-09T15:40:25.359" v="147" actId="1076"/>
          <ac:grpSpMkLst>
            <pc:docMk/>
            <pc:sldMk cId="3228010573" sldId="259"/>
            <ac:grpSpMk id="11" creationId="{9600089E-9096-D365-564A-5ED739140C87}"/>
          </ac:grpSpMkLst>
        </pc:grpChg>
        <pc:grpChg chg="add mod">
          <ac:chgData name="EDWARDS, Kate (NHS WEST YORKSHIRE ICB - 15F)" userId="8dff3225-e194-4a5b-892f-4761eadc01d6" providerId="ADAL" clId="{A0778B8E-6B44-44E7-A31D-0C634EB71316}" dt="2024-02-09T15:40:15.219" v="143" actId="1076"/>
          <ac:grpSpMkLst>
            <pc:docMk/>
            <pc:sldMk cId="3228010573" sldId="259"/>
            <ac:grpSpMk id="14" creationId="{1A433FBD-29D4-0C15-18C5-3F3676FB1490}"/>
          </ac:grpSpMkLst>
        </pc:grpChg>
        <pc:grpChg chg="add mod">
          <ac:chgData name="EDWARDS, Kate (NHS WEST YORKSHIRE ICB - 15F)" userId="8dff3225-e194-4a5b-892f-4761eadc01d6" providerId="ADAL" clId="{A0778B8E-6B44-44E7-A31D-0C634EB71316}" dt="2024-02-09T15:40:17.458" v="144" actId="1076"/>
          <ac:grpSpMkLst>
            <pc:docMk/>
            <pc:sldMk cId="3228010573" sldId="259"/>
            <ac:grpSpMk id="17" creationId="{453E43BE-7892-B011-1B64-BE92BB6E4E2D}"/>
          </ac:grpSpMkLst>
        </pc:grpChg>
        <pc:grpChg chg="add mod">
          <ac:chgData name="EDWARDS, Kate (NHS WEST YORKSHIRE ICB - 15F)" userId="8dff3225-e194-4a5b-892f-4761eadc01d6" providerId="ADAL" clId="{A0778B8E-6B44-44E7-A31D-0C634EB71316}" dt="2024-02-09T15:40:22.762" v="146" actId="1076"/>
          <ac:grpSpMkLst>
            <pc:docMk/>
            <pc:sldMk cId="3228010573" sldId="259"/>
            <ac:grpSpMk id="20" creationId="{6A677A7E-0745-EED6-275F-780057DCA9F5}"/>
          </ac:grpSpMkLst>
        </pc:grpChg>
      </pc:sldChg>
      <pc:sldChg chg="addSp delSp modSp new mod">
        <pc:chgData name="EDWARDS, Kate (NHS WEST YORKSHIRE ICB - 15F)" userId="8dff3225-e194-4a5b-892f-4761eadc01d6" providerId="ADAL" clId="{A0778B8E-6B44-44E7-A31D-0C634EB71316}" dt="2024-02-09T15:47:50.957" v="342" actId="1076"/>
        <pc:sldMkLst>
          <pc:docMk/>
          <pc:sldMk cId="669443964" sldId="260"/>
        </pc:sldMkLst>
        <pc:spChg chg="mod">
          <ac:chgData name="EDWARDS, Kate (NHS WEST YORKSHIRE ICB - 15F)" userId="8dff3225-e194-4a5b-892f-4761eadc01d6" providerId="ADAL" clId="{A0778B8E-6B44-44E7-A31D-0C634EB71316}" dt="2024-02-09T15:47:50.957" v="342" actId="1076"/>
          <ac:spMkLst>
            <pc:docMk/>
            <pc:sldMk cId="669443964" sldId="260"/>
            <ac:spMk id="2" creationId="{39792B0E-ED89-79DE-3EB9-A62EF4AAD494}"/>
          </ac:spMkLst>
        </pc:spChg>
        <pc:spChg chg="del">
          <ac:chgData name="EDWARDS, Kate (NHS WEST YORKSHIRE ICB - 15F)" userId="8dff3225-e194-4a5b-892f-4761eadc01d6" providerId="ADAL" clId="{A0778B8E-6B44-44E7-A31D-0C634EB71316}" dt="2024-02-09T15:41:39.092" v="214" actId="21"/>
          <ac:spMkLst>
            <pc:docMk/>
            <pc:sldMk cId="669443964" sldId="260"/>
            <ac:spMk id="3" creationId="{D69D4256-AA56-5F77-85B6-5A05A6FA4224}"/>
          </ac:spMkLst>
        </pc:spChg>
        <pc:spChg chg="del">
          <ac:chgData name="EDWARDS, Kate (NHS WEST YORKSHIRE ICB - 15F)" userId="8dff3225-e194-4a5b-892f-4761eadc01d6" providerId="ADAL" clId="{A0778B8E-6B44-44E7-A31D-0C634EB71316}" dt="2024-02-09T15:41:41.142" v="215" actId="21"/>
          <ac:spMkLst>
            <pc:docMk/>
            <pc:sldMk cId="669443964" sldId="260"/>
            <ac:spMk id="4" creationId="{3AA1E41B-09EF-00D6-C588-F6028299C377}"/>
          </ac:spMkLst>
        </pc:spChg>
        <pc:spChg chg="mod">
          <ac:chgData name="EDWARDS, Kate (NHS WEST YORKSHIRE ICB - 15F)" userId="8dff3225-e194-4a5b-892f-4761eadc01d6" providerId="ADAL" clId="{A0778B8E-6B44-44E7-A31D-0C634EB71316}" dt="2024-02-09T15:41:52.656" v="216"/>
          <ac:spMkLst>
            <pc:docMk/>
            <pc:sldMk cId="669443964" sldId="260"/>
            <ac:spMk id="6" creationId="{75ED6CB0-E679-9ECD-7791-C135738F9E28}"/>
          </ac:spMkLst>
        </pc:spChg>
        <pc:spChg chg="mod">
          <ac:chgData name="EDWARDS, Kate (NHS WEST YORKSHIRE ICB - 15F)" userId="8dff3225-e194-4a5b-892f-4761eadc01d6" providerId="ADAL" clId="{A0778B8E-6B44-44E7-A31D-0C634EB71316}" dt="2024-02-09T15:41:52.656" v="216"/>
          <ac:spMkLst>
            <pc:docMk/>
            <pc:sldMk cId="669443964" sldId="260"/>
            <ac:spMk id="7" creationId="{2138C25B-92A2-0C52-9CAD-4EEBA5ECD122}"/>
          </ac:spMkLst>
        </pc:spChg>
        <pc:spChg chg="mod">
          <ac:chgData name="EDWARDS, Kate (NHS WEST YORKSHIRE ICB - 15F)" userId="8dff3225-e194-4a5b-892f-4761eadc01d6" providerId="ADAL" clId="{A0778B8E-6B44-44E7-A31D-0C634EB71316}" dt="2024-02-09T15:42:03.537" v="217"/>
          <ac:spMkLst>
            <pc:docMk/>
            <pc:sldMk cId="669443964" sldId="260"/>
            <ac:spMk id="9" creationId="{E448E9CC-3516-A1C5-A179-5E077A5D6E36}"/>
          </ac:spMkLst>
        </pc:spChg>
        <pc:spChg chg="mod">
          <ac:chgData name="EDWARDS, Kate (NHS WEST YORKSHIRE ICB - 15F)" userId="8dff3225-e194-4a5b-892f-4761eadc01d6" providerId="ADAL" clId="{A0778B8E-6B44-44E7-A31D-0C634EB71316}" dt="2024-02-09T15:42:03.537" v="217"/>
          <ac:spMkLst>
            <pc:docMk/>
            <pc:sldMk cId="669443964" sldId="260"/>
            <ac:spMk id="10" creationId="{06B1A0D0-6FE6-02A2-E4EC-0B6752EEE867}"/>
          </ac:spMkLst>
        </pc:spChg>
        <pc:spChg chg="add mod">
          <ac:chgData name="EDWARDS, Kate (NHS WEST YORKSHIRE ICB - 15F)" userId="8dff3225-e194-4a5b-892f-4761eadc01d6" providerId="ADAL" clId="{A0778B8E-6B44-44E7-A31D-0C634EB71316}" dt="2024-02-09T15:46:20.415" v="334" actId="1076"/>
          <ac:spMkLst>
            <pc:docMk/>
            <pc:sldMk cId="669443964" sldId="260"/>
            <ac:spMk id="11" creationId="{80E1BF5A-8209-2D62-6742-B88675333F1B}"/>
          </ac:spMkLst>
        </pc:spChg>
        <pc:spChg chg="mod">
          <ac:chgData name="EDWARDS, Kate (NHS WEST YORKSHIRE ICB - 15F)" userId="8dff3225-e194-4a5b-892f-4761eadc01d6" providerId="ADAL" clId="{A0778B8E-6B44-44E7-A31D-0C634EB71316}" dt="2024-02-09T15:42:20.942" v="219"/>
          <ac:spMkLst>
            <pc:docMk/>
            <pc:sldMk cId="669443964" sldId="260"/>
            <ac:spMk id="13" creationId="{8119FB43-F23F-20BD-A0F7-14C08E8689BE}"/>
          </ac:spMkLst>
        </pc:spChg>
        <pc:spChg chg="mod">
          <ac:chgData name="EDWARDS, Kate (NHS WEST YORKSHIRE ICB - 15F)" userId="8dff3225-e194-4a5b-892f-4761eadc01d6" providerId="ADAL" clId="{A0778B8E-6B44-44E7-A31D-0C634EB71316}" dt="2024-02-09T15:47:21.727" v="339" actId="207"/>
          <ac:spMkLst>
            <pc:docMk/>
            <pc:sldMk cId="669443964" sldId="260"/>
            <ac:spMk id="14" creationId="{7BD6AF1E-2F17-02FC-4D8C-DD7EEE3D9A5F}"/>
          </ac:spMkLst>
        </pc:spChg>
        <pc:spChg chg="mod">
          <ac:chgData name="EDWARDS, Kate (NHS WEST YORKSHIRE ICB - 15F)" userId="8dff3225-e194-4a5b-892f-4761eadc01d6" providerId="ADAL" clId="{A0778B8E-6B44-44E7-A31D-0C634EB71316}" dt="2024-02-09T15:42:29.528" v="220"/>
          <ac:spMkLst>
            <pc:docMk/>
            <pc:sldMk cId="669443964" sldId="260"/>
            <ac:spMk id="16" creationId="{7BE1AA97-4C1A-1442-1A3C-4CE575C6803E}"/>
          </ac:spMkLst>
        </pc:spChg>
        <pc:spChg chg="mod">
          <ac:chgData name="EDWARDS, Kate (NHS WEST YORKSHIRE ICB - 15F)" userId="8dff3225-e194-4a5b-892f-4761eadc01d6" providerId="ADAL" clId="{A0778B8E-6B44-44E7-A31D-0C634EB71316}" dt="2024-02-09T15:45:32.691" v="316" actId="20577"/>
          <ac:spMkLst>
            <pc:docMk/>
            <pc:sldMk cId="669443964" sldId="260"/>
            <ac:spMk id="17" creationId="{43A80052-554A-ADB3-C738-B64C5361CAE9}"/>
          </ac:spMkLst>
        </pc:spChg>
        <pc:spChg chg="mod">
          <ac:chgData name="EDWARDS, Kate (NHS WEST YORKSHIRE ICB - 15F)" userId="8dff3225-e194-4a5b-892f-4761eadc01d6" providerId="ADAL" clId="{A0778B8E-6B44-44E7-A31D-0C634EB71316}" dt="2024-02-09T15:47:44.887" v="341" actId="207"/>
          <ac:spMkLst>
            <pc:docMk/>
            <pc:sldMk cId="669443964" sldId="260"/>
            <ac:spMk id="19" creationId="{5CA55BD0-3B83-9113-D249-4F056B9E7F53}"/>
          </ac:spMkLst>
        </pc:spChg>
        <pc:spChg chg="mod">
          <ac:chgData name="EDWARDS, Kate (NHS WEST YORKSHIRE ICB - 15F)" userId="8dff3225-e194-4a5b-892f-4761eadc01d6" providerId="ADAL" clId="{A0778B8E-6B44-44E7-A31D-0C634EB71316}" dt="2024-02-09T15:42:47.112" v="223" actId="1076"/>
          <ac:spMkLst>
            <pc:docMk/>
            <pc:sldMk cId="669443964" sldId="260"/>
            <ac:spMk id="20" creationId="{6AE90691-93FB-1BAC-0F11-522DB8B3C568}"/>
          </ac:spMkLst>
        </pc:spChg>
        <pc:spChg chg="mod">
          <ac:chgData name="EDWARDS, Kate (NHS WEST YORKSHIRE ICB - 15F)" userId="8dff3225-e194-4a5b-892f-4761eadc01d6" providerId="ADAL" clId="{A0778B8E-6B44-44E7-A31D-0C634EB71316}" dt="2024-02-09T15:45:53.970" v="317"/>
          <ac:spMkLst>
            <pc:docMk/>
            <pc:sldMk cId="669443964" sldId="260"/>
            <ac:spMk id="22" creationId="{117D8135-FCFA-AB59-9897-DB9EB9967CC0}"/>
          </ac:spMkLst>
        </pc:spChg>
        <pc:spChg chg="mod">
          <ac:chgData name="EDWARDS, Kate (NHS WEST YORKSHIRE ICB - 15F)" userId="8dff3225-e194-4a5b-892f-4761eadc01d6" providerId="ADAL" clId="{A0778B8E-6B44-44E7-A31D-0C634EB71316}" dt="2024-02-09T15:45:53.970" v="317"/>
          <ac:spMkLst>
            <pc:docMk/>
            <pc:sldMk cId="669443964" sldId="260"/>
            <ac:spMk id="23" creationId="{A06317B3-845E-8141-C621-623CB3D683F0}"/>
          </ac:spMkLst>
        </pc:spChg>
        <pc:grpChg chg="add del mod">
          <ac:chgData name="EDWARDS, Kate (NHS WEST YORKSHIRE ICB - 15F)" userId="8dff3225-e194-4a5b-892f-4761eadc01d6" providerId="ADAL" clId="{A0778B8E-6B44-44E7-A31D-0C634EB71316}" dt="2024-02-09T15:46:03.109" v="329" actId="478"/>
          <ac:grpSpMkLst>
            <pc:docMk/>
            <pc:sldMk cId="669443964" sldId="260"/>
            <ac:grpSpMk id="5" creationId="{CD1A0280-4DCE-D6A7-B66E-1A3D9B9FC597}"/>
          </ac:grpSpMkLst>
        </pc:grpChg>
        <pc:grpChg chg="add del mod">
          <ac:chgData name="EDWARDS, Kate (NHS WEST YORKSHIRE ICB - 15F)" userId="8dff3225-e194-4a5b-892f-4761eadc01d6" providerId="ADAL" clId="{A0778B8E-6B44-44E7-A31D-0C634EB71316}" dt="2024-02-09T15:46:04.788" v="330" actId="478"/>
          <ac:grpSpMkLst>
            <pc:docMk/>
            <pc:sldMk cId="669443964" sldId="260"/>
            <ac:grpSpMk id="8" creationId="{61DC665C-9331-D6BA-270D-F641B2FB4A24}"/>
          </ac:grpSpMkLst>
        </pc:grpChg>
        <pc:grpChg chg="add mod">
          <ac:chgData name="EDWARDS, Kate (NHS WEST YORKSHIRE ICB - 15F)" userId="8dff3225-e194-4a5b-892f-4761eadc01d6" providerId="ADAL" clId="{A0778B8E-6B44-44E7-A31D-0C634EB71316}" dt="2024-02-09T15:46:11.390" v="331" actId="1076"/>
          <ac:grpSpMkLst>
            <pc:docMk/>
            <pc:sldMk cId="669443964" sldId="260"/>
            <ac:grpSpMk id="12" creationId="{4FE8D7F1-EF16-AFD3-1C40-2B046383572B}"/>
          </ac:grpSpMkLst>
        </pc:grpChg>
        <pc:grpChg chg="add mod">
          <ac:chgData name="EDWARDS, Kate (NHS WEST YORKSHIRE ICB - 15F)" userId="8dff3225-e194-4a5b-892f-4761eadc01d6" providerId="ADAL" clId="{A0778B8E-6B44-44E7-A31D-0C634EB71316}" dt="2024-02-09T15:46:14.382" v="332" actId="1076"/>
          <ac:grpSpMkLst>
            <pc:docMk/>
            <pc:sldMk cId="669443964" sldId="260"/>
            <ac:grpSpMk id="15" creationId="{26A74307-A1AB-79D9-3F57-A90F7E7A82A5}"/>
          </ac:grpSpMkLst>
        </pc:grpChg>
        <pc:grpChg chg="add mod">
          <ac:chgData name="EDWARDS, Kate (NHS WEST YORKSHIRE ICB - 15F)" userId="8dff3225-e194-4a5b-892f-4761eadc01d6" providerId="ADAL" clId="{A0778B8E-6B44-44E7-A31D-0C634EB71316}" dt="2024-02-09T15:46:16.819" v="333" actId="1076"/>
          <ac:grpSpMkLst>
            <pc:docMk/>
            <pc:sldMk cId="669443964" sldId="260"/>
            <ac:grpSpMk id="18" creationId="{EEC464AE-5D48-DFDC-7C6A-FC1F2629DEF1}"/>
          </ac:grpSpMkLst>
        </pc:grpChg>
        <pc:grpChg chg="add del mod">
          <ac:chgData name="EDWARDS, Kate (NHS WEST YORKSHIRE ICB - 15F)" userId="8dff3225-e194-4a5b-892f-4761eadc01d6" providerId="ADAL" clId="{A0778B8E-6B44-44E7-A31D-0C634EB71316}" dt="2024-02-09T15:45:56.322" v="318"/>
          <ac:grpSpMkLst>
            <pc:docMk/>
            <pc:sldMk cId="669443964" sldId="260"/>
            <ac:grpSpMk id="21" creationId="{04FB7363-9F63-8AA6-3A2C-689B9D86F867}"/>
          </ac:grpSpMkLst>
        </pc:grpChg>
      </pc:sldChg>
      <pc:sldChg chg="addSp delSp modSp new mod">
        <pc:chgData name="EDWARDS, Kate (NHS WEST YORKSHIRE ICB - 15F)" userId="8dff3225-e194-4a5b-892f-4761eadc01d6" providerId="ADAL" clId="{A0778B8E-6B44-44E7-A31D-0C634EB71316}" dt="2024-02-09T15:49:29.229" v="374" actId="14100"/>
        <pc:sldMkLst>
          <pc:docMk/>
          <pc:sldMk cId="2235162685" sldId="261"/>
        </pc:sldMkLst>
        <pc:spChg chg="mod">
          <ac:chgData name="EDWARDS, Kate (NHS WEST YORKSHIRE ICB - 15F)" userId="8dff3225-e194-4a5b-892f-4761eadc01d6" providerId="ADAL" clId="{A0778B8E-6B44-44E7-A31D-0C634EB71316}" dt="2024-02-09T15:49:10.005" v="370" actId="14100"/>
          <ac:spMkLst>
            <pc:docMk/>
            <pc:sldMk cId="2235162685" sldId="261"/>
            <ac:spMk id="2" creationId="{A3E087EA-2E73-C995-429E-CF1C78BA3EDB}"/>
          </ac:spMkLst>
        </pc:spChg>
        <pc:spChg chg="del">
          <ac:chgData name="EDWARDS, Kate (NHS WEST YORKSHIRE ICB - 15F)" userId="8dff3225-e194-4a5b-892f-4761eadc01d6" providerId="ADAL" clId="{A0778B8E-6B44-44E7-A31D-0C634EB71316}" dt="2024-02-09T15:49:12.773" v="371" actId="21"/>
          <ac:spMkLst>
            <pc:docMk/>
            <pc:sldMk cId="2235162685" sldId="261"/>
            <ac:spMk id="3" creationId="{CF5B14FD-105C-F5BA-DAD8-AC16DE041052}"/>
          </ac:spMkLst>
        </pc:spChg>
        <pc:spChg chg="del">
          <ac:chgData name="EDWARDS, Kate (NHS WEST YORKSHIRE ICB - 15F)" userId="8dff3225-e194-4a5b-892f-4761eadc01d6" providerId="ADAL" clId="{A0778B8E-6B44-44E7-A31D-0C634EB71316}" dt="2024-02-09T15:49:14.723" v="372" actId="21"/>
          <ac:spMkLst>
            <pc:docMk/>
            <pc:sldMk cId="2235162685" sldId="261"/>
            <ac:spMk id="4" creationId="{74637CD6-E8FC-07DB-508D-1C0865908440}"/>
          </ac:spMkLst>
        </pc:spChg>
        <pc:picChg chg="add mod">
          <ac:chgData name="EDWARDS, Kate (NHS WEST YORKSHIRE ICB - 15F)" userId="8dff3225-e194-4a5b-892f-4761eadc01d6" providerId="ADAL" clId="{A0778B8E-6B44-44E7-A31D-0C634EB71316}" dt="2024-02-09T15:49:29.229" v="374" actId="14100"/>
          <ac:picMkLst>
            <pc:docMk/>
            <pc:sldMk cId="2235162685" sldId="261"/>
            <ac:picMk id="5" creationId="{0E8F8C4F-EB70-F377-D8E9-C85DF99FA119}"/>
          </ac:picMkLst>
        </pc:picChg>
      </pc:sldChg>
      <pc:sldChg chg="addSp modSp new mod">
        <pc:chgData name="EDWARDS, Kate (NHS WEST YORKSHIRE ICB - 15F)" userId="8dff3225-e194-4a5b-892f-4761eadc01d6" providerId="ADAL" clId="{A0778B8E-6B44-44E7-A31D-0C634EB71316}" dt="2024-02-09T16:02:06.221" v="542" actId="20577"/>
        <pc:sldMkLst>
          <pc:docMk/>
          <pc:sldMk cId="3622594329" sldId="262"/>
        </pc:sldMkLst>
        <pc:spChg chg="mod">
          <ac:chgData name="EDWARDS, Kate (NHS WEST YORKSHIRE ICB - 15F)" userId="8dff3225-e194-4a5b-892f-4761eadc01d6" providerId="ADAL" clId="{A0778B8E-6B44-44E7-A31D-0C634EB71316}" dt="2024-02-09T15:59:43.669" v="480" actId="14100"/>
          <ac:spMkLst>
            <pc:docMk/>
            <pc:sldMk cId="3622594329" sldId="262"/>
            <ac:spMk id="2" creationId="{4BF795AD-6E9C-BF62-BA3E-DA415F9E8941}"/>
          </ac:spMkLst>
        </pc:spChg>
        <pc:graphicFrameChg chg="add mod modGraphic">
          <ac:chgData name="EDWARDS, Kate (NHS WEST YORKSHIRE ICB - 15F)" userId="8dff3225-e194-4a5b-892f-4761eadc01d6" providerId="ADAL" clId="{A0778B8E-6B44-44E7-A31D-0C634EB71316}" dt="2024-02-09T16:02:06.221" v="542" actId="20577"/>
          <ac:graphicFrameMkLst>
            <pc:docMk/>
            <pc:sldMk cId="3622594329" sldId="262"/>
            <ac:graphicFrameMk id="5" creationId="{4A951EEF-6758-E999-D796-57E7D1BF7DB2}"/>
          </ac:graphicFrameMkLst>
        </pc:graphicFrameChg>
      </pc:sldChg>
      <pc:sldChg chg="modSp new del mod">
        <pc:chgData name="EDWARDS, Kate (NHS WEST YORKSHIRE ICB - 15F)" userId="8dff3225-e194-4a5b-892f-4761eadc01d6" providerId="ADAL" clId="{A0778B8E-6B44-44E7-A31D-0C634EB71316}" dt="2024-02-09T16:00:56.458" v="497" actId="2696"/>
        <pc:sldMkLst>
          <pc:docMk/>
          <pc:sldMk cId="3457509219" sldId="263"/>
        </pc:sldMkLst>
        <pc:spChg chg="mod">
          <ac:chgData name="EDWARDS, Kate (NHS WEST YORKSHIRE ICB - 15F)" userId="8dff3225-e194-4a5b-892f-4761eadc01d6" providerId="ADAL" clId="{A0778B8E-6B44-44E7-A31D-0C634EB71316}" dt="2024-02-09T16:00:29.424" v="487" actId="1076"/>
          <ac:spMkLst>
            <pc:docMk/>
            <pc:sldMk cId="3457509219" sldId="263"/>
            <ac:spMk id="2" creationId="{EC391F80-E052-1E05-2CE3-4F23C05ABCAD}"/>
          </ac:spMkLst>
        </pc:spChg>
      </pc:sldChg>
      <pc:sldChg chg="modSp new mod ord">
        <pc:chgData name="EDWARDS, Kate (NHS WEST YORKSHIRE ICB - 15F)" userId="8dff3225-e194-4a5b-892f-4761eadc01d6" providerId="ADAL" clId="{A0778B8E-6B44-44E7-A31D-0C634EB71316}" dt="2024-02-09T16:01:17.257" v="502" actId="207"/>
        <pc:sldMkLst>
          <pc:docMk/>
          <pc:sldMk cId="3959515711" sldId="264"/>
        </pc:sldMkLst>
        <pc:spChg chg="mod">
          <ac:chgData name="EDWARDS, Kate (NHS WEST YORKSHIRE ICB - 15F)" userId="8dff3225-e194-4a5b-892f-4761eadc01d6" providerId="ADAL" clId="{A0778B8E-6B44-44E7-A31D-0C634EB71316}" dt="2024-02-09T16:00:50.883" v="495" actId="14100"/>
          <ac:spMkLst>
            <pc:docMk/>
            <pc:sldMk cId="3959515711" sldId="264"/>
            <ac:spMk id="2" creationId="{C6B5B58F-6B25-4EAB-9610-CBC67DF7BFAB}"/>
          </ac:spMkLst>
        </pc:spChg>
        <pc:spChg chg="mod">
          <ac:chgData name="EDWARDS, Kate (NHS WEST YORKSHIRE ICB - 15F)" userId="8dff3225-e194-4a5b-892f-4761eadc01d6" providerId="ADAL" clId="{A0778B8E-6B44-44E7-A31D-0C634EB71316}" dt="2024-02-09T16:01:17.257" v="502" actId="207"/>
          <ac:spMkLst>
            <pc:docMk/>
            <pc:sldMk cId="3959515711" sldId="264"/>
            <ac:spMk id="3" creationId="{06D9F6A3-5737-34E9-523C-5B819BC13E9B}"/>
          </ac:spMkLst>
        </pc:spChg>
      </pc:sldChg>
      <pc:sldChg chg="modSp add del mod">
        <pc:chgData name="EDWARDS, Kate (NHS WEST YORKSHIRE ICB - 15F)" userId="8dff3225-e194-4a5b-892f-4761eadc01d6" providerId="ADAL" clId="{A0778B8E-6B44-44E7-A31D-0C634EB71316}" dt="2024-02-09T15:24:48.276" v="74" actId="2696"/>
        <pc:sldMkLst>
          <pc:docMk/>
          <pc:sldMk cId="2206287917" sldId="2145707795"/>
        </pc:sldMkLst>
        <pc:graphicFrameChg chg="modGraphic">
          <ac:chgData name="EDWARDS, Kate (NHS WEST YORKSHIRE ICB - 15F)" userId="8dff3225-e194-4a5b-892f-4761eadc01d6" providerId="ADAL" clId="{A0778B8E-6B44-44E7-A31D-0C634EB71316}" dt="2024-02-09T15:24:15.495" v="72" actId="14100"/>
          <ac:graphicFrameMkLst>
            <pc:docMk/>
            <pc:sldMk cId="2206287917" sldId="2145707795"/>
            <ac:graphicFrameMk id="3" creationId="{E6C4219E-95AA-8203-2E17-F6F303A1635F}"/>
          </ac:graphicFrameMkLst>
        </pc:graphicFrameChg>
      </pc:sldChg>
      <pc:sldChg chg="modSp add del mod">
        <pc:chgData name="EDWARDS, Kate (NHS WEST YORKSHIRE ICB - 15F)" userId="8dff3225-e194-4a5b-892f-4761eadc01d6" providerId="ADAL" clId="{A0778B8E-6B44-44E7-A31D-0C634EB71316}" dt="2024-02-09T15:35:22.759" v="114" actId="2696"/>
        <pc:sldMkLst>
          <pc:docMk/>
          <pc:sldMk cId="3183858666" sldId="2145707796"/>
        </pc:sldMkLst>
        <pc:graphicFrameChg chg="mod modGraphic">
          <ac:chgData name="EDWARDS, Kate (NHS WEST YORKSHIRE ICB - 15F)" userId="8dff3225-e194-4a5b-892f-4761eadc01d6" providerId="ADAL" clId="{A0778B8E-6B44-44E7-A31D-0C634EB71316}" dt="2024-02-09T15:30:03.318" v="89" actId="207"/>
          <ac:graphicFrameMkLst>
            <pc:docMk/>
            <pc:sldMk cId="3183858666" sldId="2145707796"/>
            <ac:graphicFrameMk id="3" creationId="{E6C4219E-95AA-8203-2E17-F6F303A1635F}"/>
          </ac:graphicFrameMkLst>
        </pc:graphicFrameChg>
      </pc:sldChg>
      <pc:sldMasterChg chg="delSldLayout">
        <pc:chgData name="EDWARDS, Kate (NHS WEST YORKSHIRE ICB - 15F)" userId="8dff3225-e194-4a5b-892f-4761eadc01d6" providerId="ADAL" clId="{A0778B8E-6B44-44E7-A31D-0C634EB71316}" dt="2024-02-09T15:24:48.276" v="74" actId="2696"/>
        <pc:sldMasterMkLst>
          <pc:docMk/>
          <pc:sldMasterMk cId="1154198942" sldId="2147483648"/>
        </pc:sldMasterMkLst>
        <pc:sldLayoutChg chg="del">
          <pc:chgData name="EDWARDS, Kate (NHS WEST YORKSHIRE ICB - 15F)" userId="8dff3225-e194-4a5b-892f-4761eadc01d6" providerId="ADAL" clId="{A0778B8E-6B44-44E7-A31D-0C634EB71316}" dt="2024-02-09T15:24:48.276" v="74" actId="2696"/>
          <pc:sldLayoutMkLst>
            <pc:docMk/>
            <pc:sldMasterMk cId="1154198942" sldId="2147483648"/>
            <pc:sldLayoutMk cId="3895331101" sldId="2147483684"/>
          </pc:sldLayoutMkLst>
        </pc:sldLayoutChg>
      </pc:sldMasterChg>
      <pc:sldMasterChg chg="del delSldLayout">
        <pc:chgData name="EDWARDS, Kate (NHS WEST YORKSHIRE ICB - 15F)" userId="8dff3225-e194-4a5b-892f-4761eadc01d6" providerId="ADAL" clId="{A0778B8E-6B44-44E7-A31D-0C634EB71316}" dt="2024-02-09T15:35:22.759" v="114" actId="2696"/>
        <pc:sldMasterMkLst>
          <pc:docMk/>
          <pc:sldMasterMk cId="3654865348" sldId="2147483685"/>
        </pc:sldMasterMkLst>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2239200265" sldId="2147483686"/>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3762769146" sldId="2147483687"/>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621456583" sldId="2147483688"/>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2026575699" sldId="2147483689"/>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3895885024" sldId="2147483690"/>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2538532074" sldId="2147483691"/>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2036336377" sldId="2147483692"/>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3654744469" sldId="2147483693"/>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689396387" sldId="2147483694"/>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2736471436" sldId="2147483695"/>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376098839" sldId="2147483696"/>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3206988629" sldId="2147483697"/>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240398097" sldId="2147483698"/>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100058807" sldId="2147483699"/>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291445149" sldId="2147483700"/>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3115606794" sldId="2147483701"/>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2792731653" sldId="214748370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0A6BB5-728A-4403-BEB1-9CAAC8D74F50}" type="datetimeFigureOut">
              <a:rPr lang="en-GB" smtClean="0"/>
              <a:t>27/09/2024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87131-B0EB-4730-B407-991CC8DB7764}" type="slidenum">
              <a:rPr lang="en-GB" smtClean="0"/>
              <a:t>‹#›</a:t>
            </a:fld>
            <a:endParaRPr lang="en-GB"/>
          </a:p>
        </p:txBody>
      </p:sp>
    </p:spTree>
    <p:extLst>
      <p:ext uri="{BB962C8B-B14F-4D97-AF65-F5344CB8AC3E}">
        <p14:creationId xmlns:p14="http://schemas.microsoft.com/office/powerpoint/2010/main" val="858135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EBEE3376-7AED-370E-5575-D3F2DA830C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C12DCE1B-FAE1-3F74-BCB7-998F778379BB}"/>
              </a:ext>
            </a:extLst>
          </p:cNvPr>
          <p:cNvSpPr>
            <a:spLocks noGrp="1"/>
          </p:cNvSpPr>
          <p:nvPr>
            <p:ph type="title" hasCustomPrompt="1"/>
          </p:nvPr>
        </p:nvSpPr>
        <p:spPr>
          <a:xfrm>
            <a:off x="1028632" y="3153844"/>
            <a:ext cx="5233020" cy="2074139"/>
          </a:xfrm>
        </p:spPr>
        <p:txBody>
          <a:bodyPr>
            <a:noAutofit/>
          </a:bodyPr>
          <a:lstStyle>
            <a:lvl1pPr>
              <a:defRPr sz="5500" b="1" i="0">
                <a:latin typeface="Arial" panose="020B0604020202020204" pitchFamily="34" charset="0"/>
                <a:cs typeface="Arial" panose="020B0604020202020204" pitchFamily="34" charset="0"/>
              </a:defRPr>
            </a:lvl1pPr>
          </a:lstStyle>
          <a:p>
            <a:r>
              <a:rPr lang="en-GB" dirty="0"/>
              <a:t>West Yorkshire Integrated Care Board</a:t>
            </a:r>
            <a:endParaRPr lang="en-US" dirty="0"/>
          </a:p>
        </p:txBody>
      </p:sp>
    </p:spTree>
    <p:extLst>
      <p:ext uri="{BB962C8B-B14F-4D97-AF65-F5344CB8AC3E}">
        <p14:creationId xmlns:p14="http://schemas.microsoft.com/office/powerpoint/2010/main" val="1651044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B56E5F83-F0F4-4A9E-7753-E3DD56EADF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93264" y="76812"/>
            <a:ext cx="10005472" cy="6704375"/>
          </a:xfrm>
          <a:prstGeom prst="rect">
            <a:avLst/>
          </a:prstGeom>
        </p:spPr>
      </p:pic>
    </p:spTree>
    <p:extLst>
      <p:ext uri="{BB962C8B-B14F-4D97-AF65-F5344CB8AC3E}">
        <p14:creationId xmlns:p14="http://schemas.microsoft.com/office/powerpoint/2010/main" val="1712789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12100181-83E6-E227-C7C0-CC6BDB0A08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957172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01AC7202-A3CA-053A-634D-97FC7F6425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0093" y="758883"/>
            <a:ext cx="11811813" cy="5340233"/>
          </a:xfrm>
          <a:prstGeom prst="rect">
            <a:avLst/>
          </a:prstGeom>
        </p:spPr>
      </p:pic>
    </p:spTree>
    <p:extLst>
      <p:ext uri="{BB962C8B-B14F-4D97-AF65-F5344CB8AC3E}">
        <p14:creationId xmlns:p14="http://schemas.microsoft.com/office/powerpoint/2010/main" val="1255008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0F660843-3BD7-4EAE-4859-CE642D1DE9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607592" y="104361"/>
            <a:ext cx="8976815" cy="6649278"/>
          </a:xfrm>
          <a:prstGeom prst="rect">
            <a:avLst/>
          </a:prstGeom>
        </p:spPr>
      </p:pic>
    </p:spTree>
    <p:extLst>
      <p:ext uri="{BB962C8B-B14F-4D97-AF65-F5344CB8AC3E}">
        <p14:creationId xmlns:p14="http://schemas.microsoft.com/office/powerpoint/2010/main" val="2664402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descr="Text, letter&#10;&#10;Description automatically generated">
            <a:extLst>
              <a:ext uri="{FF2B5EF4-FFF2-40B4-BE49-F238E27FC236}">
                <a16:creationId xmlns:a16="http://schemas.microsoft.com/office/drawing/2014/main" id="{5F376987-2BB3-330C-7EDD-11B9E147EA5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55421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descr="Text, letter&#10;&#10;Description automatically generated">
            <a:extLst>
              <a:ext uri="{FF2B5EF4-FFF2-40B4-BE49-F238E27FC236}">
                <a16:creationId xmlns:a16="http://schemas.microsoft.com/office/drawing/2014/main" id="{9923A945-2E90-DB94-81BB-3665C436DF2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93554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0FCE2000-A5E7-14A9-F247-4838D38D5B3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35692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descr="Graphical user interface, text, application, Word&#10;&#10;Description automatically generated">
            <a:extLst>
              <a:ext uri="{FF2B5EF4-FFF2-40B4-BE49-F238E27FC236}">
                <a16:creationId xmlns:a16="http://schemas.microsoft.com/office/drawing/2014/main" id="{18E8B8F0-648A-98AB-4182-79703CBB868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3029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A6F9BF01-DB30-1D0F-BEFC-09CBE56A5C5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11374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93DFC799-9DD1-98E8-DCF0-AAEA061C73F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35362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6" name="Picture 5" descr="A screenshot of a computer&#10;&#10;Description automatically generated with medium confidence">
            <a:extLst>
              <a:ext uri="{FF2B5EF4-FFF2-40B4-BE49-F238E27FC236}">
                <a16:creationId xmlns:a16="http://schemas.microsoft.com/office/drawing/2014/main" id="{C89A762F-DD37-89D0-A9A7-B69BAAE9AE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28FC3F0-7439-9C1A-D566-2CED21D5C71C}"/>
              </a:ext>
            </a:extLst>
          </p:cNvPr>
          <p:cNvSpPr>
            <a:spLocks noGrp="1"/>
          </p:cNvSpPr>
          <p:nvPr>
            <p:ph type="title" hasCustomPrompt="1"/>
          </p:nvPr>
        </p:nvSpPr>
        <p:spPr>
          <a:xfrm>
            <a:off x="1938130" y="742813"/>
            <a:ext cx="7772399" cy="509518"/>
          </a:xfrm>
        </p:spPr>
        <p:txBody>
          <a:bodyPr>
            <a:normAutofit/>
          </a:bodyPr>
          <a:lstStyle>
            <a:lvl1pPr>
              <a:defRPr sz="3600">
                <a:latin typeface="Arial" panose="020B0604020202020204" pitchFamily="34" charset="0"/>
                <a:cs typeface="Arial" panose="020B0604020202020204" pitchFamily="34" charset="0"/>
              </a:defRPr>
            </a:lvl1pPr>
          </a:lstStyle>
          <a:p>
            <a:r>
              <a:rPr lang="en-GB" dirty="0"/>
              <a:t>Insert title here…</a:t>
            </a:r>
            <a:endParaRPr lang="en-US" dirty="0"/>
          </a:p>
        </p:txBody>
      </p:sp>
      <p:sp>
        <p:nvSpPr>
          <p:cNvPr id="3" name="Content Placeholder 2">
            <a:extLst>
              <a:ext uri="{FF2B5EF4-FFF2-40B4-BE49-F238E27FC236}">
                <a16:creationId xmlns:a16="http://schemas.microsoft.com/office/drawing/2014/main" id="{468350A9-0111-7B00-633E-6B5A8B907146}"/>
              </a:ext>
            </a:extLst>
          </p:cNvPr>
          <p:cNvSpPr>
            <a:spLocks noGrp="1"/>
          </p:cNvSpPr>
          <p:nvPr>
            <p:ph sz="half" idx="1" hasCustomPrompt="1"/>
          </p:nvPr>
        </p:nvSpPr>
        <p:spPr>
          <a:xfrm>
            <a:off x="1938130" y="1825625"/>
            <a:ext cx="7772399" cy="3690592"/>
          </a:xfrm>
        </p:spPr>
        <p:txBody>
          <a:bodyPr>
            <a:normAutofit/>
          </a:bodyPr>
          <a:lstStyle>
            <a:lvl1pPr marL="0" indent="0">
              <a:buNone/>
              <a:defRPr sz="1800" b="0" i="0">
                <a:latin typeface="Arial" panose="020B0604020202020204" pitchFamily="34" charset="0"/>
                <a:cs typeface="Arial" panose="020B0604020202020204" pitchFamily="34" charset="0"/>
              </a:defRPr>
            </a:lvl1pPr>
          </a:lstStyle>
          <a:p>
            <a:pPr lvl="0"/>
            <a:r>
              <a:rPr lang="en-US" dirty="0"/>
              <a:t>Body copy here…</a:t>
            </a:r>
          </a:p>
        </p:txBody>
      </p:sp>
    </p:spTree>
    <p:extLst>
      <p:ext uri="{BB962C8B-B14F-4D97-AF65-F5344CB8AC3E}">
        <p14:creationId xmlns:p14="http://schemas.microsoft.com/office/powerpoint/2010/main" val="1186069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99F04955-1614-7736-62F4-C4CD7B62458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59973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descr="Text, Word, letter&#10;&#10;Description automatically generated">
            <a:extLst>
              <a:ext uri="{FF2B5EF4-FFF2-40B4-BE49-F238E27FC236}">
                <a16:creationId xmlns:a16="http://schemas.microsoft.com/office/drawing/2014/main" id="{5E4611A2-250D-299B-99FB-C0AB5FEB8F5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48249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3B439410-391C-BC29-A74D-1561A6CBB9D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93036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4140E9E8-AACD-1619-8320-4955ED97746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34441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descr="A picture containing text, businesscard, screenshot&#10;&#10;Description automatically generated">
            <a:extLst>
              <a:ext uri="{FF2B5EF4-FFF2-40B4-BE49-F238E27FC236}">
                <a16:creationId xmlns:a16="http://schemas.microsoft.com/office/drawing/2014/main" id="{3F0006C2-929E-DAFB-BEC5-BC06F442D88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575401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7707E836-875B-E6CE-F21C-F34E33B63BF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36550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B6335688-7700-C818-619D-CED094F96CA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46464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BAC2E3D-546A-14B6-6F15-ECE9CDEF594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10112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4357FB3-CBF8-12F6-6E80-C2F83DF3FBE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44179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6E40D464-0C8C-12C9-B575-F0B85CDBAE9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50231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6" name="Picture 5" descr="A screenshot of a computer&#10;&#10;Description automatically generated with medium confidence">
            <a:extLst>
              <a:ext uri="{FF2B5EF4-FFF2-40B4-BE49-F238E27FC236}">
                <a16:creationId xmlns:a16="http://schemas.microsoft.com/office/drawing/2014/main" id="{CDA93B22-E82E-AB3A-21C0-79A82226B6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28FC3F0-7439-9C1A-D566-2CED21D5C71C}"/>
              </a:ext>
            </a:extLst>
          </p:cNvPr>
          <p:cNvSpPr>
            <a:spLocks noGrp="1"/>
          </p:cNvSpPr>
          <p:nvPr>
            <p:ph type="title" hasCustomPrompt="1"/>
          </p:nvPr>
        </p:nvSpPr>
        <p:spPr>
          <a:xfrm>
            <a:off x="838198" y="555280"/>
            <a:ext cx="4999381" cy="509518"/>
          </a:xfrm>
        </p:spPr>
        <p:txBody>
          <a:bodyPr>
            <a:normAutofit/>
          </a:bodyPr>
          <a:lstStyle>
            <a:lvl1pPr>
              <a:defRPr sz="3600">
                <a:latin typeface="Arial" panose="020B0604020202020204" pitchFamily="34" charset="0"/>
                <a:cs typeface="Arial" panose="020B0604020202020204" pitchFamily="34" charset="0"/>
              </a:defRPr>
            </a:lvl1pPr>
          </a:lstStyle>
          <a:p>
            <a:r>
              <a:rPr lang="en-GB" dirty="0"/>
              <a:t>Insert title here…</a:t>
            </a:r>
            <a:endParaRPr lang="en-US" dirty="0"/>
          </a:p>
        </p:txBody>
      </p:sp>
      <p:sp>
        <p:nvSpPr>
          <p:cNvPr id="3" name="Content Placeholder 2">
            <a:extLst>
              <a:ext uri="{FF2B5EF4-FFF2-40B4-BE49-F238E27FC236}">
                <a16:creationId xmlns:a16="http://schemas.microsoft.com/office/drawing/2014/main" id="{468350A9-0111-7B00-633E-6B5A8B907146}"/>
              </a:ext>
            </a:extLst>
          </p:cNvPr>
          <p:cNvSpPr>
            <a:spLocks noGrp="1"/>
          </p:cNvSpPr>
          <p:nvPr>
            <p:ph sz="half" idx="1" hasCustomPrompt="1"/>
          </p:nvPr>
        </p:nvSpPr>
        <p:spPr>
          <a:xfrm>
            <a:off x="838199" y="1620078"/>
            <a:ext cx="4999381" cy="3982211"/>
          </a:xfrm>
        </p:spPr>
        <p:txBody>
          <a:bodyPr>
            <a:normAutofit/>
          </a:bodyPr>
          <a:lstStyle>
            <a:lvl1pPr marL="0" indent="0">
              <a:buNone/>
              <a:defRPr sz="1800" b="0">
                <a:latin typeface="Arial" panose="020B0604020202020204" pitchFamily="34" charset="0"/>
                <a:cs typeface="Arial" panose="020B0604020202020204" pitchFamily="34" charset="0"/>
              </a:defRPr>
            </a:lvl1pPr>
          </a:lstStyle>
          <a:p>
            <a:pPr lvl="0"/>
            <a:r>
              <a:rPr lang="en-US" dirty="0"/>
              <a:t>Body copy here…</a:t>
            </a:r>
          </a:p>
        </p:txBody>
      </p:sp>
      <p:sp>
        <p:nvSpPr>
          <p:cNvPr id="4" name="Content Placeholder 3">
            <a:extLst>
              <a:ext uri="{FF2B5EF4-FFF2-40B4-BE49-F238E27FC236}">
                <a16:creationId xmlns:a16="http://schemas.microsoft.com/office/drawing/2014/main" id="{557C6608-1814-BA3D-3DB5-EB58C06F0DA1}"/>
              </a:ext>
            </a:extLst>
          </p:cNvPr>
          <p:cNvSpPr>
            <a:spLocks noGrp="1"/>
          </p:cNvSpPr>
          <p:nvPr>
            <p:ph sz="half" idx="2" hasCustomPrompt="1"/>
          </p:nvPr>
        </p:nvSpPr>
        <p:spPr>
          <a:xfrm>
            <a:off x="6354420" y="1620078"/>
            <a:ext cx="4999381" cy="3982211"/>
          </a:xfr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GB" dirty="0"/>
              <a:t>Body copy here…</a:t>
            </a:r>
            <a:endParaRPr lang="en-US" dirty="0"/>
          </a:p>
        </p:txBody>
      </p:sp>
    </p:spTree>
    <p:extLst>
      <p:ext uri="{BB962C8B-B14F-4D97-AF65-F5344CB8AC3E}">
        <p14:creationId xmlns:p14="http://schemas.microsoft.com/office/powerpoint/2010/main" val="21828754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D0991CB0-2EAC-98E2-6749-27C17939372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00772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76D7334E-E689-4406-E8F0-C1049E2644C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97414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C133EAAB-82C6-5B46-E8F5-77C2629F88C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97364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36F2B2EF-6AF4-A8A3-1035-906E0B9F1C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32038" y="410790"/>
            <a:ext cx="9727923" cy="6036420"/>
          </a:xfrm>
          <a:prstGeom prst="rect">
            <a:avLst/>
          </a:prstGeom>
        </p:spPr>
      </p:pic>
    </p:spTree>
    <p:extLst>
      <p:ext uri="{BB962C8B-B14F-4D97-AF65-F5344CB8AC3E}">
        <p14:creationId xmlns:p14="http://schemas.microsoft.com/office/powerpoint/2010/main" val="1833197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2ECAA68-50C8-F3C8-40BD-F9AEFB462B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31494" y="0"/>
            <a:ext cx="8329011" cy="6858000"/>
          </a:xfrm>
          <a:prstGeom prst="rect">
            <a:avLst/>
          </a:prstGeom>
        </p:spPr>
      </p:pic>
    </p:spTree>
    <p:extLst>
      <p:ext uri="{BB962C8B-B14F-4D97-AF65-F5344CB8AC3E}">
        <p14:creationId xmlns:p14="http://schemas.microsoft.com/office/powerpoint/2010/main" val="217398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3" name="Picture 2" descr="Diagram, map&#10;&#10;Description automatically generated">
            <a:extLst>
              <a:ext uri="{FF2B5EF4-FFF2-40B4-BE49-F238E27FC236}">
                <a16:creationId xmlns:a16="http://schemas.microsoft.com/office/drawing/2014/main" id="{CD8D9065-800F-776F-DA51-C6A475DF9E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46197" y="0"/>
            <a:ext cx="9699606" cy="6858000"/>
          </a:xfrm>
          <a:prstGeom prst="rect">
            <a:avLst/>
          </a:prstGeom>
        </p:spPr>
      </p:pic>
    </p:spTree>
    <p:extLst>
      <p:ext uri="{BB962C8B-B14F-4D97-AF65-F5344CB8AC3E}">
        <p14:creationId xmlns:p14="http://schemas.microsoft.com/office/powerpoint/2010/main" val="2579429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E1AB9184-019D-6C76-EB0C-65DD711442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3915" y="576670"/>
            <a:ext cx="10664169" cy="5704660"/>
          </a:xfrm>
          <a:prstGeom prst="rect">
            <a:avLst/>
          </a:prstGeom>
        </p:spPr>
      </p:pic>
    </p:spTree>
    <p:extLst>
      <p:ext uri="{BB962C8B-B14F-4D97-AF65-F5344CB8AC3E}">
        <p14:creationId xmlns:p14="http://schemas.microsoft.com/office/powerpoint/2010/main" val="3387895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B20F0DD9-E87D-4226-1505-690A6A0771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5017" y="0"/>
            <a:ext cx="11521966" cy="6858000"/>
          </a:xfrm>
          <a:prstGeom prst="rect">
            <a:avLst/>
          </a:prstGeom>
        </p:spPr>
      </p:pic>
    </p:spTree>
    <p:extLst>
      <p:ext uri="{BB962C8B-B14F-4D97-AF65-F5344CB8AC3E}">
        <p14:creationId xmlns:p14="http://schemas.microsoft.com/office/powerpoint/2010/main" val="903419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pic>
        <p:nvPicPr>
          <p:cNvPr id="4" name="Picture 3" descr="Graphical user interface, text, application, chat or text message&#10;&#10;Description automatically generated">
            <a:extLst>
              <a:ext uri="{FF2B5EF4-FFF2-40B4-BE49-F238E27FC236}">
                <a16:creationId xmlns:a16="http://schemas.microsoft.com/office/drawing/2014/main" id="{E971FFAA-6098-0CCB-E58F-66B7BD533C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45624" y="59634"/>
            <a:ext cx="9700752" cy="6689036"/>
          </a:xfrm>
          <a:prstGeom prst="rect">
            <a:avLst/>
          </a:prstGeom>
        </p:spPr>
      </p:pic>
    </p:spTree>
    <p:extLst>
      <p:ext uri="{BB962C8B-B14F-4D97-AF65-F5344CB8AC3E}">
        <p14:creationId xmlns:p14="http://schemas.microsoft.com/office/powerpoint/2010/main" val="12469592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9CFF22-A77A-E853-656D-293590EEE4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34969D1-DA8D-3E36-3DF2-0E5CAA7806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192BD8F-3FDE-1E31-B237-FC11FB9F67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7F085-EB6C-ED48-9EC3-90975DC0E4D1}" type="datetimeFigureOut">
              <a:rPr lang="en-US" smtClean="0"/>
              <a:t>9/27/2024</a:t>
            </a:fld>
            <a:endParaRPr lang="en-US"/>
          </a:p>
        </p:txBody>
      </p:sp>
      <p:sp>
        <p:nvSpPr>
          <p:cNvPr id="5" name="Footer Placeholder 4">
            <a:extLst>
              <a:ext uri="{FF2B5EF4-FFF2-40B4-BE49-F238E27FC236}">
                <a16:creationId xmlns:a16="http://schemas.microsoft.com/office/drawing/2014/main" id="{B4162A32-43B1-28C0-14E7-C4762229FA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2D1BBE-A87D-8464-5778-B04022B348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3EA10-84F1-8C4D-AA45-969C079B1BD3}" type="slidenum">
              <a:rPr lang="en-US" smtClean="0"/>
              <a:t>‹#›</a:t>
            </a:fld>
            <a:endParaRPr lang="en-US"/>
          </a:p>
        </p:txBody>
      </p:sp>
    </p:spTree>
    <p:extLst>
      <p:ext uri="{BB962C8B-B14F-4D97-AF65-F5344CB8AC3E}">
        <p14:creationId xmlns:p14="http://schemas.microsoft.com/office/powerpoint/2010/main" val="1154198942"/>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8" r:id="rId7"/>
    <p:sldLayoutId id="2147483659" r:id="rId8"/>
    <p:sldLayoutId id="2147483660" r:id="rId9"/>
    <p:sldLayoutId id="2147483661" r:id="rId10"/>
    <p:sldLayoutId id="2147483662" r:id="rId11"/>
    <p:sldLayoutId id="2147483663" r:id="rId12"/>
    <p:sldLayoutId id="2147483664" r:id="rId13"/>
    <p:sldLayoutId id="2147483666" r:id="rId14"/>
    <p:sldLayoutId id="2147483665"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gbr01.safelinks.protection.outlook.com/?url=https%3A%2F%2Fwww.youtube.com%2Fwatch%3Fv%3D5KrUL8tOaQs&amp;data=05%7C02%7Ckate.edwards9%40nhs.net%7Cd5adc7e2607046b5ab0108dcc05c89c7%7C37c354b285b047f5b22207b48d774ee3%7C0%7C0%7C638596750892877555%7CUnknown%7CTWFpbGZsb3d8eyJWIjoiMC4wLjAwMDAiLCJQIjoiV2luMzIiLCJBTiI6Ik1haWwiLCJXVCI6Mn0%3D%7C0%7C%7C%7C&amp;sdata=tbuz5jcYS47NtmH%2Befm4nRxexTXV7kyOmmckTBeLkB0%3D&amp;reserved=0" TargetMode="External"/><Relationship Id="rId7" Type="http://schemas.openxmlformats.org/officeDocument/2006/relationships/hyperlink" Target="https://gbr01.safelinks.protection.outlook.com/?url=https%3A%2F%2Fpodcasters.spotify.com%2Fpod%2Fshow%2Fouh-nhs%2Fepisodes%2FQuitting-Prescription-Opioids---Patient-testimony-e271ik7&amp;data=05%7C02%7Ckate.edwards9%40nhs.net%7Cd5adc7e2607046b5ab0108dcc05c89c7%7C37c354b285b047f5b22207b48d774ee3%7C0%7C0%7C638596750892937237%7CUnknown%7CTWFpbGZsb3d8eyJWIjoiMC4wLjAwMDAiLCJQIjoiV2luMzIiLCJBTiI6Ik1haWwiLCJXVCI6Mn0%3D%7C0%7C%7C%7C&amp;sdata=9FBgiDwdtAncBjYWbqT%2Bmroqw%2F%2FxOOW2DS%2BDHFklvBU%3D&amp;reserved=0" TargetMode="External"/><Relationship Id="rId2" Type="http://schemas.openxmlformats.org/officeDocument/2006/relationships/hyperlink" Target="https://gbr01.safelinks.protection.outlook.com/?url=https%3A%2F%2Fwww.tamethebeast.org%2F&amp;data=05%7C02%7Ckate.edwards9%40nhs.net%7Cd5adc7e2607046b5ab0108dcc05c89c7%7C37c354b285b047f5b22207b48d774ee3%7C0%7C0%7C638596750892864470%7CUnknown%7CTWFpbGZsb3d8eyJWIjoiMC4wLjAwMDAiLCJQIjoiV2luMzIiLCJBTiI6Ik1haWwiLCJXVCI6Mn0%3D%7C0%7C%7C%7C&amp;sdata=WrTFObqh5xbvxXfJaxeluwdpd9lcZQ7A4XBXTNhrKVU%3D&amp;reserved=0" TargetMode="External"/><Relationship Id="rId1" Type="http://schemas.openxmlformats.org/officeDocument/2006/relationships/slideLayout" Target="../slideLayouts/slideLayout2.xml"/><Relationship Id="rId6" Type="http://schemas.openxmlformats.org/officeDocument/2006/relationships/hyperlink" Target="https://gbr01.safelinks.protection.outlook.com/?url=https%3A%2F%2Fwww.youtube.com%2F%40HunterBrainman%2Fvideos&amp;data=05%7C02%7Ckate.edwards9%40nhs.net%7Cd5adc7e2607046b5ab0108dcc05c89c7%7C37c354b285b047f5b22207b48d774ee3%7C0%7C0%7C638596750892921955%7CUnknown%7CTWFpbGZsb3d8eyJWIjoiMC4wLjAwMDAiLCJQIjoiV2luMzIiLCJBTiI6Ik1haWwiLCJXVCI6Mn0%3D%7C0%7C%7C%7C&amp;sdata=T652KWRk2vSQ2LHXlxZxzT9x%2BDPj8%2B2Wc1xuXUj5dvs%3D&amp;reserved=0" TargetMode="External"/><Relationship Id="rId5" Type="http://schemas.openxmlformats.org/officeDocument/2006/relationships/hyperlink" Target="https://gbr01.safelinks.protection.outlook.com/?url=https%3A%2F%2Fwww.youtube.com%2Fwatch%3Fv%3DMI1myFQPdCE&amp;data=05%7C02%7Ckate.edwards9%40nhs.net%7Cd5adc7e2607046b5ab0108dcc05c89c7%7C37c354b285b047f5b22207b48d774ee3%7C0%7C0%7C638596750892907180%7CUnknown%7CTWFpbGZsb3d8eyJWIjoiMC4wLjAwMDAiLCJQIjoiV2luMzIiLCJBTiI6Ik1haWwiLCJXVCI6Mn0%3D%7C0%7C%7C%7C&amp;sdata=gQ6FzVBE%2F2eEbxpSCgsBu5xJZk46gS0niDZpjTSmqtY%3D&amp;reserved=0" TargetMode="External"/><Relationship Id="rId4" Type="http://schemas.openxmlformats.org/officeDocument/2006/relationships/hyperlink" Target="https://gbr01.safelinks.protection.outlook.com/?url=https%3A%2F%2Fwww.youtube.com%2Fwatch%3Fv%3DjIwn9rC3rOI&amp;data=05%7C02%7Ckate.edwards9%40nhs.net%7Cd5adc7e2607046b5ab0108dcc05c89c7%7C37c354b285b047f5b22207b48d774ee3%7C0%7C0%7C638596750892891456%7CUnknown%7CTWFpbGZsb3d8eyJWIjoiMC4wLjAwMDAiLCJQIjoiV2luMzIiLCJBTiI6Ik1haWwiLCJXVCI6Mn0%3D%7C0%7C%7C%7C&amp;sdata=GaMcCjcXApzCw0IeZLb%2B4vgZMpvIld8y84Yb6rGJbDY%3D&amp;reserved=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gbr01.safelinks.protection.outlook.com/?url=https%3A%2F%2Fopenprescribing.net%2Fmeasure%2F%3Ftags%3Dopioids&amp;data=05%7C02%7Ckate.edwards9%40nhs.net%7Cd5adc7e2607046b5ab0108dcc05c89c7%7C37c354b285b047f5b22207b48d774ee3%7C0%7C0%7C638596750892963386%7CUnknown%7CTWFpbGZsb3d8eyJWIjoiMC4wLjAwMDAiLCJQIjoiV2luMzIiLCJBTiI6Ik1haWwiLCJXVCI6Mn0%3D%7C0%7C%7C%7C&amp;sdata=DuAxTv75eFmEwdLGppGP%2BsvdOWV%2FfFvNr%2B7De91GGLc%3D&amp;reserved=0" TargetMode="External"/><Relationship Id="rId2" Type="http://schemas.openxmlformats.org/officeDocument/2006/relationships/hyperlink" Target="https://gbr01.safelinks.protection.outlook.com/?url=https%3A%2F%2Fwww.nhsbsa.nhs.uk%2Faccess-our-data-products%2Fepact2%2Fdashboards-and-specifications%2Fopioid-prescribing-comparators-dashboard&amp;data=05%7C02%7Ckate.edwards9%40nhs.net%7Cd5adc7e2607046b5ab0108dcc05c89c7%7C37c354b285b047f5b22207b48d774ee3%7C0%7C0%7C638596750892951142%7CUnknown%7CTWFpbGZsb3d8eyJWIjoiMC4wLjAwMDAiLCJQIjoiV2luMzIiLCJBTiI6Ik1haWwiLCJXVCI6Mn0%3D%7C0%7C%7C%7C&amp;sdata=wudXz9TldZaYnTebNCWqB7auKC1Jc1g57BWiFrS%2BV3Y%3D&amp;reserved=0" TargetMode="External"/><Relationship Id="rId1" Type="http://schemas.openxmlformats.org/officeDocument/2006/relationships/slideLayout" Target="../slideLayouts/slideLayout2.xml"/><Relationship Id="rId5" Type="http://schemas.openxmlformats.org/officeDocument/2006/relationships/hyperlink" Target="https://gbr01.safelinks.protection.outlook.com/?url=https%3A%2F%2Fwww.ouh.nhs.uk%2Fservices%2Freferrals%2Fpain%2Fopioids-chronic-pain.aspx&amp;data=05%7C02%7Ckate.edwards9%40nhs.net%7Cd5adc7e2607046b5ab0108dcc05c89c7%7C37c354b285b047f5b22207b48d774ee3%7C0%7C0%7C638596750892987443%7CUnknown%7CTWFpbGZsb3d8eyJWIjoiMC4wLjAwMDAiLCJQIjoiV2luMzIiLCJBTiI6Ik1haWwiLCJXVCI6Mn0%3D%7C0%7C%7C%7C&amp;sdata=ij2gK2viHz0cvk0FVozKsRwLpH%2BJX4a9%2FFAcj0vwhrI%3D&amp;reserved=0" TargetMode="External"/><Relationship Id="rId4" Type="http://schemas.openxmlformats.org/officeDocument/2006/relationships/hyperlink" Target="https://gbr01.safelinks.protection.outlook.com/?url=https%3A%2F%2Fwww.prescqipp.info%2Four-resources%2Fbulletins%2Fbulletin-336-reducing-opioid-prescribing-in-chronic-pain%2F&amp;data=05%7C02%7Ckate.edwards9%40nhs.net%7Cd5adc7e2607046b5ab0108dcc05c89c7%7C37c354b285b047f5b22207b48d774ee3%7C0%7C0%7C638596750892974417%7CUnknown%7CTWFpbGZsb3d8eyJWIjoiMC4wLjAwMDAiLCJQIjoiV2luMzIiLCJBTiI6Ik1haWwiLCJXVCI6Mn0%3D%7C0%7C%7C%7C&amp;sdata=Xx6hUtMDX8jp1bJK0GRfor8bSNK4j4AZUl4KC%2FOhUFg%3D&amp;reserved=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england.nhs.uk/london/wp-content/uploads/sites/8/2022/10/Antipsychotic-Prescribing-Toolkit-for-Dementia.pdf" TargetMode="External"/><Relationship Id="rId2" Type="http://schemas.openxmlformats.org/officeDocument/2006/relationships/hyperlink" Target="https://www.sps.nhs.uk/home/tools/drug-monitoring/" TargetMode="External"/><Relationship Id="rId1" Type="http://schemas.openxmlformats.org/officeDocument/2006/relationships/slideLayout" Target="../slideLayouts/slideLayout2.xml"/><Relationship Id="rId5" Type="http://schemas.openxmlformats.org/officeDocument/2006/relationships/hyperlink" Target="https://pharmaceutical-journal.com/article/ld/case-based-learning-safe-withdrawal-and-tapering-of-antidepressants" TargetMode="External"/><Relationship Id="rId4" Type="http://schemas.openxmlformats.org/officeDocument/2006/relationships/hyperlink" Target="https://www.sps.nhs.uk/articles/deprescribing-of-antidepressants-for-depression-and-anxiety/"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www.nswtag.org.au/deprescribing-tools/" TargetMode="External"/><Relationship Id="rId3" Type="http://schemas.openxmlformats.org/officeDocument/2006/relationships/hyperlink" Target="https://www.prescqipp.info/our-resources/webkits/polypharmacy-and-deprescribing/" TargetMode="External"/><Relationship Id="rId7" Type="http://schemas.openxmlformats.org/officeDocument/2006/relationships/hyperlink" Target="https://www.deprescribingnetwork.ca/" TargetMode="External"/><Relationship Id="rId2" Type="http://schemas.openxmlformats.org/officeDocument/2006/relationships/hyperlink" Target="https://managemeds.scot.nhs.uk/" TargetMode="External"/><Relationship Id="rId1" Type="http://schemas.openxmlformats.org/officeDocument/2006/relationships/slideLayout" Target="../slideLayouts/slideLayout3.xml"/><Relationship Id="rId6" Type="http://schemas.openxmlformats.org/officeDocument/2006/relationships/hyperlink" Target="https://www.sps.nhs.uk/articles/managing-pharmaceutical-waste/" TargetMode="External"/><Relationship Id="rId11" Type="http://schemas.openxmlformats.org/officeDocument/2006/relationships/hyperlink" Target="https://www.bgs.org.uk/resources/6-cga-in-primary-care-settings-medication-review" TargetMode="External"/><Relationship Id="rId5" Type="http://schemas.openxmlformats.org/officeDocument/2006/relationships/hyperlink" Target="https://www.sps.nhs.uk/articles/understanding-polypharmacy-overprescribing-and-deprescribing/" TargetMode="External"/><Relationship Id="rId10" Type="http://schemas.openxmlformats.org/officeDocument/2006/relationships/hyperlink" Target="https://gmmmg.nhs.uk/wp-content/uploads/2023/02/GMMMG-Polypharmacy-resource-pack-v3.0.pdf" TargetMode="External"/><Relationship Id="rId4" Type="http://schemas.openxmlformats.org/officeDocument/2006/relationships/hyperlink" Target="https://thehealthinnovationnetwork.co.uk/programmes/medicines/polypharmacy/#:~:text=The%20AHSN%20Network%20national%20polypharmacy,Organisation%27s%20Global%20Patient%20Safety%20Challenge" TargetMode="External"/><Relationship Id="rId9" Type="http://schemas.openxmlformats.org/officeDocument/2006/relationships/hyperlink" Target="https://www.primaryhealthtas.com.au/resources/deprescribing-resource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academic.oup.com/ageing/article/50/2/465/5913318" TargetMode="External"/><Relationship Id="rId7" Type="http://schemas.openxmlformats.org/officeDocument/2006/relationships/hyperlink" Target="https://www.amjmed.com/action/showPdf?pii=S0002-9343%2811%2900901-6" TargetMode="External"/><Relationship Id="rId2" Type="http://schemas.openxmlformats.org/officeDocument/2006/relationships/hyperlink" Target="https://link.springer.com/article/10.1007/s41999-023-00784-z" TargetMode="External"/><Relationship Id="rId1" Type="http://schemas.openxmlformats.org/officeDocument/2006/relationships/slideLayout" Target="../slideLayouts/slideLayout3.xml"/><Relationship Id="rId6" Type="http://schemas.openxmlformats.org/officeDocument/2006/relationships/hyperlink" Target="https://www.prescqipp.info/our-resources/bulletins/bulletin-268-impact/" TargetMode="External"/><Relationship Id="rId5" Type="http://schemas.openxmlformats.org/officeDocument/2006/relationships/hyperlink" Target="https://geriatricscareonline.org/ProductAbstract/american-geriatrics-society-updated-beers-criteria/CL001/?param2=search" TargetMode="External"/><Relationship Id="rId4" Type="http://schemas.openxmlformats.org/officeDocument/2006/relationships/hyperlink" Target="https://academic.oup.com/ageing/article/50/4/1189/6043386"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medstopper.com/" TargetMode="External"/><Relationship Id="rId2" Type="http://schemas.openxmlformats.org/officeDocument/2006/relationships/hyperlink" Target="https://www.hmpgloballearningnetwork.com/site/altc/content/armor-a-tool-evaluate-polypharmacy-elderly-persons" TargetMode="External"/><Relationship Id="rId1" Type="http://schemas.openxmlformats.org/officeDocument/2006/relationships/slideLayout" Target="../slideLayouts/slideLayout3.xml"/><Relationship Id="rId5" Type="http://schemas.openxmlformats.org/officeDocument/2006/relationships/hyperlink" Target="https://www.bmj.com/content/329/7463/434" TargetMode="External"/><Relationship Id="rId4" Type="http://schemas.openxmlformats.org/officeDocument/2006/relationships/hyperlink" Target="http://www.dr-g.co.il/articles/drugs/GARFINKEL'SPROCEDUREinNursingDepartments.pd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hyperlink" Target="https://learn.personalisedcareinstitute.org.uk/login/index.php" TargetMode="External"/><Relationship Id="rId3" Type="http://schemas.openxmlformats.org/officeDocument/2006/relationships/hyperlink" Target="https://thehealthinnovationnetwork.co.uk/programmes/medicines/polypharmacy/patient-information/" TargetMode="External"/><Relationship Id="rId7" Type="http://schemas.openxmlformats.org/officeDocument/2006/relationships/hyperlink" Target="https://choosingwisely.co.uk/shared-decision-making-resources/make-the-most-of-your-appointment-using-bran-to-make-the-right-choices-patient-leaflet/" TargetMode="External"/><Relationship Id="rId2" Type="http://schemas.openxmlformats.org/officeDocument/2006/relationships/hyperlink" Target="https://meandmymedicines.org.uk/" TargetMode="External"/><Relationship Id="rId1" Type="http://schemas.openxmlformats.org/officeDocument/2006/relationships/slideLayout" Target="../slideLayouts/slideLayout2.xml"/><Relationship Id="rId6" Type="http://schemas.openxmlformats.org/officeDocument/2006/relationships/hyperlink" Target="https://choosingwisely.co.uk/about-choosing-wisely-uk/" TargetMode="External"/><Relationship Id="rId5" Type="http://schemas.openxmlformats.org/officeDocument/2006/relationships/hyperlink" Target="https://aqua.nhs.uk/resources/shared-decision-making-ask-3-questions/" TargetMode="External"/><Relationship Id="rId4" Type="http://schemas.openxmlformats.org/officeDocument/2006/relationships/hyperlink" Target="https://thehealthinnovationnetwork.co.uk/programmes/medicines/polypharmacy/patient-information/patient-information-resources/"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deprescribingnetwork.ca/blog/anticholinergic-medications" TargetMode="External"/><Relationship Id="rId3" Type="http://schemas.openxmlformats.org/officeDocument/2006/relationships/hyperlink" Target="https://www.cdc.gov/steadi/steadi-rx.html" TargetMode="External"/><Relationship Id="rId7" Type="http://schemas.openxmlformats.org/officeDocument/2006/relationships/hyperlink" Target="https://www.sps.nhs.uk/articles/defining-and-understanding-medication-adherence/" TargetMode="External"/><Relationship Id="rId2" Type="http://schemas.openxmlformats.org/officeDocument/2006/relationships/hyperlink" Target="https://www.rpharms.com/Portals/0/RPS%20document%20library/Open%20access/Pharmacy%20guide%20docs/Medicines%20and%20falls%209%2023%20(RPSendorsed).pdf?ver=kHy696ZEbkwR7eopGgbkFw%3d%3d" TargetMode="External"/><Relationship Id="rId1" Type="http://schemas.openxmlformats.org/officeDocument/2006/relationships/slideLayout" Target="../slideLayouts/slideLayout3.xml"/><Relationship Id="rId6" Type="http://schemas.openxmlformats.org/officeDocument/2006/relationships/hyperlink" Target="https://www.wypartnership.co.uk/our-priorities/primary-and-community-care-services/useful-links-and-resources/managing-medication" TargetMode="External"/><Relationship Id="rId11" Type="http://schemas.openxmlformats.org/officeDocument/2006/relationships/hyperlink" Target="https://livewellwithpain.co.uk/" TargetMode="External"/><Relationship Id="rId5" Type="http://schemas.openxmlformats.org/officeDocument/2006/relationships/hyperlink" Target="https://nww.lhp.leedsth.nhs.uk/common/guidelines/detail.aspx?ID=7628" TargetMode="External"/><Relationship Id="rId10" Type="http://schemas.openxmlformats.org/officeDocument/2006/relationships/hyperlink" Target="https://medichec.com/" TargetMode="External"/><Relationship Id="rId4" Type="http://schemas.openxmlformats.org/officeDocument/2006/relationships/hyperlink" Target="https://academic.oup.com/ageing/article/50/4/1189/6043386" TargetMode="External"/><Relationship Id="rId9" Type="http://schemas.openxmlformats.org/officeDocument/2006/relationships/hyperlink" Target="https://www.acbcalc.co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Yunkw3MzoO8" TargetMode="External"/><Relationship Id="rId2" Type="http://schemas.openxmlformats.org/officeDocument/2006/relationships/hyperlink" Target="https://www.youtube.com/watch?v=oi0i9PFISBA"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hyperlink" Target="https://gbr01.safelinks.protection.outlook.com/?url=https%3A%2F%2Fwww.retrainpain.org%2F&amp;data=05%7C02%7Ckate.edwards9%40nhs.net%7Cd5adc7e2607046b5ab0108dcc05c89c7%7C37c354b285b047f5b22207b48d774ee3%7C0%7C0%7C638596750892837424%7CUnknown%7CTWFpbGZsb3d8eyJWIjoiMC4wLjAwMDAiLCJQIjoiV2luMzIiLCJBTiI6Ik1haWwiLCJXVCI6Mn0%3D%7C0%7C%7C%7C&amp;sdata=1%2BBgLJgWGIDsjkr%2BViikaAyN5KoCyF0nCgO4oWUvQhE%3D&amp;reserved=0" TargetMode="External"/><Relationship Id="rId3" Type="http://schemas.openxmlformats.org/officeDocument/2006/relationships/hyperlink" Target="https://gbr01.safelinks.protection.outlook.com/?url=https%3A%2F%2Fpadlet.com%2Fnicolachicken%2Freducing-harm-from-opioids-for-chronic-non-cancer-pain-g2c3lue3m6evhzz4&amp;data=05%7C02%7Ckate.edwards9%40nhs.net%7Cd5adc7e2607046b5ab0108dcc05c89c7%7C37c354b285b047f5b22207b48d774ee3%7C0%7C0%7C638596750892779426%7CUnknown%7CTWFpbGZsb3d8eyJWIjoiMC4wLjAwMDAiLCJQIjoiV2luMzIiLCJBTiI6Ik1haWwiLCJXVCI6Mn0%3D%7C0%7C%7C%7C&amp;sdata=gtDMJBYMrk2LYTkcMx4j9LucgVHcaVDMes5PBrangUo%3D&amp;reserved=0" TargetMode="External"/><Relationship Id="rId7" Type="http://schemas.openxmlformats.org/officeDocument/2006/relationships/hyperlink" Target="https://gbr01.safelinks.protection.outlook.com/?url=https%3A%2F%2Fwww.flippinpain.co.uk%2F&amp;data=05%7C02%7Ckate.edwards9%40nhs.net%7Cd5adc7e2607046b5ab0108dcc05c89c7%7C37c354b285b047f5b22207b48d774ee3%7C0%7C0%7C638596750892822939%7CUnknown%7CTWFpbGZsb3d8eyJWIjoiMC4wLjAwMDAiLCJQIjoiV2luMzIiLCJBTiI6Ik1haWwiLCJXVCI6Mn0%3D%7C0%7C%7C%7C&amp;sdata=QYHREGUg8nfug5AevQXuHExjiHOo8%2FxrOMceWksU8Uw%3D&amp;reserved=0" TargetMode="External"/><Relationship Id="rId2" Type="http://schemas.openxmlformats.org/officeDocument/2006/relationships/hyperlink" Target="https://gbr01.safelinks.protection.outlook.com/?url=https%3A%2F%2Ffpm.ac.uk%2Fopioids-aware&amp;data=05%7C02%7Ckate.edwards9%40nhs.net%7Cd5adc7e2607046b5ab0108dcc05c89c7%7C37c354b285b047f5b22207b48d774ee3%7C0%7C0%7C638596750892768687%7CUnknown%7CTWFpbGZsb3d8eyJWIjoiMC4wLjAwMDAiLCJQIjoiV2luMzIiLCJBTiI6Ik1haWwiLCJXVCI6Mn0%3D%7C0%7C%7C%7C&amp;sdata=TvZc%2F8LZvhvRdyyeulZLD9M0WbCvOtp37kr3uEFeMM4%3D&amp;reserved=0" TargetMode="External"/><Relationship Id="rId1" Type="http://schemas.openxmlformats.org/officeDocument/2006/relationships/slideLayout" Target="../slideLayouts/slideLayout2.xml"/><Relationship Id="rId6" Type="http://schemas.openxmlformats.org/officeDocument/2006/relationships/hyperlink" Target="https://gbr01.safelinks.protection.outlook.com/?url=https%3A%2F%2Fpainconcern.org.uk%2F&amp;data=05%7C02%7Ckate.edwards9%40nhs.net%7Cd5adc7e2607046b5ab0108dcc05c89c7%7C37c354b285b047f5b22207b48d774ee3%7C0%7C0%7C638596750892810927%7CUnknown%7CTWFpbGZsb3d8eyJWIjoiMC4wLjAwMDAiLCJQIjoiV2luMzIiLCJBTiI6Ik1haWwiLCJXVCI6Mn0%3D%7C0%7C%7C%7C&amp;sdata=CFFbYhzAnqyDav5vWoWO3FKG1%2BazwqPYX7i2qsVpuS8%3D&amp;reserved=0" TargetMode="External"/><Relationship Id="rId5" Type="http://schemas.openxmlformats.org/officeDocument/2006/relationships/hyperlink" Target="https://gbr01.safelinks.protection.outlook.com/?url=https%3A%2F%2Flivewellwithpain.co.uk%2Fresources-for-people-with-pain%2Fshortcuts%2Fi-want-to-reduce-my-pain-medicines%2F&amp;data=05%7C02%7Ckate.edwards9%40nhs.net%7Cd5adc7e2607046b5ab0108dcc05c89c7%7C37c354b285b047f5b22207b48d774ee3%7C0%7C0%7C638596750892800182%7CUnknown%7CTWFpbGZsb3d8eyJWIjoiMC4wLjAwMDAiLCJQIjoiV2luMzIiLCJBTiI6Ik1haWwiLCJXVCI6Mn0%3D%7C0%7C%7C%7C&amp;sdata=0zOns1IqWJYa7Wi%2FaGDRT0imLgH8HBaR1SdsJuzmmFA%3D&amp;reserved=0" TargetMode="External"/><Relationship Id="rId4" Type="http://schemas.openxmlformats.org/officeDocument/2006/relationships/hyperlink" Target="https://gbr01.safelinks.protection.outlook.com/?url=https%3A%2F%2Flivewellwithpain.co.uk%2F&amp;data=05%7C02%7Ckate.edwards9%40nhs.net%7Cd5adc7e2607046b5ab0108dcc05c89c7%7C37c354b285b047f5b22207b48d774ee3%7C0%7C0%7C638596750892789555%7CUnknown%7CTWFpbGZsb3d8eyJWIjoiMC4wLjAwMDAiLCJQIjoiV2luMzIiLCJBTiI6Ik1haWwiLCJXVCI6Mn0%3D%7C0%7C%7C%7C&amp;sdata=YrEfp9MX6qhOEi3vHgqPksGlR%2Fk7Tm%2FTvtZnUotxPQM%3D&amp;reserved=0" TargetMode="External"/><Relationship Id="rId9" Type="http://schemas.openxmlformats.org/officeDocument/2006/relationships/hyperlink" Target="https://gbr01.safelinks.protection.outlook.com/?url=https%3A%2F%2Fwww.paintoolkit.org%2F&amp;data=05%7C02%7Ckate.edwards9%40nhs.net%7Cd5adc7e2607046b5ab0108dcc05c89c7%7C37c354b285b047f5b22207b48d774ee3%7C0%7C0%7C638596750892850913%7CUnknown%7CTWFpbGZsb3d8eyJWIjoiMC4wLjAwMDAiLCJQIjoiV2luMzIiLCJBTiI6Ik1haWwiLCJXVCI6Mn0%3D%7C0%7C%7C%7C&amp;sdata=3jTEYX3gsSlomNr%2Bp4EcTjzq2Cewpc%2BKaJSKGL2NG2M%3D&amp;reserved=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00ABD-8EF3-488C-2843-5DECCAC7F3AC}"/>
              </a:ext>
            </a:extLst>
          </p:cNvPr>
          <p:cNvSpPr>
            <a:spLocks noGrp="1"/>
          </p:cNvSpPr>
          <p:nvPr>
            <p:ph type="ctrTitle"/>
          </p:nvPr>
        </p:nvSpPr>
        <p:spPr>
          <a:xfrm>
            <a:off x="140677" y="2891694"/>
            <a:ext cx="8346829" cy="2821353"/>
          </a:xfrm>
        </p:spPr>
        <p:txBody>
          <a:bodyPr/>
          <a:lstStyle/>
          <a:p>
            <a:r>
              <a:rPr lang="en-GB" sz="3600" dirty="0">
                <a:solidFill>
                  <a:schemeClr val="bg1"/>
                </a:solidFill>
              </a:rPr>
              <a:t>Resources for healthcare professionals on problematic polypharmacy and deprescribing</a:t>
            </a:r>
            <a:br>
              <a:rPr lang="en-GB" sz="3600" dirty="0"/>
            </a:br>
            <a:br>
              <a:rPr lang="en-GB" sz="3600" dirty="0"/>
            </a:br>
            <a:r>
              <a:rPr lang="en-GB" sz="1800" dirty="0">
                <a:solidFill>
                  <a:schemeClr val="tx2">
                    <a:lumMod val="50000"/>
                  </a:schemeClr>
                </a:solidFill>
              </a:rPr>
              <a:t>Reducing polypharmacy and the deprescribing of inappropriate or unwanted medicines is better for patients and the planet</a:t>
            </a:r>
            <a:br>
              <a:rPr lang="en-GB" sz="1800" dirty="0">
                <a:solidFill>
                  <a:schemeClr val="tx2">
                    <a:lumMod val="50000"/>
                  </a:schemeClr>
                </a:solidFill>
              </a:rPr>
            </a:br>
            <a:br>
              <a:rPr lang="en-GB" sz="1800" dirty="0">
                <a:solidFill>
                  <a:schemeClr val="tx2">
                    <a:lumMod val="50000"/>
                  </a:schemeClr>
                </a:solidFill>
              </a:rPr>
            </a:br>
            <a:br>
              <a:rPr lang="en-GB" sz="1200" dirty="0">
                <a:solidFill>
                  <a:schemeClr val="tx2">
                    <a:lumMod val="50000"/>
                  </a:schemeClr>
                </a:solidFill>
              </a:rPr>
            </a:br>
            <a:r>
              <a:rPr lang="en-GB" sz="1200" dirty="0"/>
              <a:t>Resources compiled by Heather Smith, Consultant Pharmacist for Older People, the Leeds Medicines Optimisation Team, West Yorkshire Integrated Care Board</a:t>
            </a:r>
            <a:br>
              <a:rPr lang="en-GB" sz="1800" dirty="0">
                <a:solidFill>
                  <a:schemeClr val="tx2">
                    <a:lumMod val="50000"/>
                  </a:schemeClr>
                </a:solidFill>
              </a:rPr>
            </a:br>
            <a:br>
              <a:rPr lang="en-GB" sz="3600" dirty="0"/>
            </a:br>
            <a:br>
              <a:rPr lang="en-GB" sz="3600" dirty="0"/>
            </a:br>
            <a:endParaRPr lang="en-US" sz="3600" dirty="0"/>
          </a:p>
        </p:txBody>
      </p:sp>
    </p:spTree>
    <p:extLst>
      <p:ext uri="{BB962C8B-B14F-4D97-AF65-F5344CB8AC3E}">
        <p14:creationId xmlns:p14="http://schemas.microsoft.com/office/powerpoint/2010/main" val="691784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5B58F-6B25-4EAB-9610-CBC67DF7BFAB}"/>
              </a:ext>
            </a:extLst>
          </p:cNvPr>
          <p:cNvSpPr>
            <a:spLocks noGrp="1"/>
          </p:cNvSpPr>
          <p:nvPr>
            <p:ph type="title"/>
          </p:nvPr>
        </p:nvSpPr>
        <p:spPr>
          <a:xfrm>
            <a:off x="1539546" y="171934"/>
            <a:ext cx="8311639" cy="874972"/>
          </a:xfrm>
        </p:spPr>
        <p:txBody>
          <a:bodyPr>
            <a:normAutofit/>
          </a:bodyPr>
          <a:lstStyle/>
          <a:p>
            <a:r>
              <a:rPr lang="en-GB" sz="2800" dirty="0"/>
              <a:t>Resources for those experiencing chronic pain</a:t>
            </a:r>
          </a:p>
        </p:txBody>
      </p:sp>
      <p:sp>
        <p:nvSpPr>
          <p:cNvPr id="3" name="Content Placeholder 2">
            <a:extLst>
              <a:ext uri="{FF2B5EF4-FFF2-40B4-BE49-F238E27FC236}">
                <a16:creationId xmlns:a16="http://schemas.microsoft.com/office/drawing/2014/main" id="{06D9F6A3-5737-34E9-523C-5B819BC13E9B}"/>
              </a:ext>
            </a:extLst>
          </p:cNvPr>
          <p:cNvSpPr>
            <a:spLocks noGrp="1"/>
          </p:cNvSpPr>
          <p:nvPr>
            <p:ph sz="half" idx="1"/>
          </p:nvPr>
        </p:nvSpPr>
        <p:spPr>
          <a:xfrm>
            <a:off x="1539546" y="1305648"/>
            <a:ext cx="9626201" cy="4766763"/>
          </a:xfrm>
        </p:spPr>
        <p:txBody>
          <a:bodyPr>
            <a:normAutofit/>
          </a:bodyPr>
          <a:lstStyle/>
          <a:p>
            <a:r>
              <a:rPr lang="en-GB" sz="1800" b="1" dirty="0">
                <a:effectLst/>
                <a:latin typeface="Arial" panose="020B0604020202020204" pitchFamily="34" charset="0"/>
                <a:ea typeface="Calibri" panose="020F0502020204030204" pitchFamily="34" charset="0"/>
              </a:rPr>
              <a:t>Videos:</a:t>
            </a:r>
            <a:endParaRPr lang="en-GB" sz="1800" dirty="0">
              <a:effectLst/>
              <a:latin typeface="Calibri" panose="020F0502020204030204" pitchFamily="34" charset="0"/>
              <a:ea typeface="Calibri" panose="020F0502020204030204" pitchFamily="34" charset="0"/>
            </a:endParaRPr>
          </a:p>
          <a:p>
            <a:r>
              <a:rPr lang="en-GB" sz="1800" u="sng" dirty="0">
                <a:solidFill>
                  <a:srgbClr val="0000FF"/>
                </a:solidFill>
                <a:effectLst/>
                <a:latin typeface="Arial" panose="020B0604020202020204" pitchFamily="34" charset="0"/>
                <a:ea typeface="Calibri" panose="020F0502020204030204" pitchFamily="34" charset="0"/>
                <a:hlinkClick r:id="rId2"/>
              </a:rPr>
              <a:t>Tame the Beast</a:t>
            </a:r>
            <a:r>
              <a:rPr lang="en-GB" sz="1800" dirty="0">
                <a:effectLst/>
                <a:latin typeface="Arial" panose="020B0604020202020204" pitchFamily="34" charset="0"/>
                <a:ea typeface="Calibri" panose="020F0502020204030204" pitchFamily="34" charset="0"/>
              </a:rPr>
              <a:t> - Useful 5 minute video to help understand pain </a:t>
            </a:r>
            <a:endParaRPr lang="en-GB" sz="1800" dirty="0">
              <a:effectLst/>
              <a:latin typeface="Calibri" panose="020F0502020204030204" pitchFamily="34" charset="0"/>
              <a:ea typeface="Calibri" panose="020F0502020204030204" pitchFamily="34" charset="0"/>
            </a:endParaRPr>
          </a:p>
          <a:p>
            <a:r>
              <a:rPr lang="en-GB" sz="1800" u="sng" dirty="0">
                <a:solidFill>
                  <a:srgbClr val="0000FF"/>
                </a:solidFill>
                <a:effectLst/>
                <a:latin typeface="Arial" panose="020B0604020202020204" pitchFamily="34" charset="0"/>
                <a:ea typeface="Calibri" panose="020F0502020204030204" pitchFamily="34" charset="0"/>
                <a:hlinkClick r:id="rId3"/>
              </a:rPr>
              <a:t>Understanding Pain in less than five minutes - </a:t>
            </a:r>
            <a:r>
              <a:rPr lang="en-GB" sz="1800" u="sng" dirty="0" err="1">
                <a:solidFill>
                  <a:srgbClr val="0000FF"/>
                </a:solidFill>
                <a:effectLst/>
                <a:latin typeface="Arial" panose="020B0604020202020204" pitchFamily="34" charset="0"/>
                <a:ea typeface="Calibri" panose="020F0502020204030204" pitchFamily="34" charset="0"/>
                <a:hlinkClick r:id="rId3"/>
              </a:rPr>
              <a:t>Brainman</a:t>
            </a:r>
            <a:endParaRPr lang="en-GB" sz="1800" dirty="0">
              <a:effectLst/>
              <a:latin typeface="Calibri" panose="020F0502020204030204" pitchFamily="34" charset="0"/>
              <a:ea typeface="Calibri" panose="020F0502020204030204" pitchFamily="34" charset="0"/>
            </a:endParaRPr>
          </a:p>
          <a:p>
            <a:r>
              <a:rPr lang="en-GB" sz="1800" u="sng" dirty="0">
                <a:solidFill>
                  <a:srgbClr val="0000FF"/>
                </a:solidFill>
                <a:effectLst/>
                <a:latin typeface="Arial" panose="020B0604020202020204" pitchFamily="34" charset="0"/>
                <a:ea typeface="Calibri" panose="020F0502020204030204" pitchFamily="34" charset="0"/>
                <a:hlinkClick r:id="rId4"/>
              </a:rPr>
              <a:t>Understanding Pain – </a:t>
            </a:r>
            <a:r>
              <a:rPr lang="en-GB" sz="1800" u="sng" dirty="0" err="1">
                <a:solidFill>
                  <a:srgbClr val="0000FF"/>
                </a:solidFill>
                <a:effectLst/>
                <a:latin typeface="Arial" panose="020B0604020202020204" pitchFamily="34" charset="0"/>
                <a:ea typeface="Calibri" panose="020F0502020204030204" pitchFamily="34" charset="0"/>
                <a:hlinkClick r:id="rId4"/>
              </a:rPr>
              <a:t>Brainman</a:t>
            </a:r>
            <a:r>
              <a:rPr lang="en-GB" sz="1800" u="sng" dirty="0">
                <a:solidFill>
                  <a:srgbClr val="0000FF"/>
                </a:solidFill>
                <a:effectLst/>
                <a:latin typeface="Arial" panose="020B0604020202020204" pitchFamily="34" charset="0"/>
                <a:ea typeface="Calibri" panose="020F0502020204030204" pitchFamily="34" charset="0"/>
                <a:hlinkClick r:id="rId4"/>
              </a:rPr>
              <a:t> Chooses</a:t>
            </a:r>
            <a:r>
              <a:rPr lang="en-GB" sz="1800" dirty="0">
                <a:effectLst/>
                <a:latin typeface="Arial" panose="020B06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u="none" strike="noStrike" dirty="0">
                <a:solidFill>
                  <a:srgbClr val="0000FF"/>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u="sng" dirty="0">
                <a:solidFill>
                  <a:srgbClr val="0000FF"/>
                </a:solidFill>
                <a:effectLst/>
                <a:latin typeface="Arial" panose="020B0604020202020204" pitchFamily="34" charset="0"/>
                <a:ea typeface="Calibri" panose="020F0502020204030204" pitchFamily="34" charset="0"/>
                <a:hlinkClick r:id="rId5"/>
              </a:rPr>
              <a:t>Understanding Pain – </a:t>
            </a:r>
            <a:r>
              <a:rPr lang="en-GB" sz="1800" u="sng" dirty="0" err="1">
                <a:solidFill>
                  <a:srgbClr val="0000FF"/>
                </a:solidFill>
                <a:effectLst/>
                <a:latin typeface="Arial" panose="020B0604020202020204" pitchFamily="34" charset="0"/>
                <a:ea typeface="Calibri" panose="020F0502020204030204" pitchFamily="34" charset="0"/>
                <a:hlinkClick r:id="rId5"/>
              </a:rPr>
              <a:t>Brainman</a:t>
            </a:r>
            <a:r>
              <a:rPr lang="en-GB" sz="1800" u="sng" dirty="0">
                <a:solidFill>
                  <a:srgbClr val="0000FF"/>
                </a:solidFill>
                <a:effectLst/>
                <a:latin typeface="Arial" panose="020B0604020202020204" pitchFamily="34" charset="0"/>
                <a:ea typeface="Calibri" panose="020F0502020204030204" pitchFamily="34" charset="0"/>
                <a:hlinkClick r:id="rId5"/>
              </a:rPr>
              <a:t> stops his opioids</a:t>
            </a:r>
            <a:endParaRPr lang="en-GB" sz="1800" dirty="0">
              <a:effectLst/>
              <a:latin typeface="Calibri" panose="020F050202020403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The </a:t>
            </a:r>
            <a:r>
              <a:rPr lang="en-GB" sz="1800" dirty="0" err="1">
                <a:effectLst/>
                <a:latin typeface="Arial" panose="020B0604020202020204" pitchFamily="34" charset="0"/>
                <a:ea typeface="Calibri" panose="020F0502020204030204" pitchFamily="34" charset="0"/>
              </a:rPr>
              <a:t>Brainman</a:t>
            </a:r>
            <a:r>
              <a:rPr lang="en-GB" sz="1800" dirty="0">
                <a:effectLst/>
                <a:latin typeface="Arial" panose="020B0604020202020204" pitchFamily="34" charset="0"/>
                <a:ea typeface="Calibri" panose="020F0502020204030204" pitchFamily="34" charset="0"/>
              </a:rPr>
              <a:t> videos are available in a variety of languages/subtitling: </a:t>
            </a:r>
          </a:p>
          <a:p>
            <a:r>
              <a:rPr lang="en-GB" sz="1800" u="sng" dirty="0">
                <a:solidFill>
                  <a:srgbClr val="0000FF"/>
                </a:solidFill>
                <a:effectLst/>
                <a:latin typeface="Arial" panose="020B0604020202020204" pitchFamily="34" charset="0"/>
                <a:ea typeface="Calibri" panose="020F0502020204030204" pitchFamily="34" charset="0"/>
                <a:hlinkClick r:id="rId6"/>
              </a:rPr>
              <a:t>https://www.youtube.com/@HunterBrainman/videos</a:t>
            </a:r>
            <a:endParaRPr lang="en-GB" sz="1800" dirty="0">
              <a:effectLst/>
              <a:latin typeface="Calibri" panose="020F050202020403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b="1" dirty="0">
                <a:effectLst/>
                <a:latin typeface="Arial" panose="020B0604020202020204" pitchFamily="34" charset="0"/>
                <a:ea typeface="Calibri" panose="020F0502020204030204" pitchFamily="34" charset="0"/>
              </a:rPr>
              <a:t>Podcast:</a:t>
            </a:r>
            <a:endParaRPr lang="en-GB" sz="1800" dirty="0">
              <a:effectLst/>
              <a:latin typeface="Calibri" panose="020F0502020204030204" pitchFamily="34" charset="0"/>
              <a:ea typeface="Calibri" panose="020F0502020204030204" pitchFamily="34" charset="0"/>
            </a:endParaRPr>
          </a:p>
          <a:p>
            <a:r>
              <a:rPr lang="en-GB" sz="1800" u="sng" dirty="0">
                <a:solidFill>
                  <a:srgbClr val="0000FF"/>
                </a:solidFill>
                <a:effectLst/>
                <a:latin typeface="Arial" panose="020B0604020202020204" pitchFamily="34" charset="0"/>
                <a:ea typeface="Calibri" panose="020F0502020204030204" pitchFamily="34" charset="0"/>
                <a:hlinkClick r:id="rId7"/>
              </a:rPr>
              <a:t>Podcast: Quitting Prescription Opioids - Patient testimony</a:t>
            </a:r>
            <a:endParaRPr lang="en-GB" sz="1800" dirty="0">
              <a:effectLst/>
              <a:latin typeface="Calibri" panose="020F0502020204030204" pitchFamily="34" charset="0"/>
              <a:ea typeface="Calibri" panose="020F0502020204030204" pitchFamily="34" charset="0"/>
            </a:endParaRPr>
          </a:p>
          <a:p>
            <a:endParaRPr lang="en-GB" dirty="0"/>
          </a:p>
        </p:txBody>
      </p:sp>
    </p:spTree>
    <p:extLst>
      <p:ext uri="{BB962C8B-B14F-4D97-AF65-F5344CB8AC3E}">
        <p14:creationId xmlns:p14="http://schemas.microsoft.com/office/powerpoint/2010/main" val="1167880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5B58F-6B25-4EAB-9610-CBC67DF7BFAB}"/>
              </a:ext>
            </a:extLst>
          </p:cNvPr>
          <p:cNvSpPr>
            <a:spLocks noGrp="1"/>
          </p:cNvSpPr>
          <p:nvPr>
            <p:ph type="title"/>
          </p:nvPr>
        </p:nvSpPr>
        <p:spPr>
          <a:xfrm>
            <a:off x="1539546" y="172433"/>
            <a:ext cx="8311639" cy="874972"/>
          </a:xfrm>
        </p:spPr>
        <p:txBody>
          <a:bodyPr>
            <a:normAutofit/>
          </a:bodyPr>
          <a:lstStyle/>
          <a:p>
            <a:r>
              <a:rPr lang="en-GB" sz="2800" dirty="0"/>
              <a:t>Prescribing measures for opiates for HCPs</a:t>
            </a:r>
          </a:p>
        </p:txBody>
      </p:sp>
      <p:sp>
        <p:nvSpPr>
          <p:cNvPr id="3" name="Content Placeholder 2">
            <a:extLst>
              <a:ext uri="{FF2B5EF4-FFF2-40B4-BE49-F238E27FC236}">
                <a16:creationId xmlns:a16="http://schemas.microsoft.com/office/drawing/2014/main" id="{06D9F6A3-5737-34E9-523C-5B819BC13E9B}"/>
              </a:ext>
            </a:extLst>
          </p:cNvPr>
          <p:cNvSpPr>
            <a:spLocks noGrp="1"/>
          </p:cNvSpPr>
          <p:nvPr>
            <p:ph sz="half" idx="1"/>
          </p:nvPr>
        </p:nvSpPr>
        <p:spPr>
          <a:xfrm>
            <a:off x="1539546" y="1305648"/>
            <a:ext cx="9626201" cy="4766763"/>
          </a:xfrm>
        </p:spPr>
        <p:txBody>
          <a:bodyPr>
            <a:normAutofit/>
          </a:bodyPr>
          <a:lstStyle/>
          <a:p>
            <a:r>
              <a:rPr lang="en-GB" sz="1800" u="sng" dirty="0">
                <a:solidFill>
                  <a:srgbClr val="0000FF"/>
                </a:solidFill>
                <a:effectLst/>
                <a:latin typeface="Arial" panose="020B0604020202020204" pitchFamily="34" charset="0"/>
                <a:ea typeface="Calibri" panose="020F0502020204030204" pitchFamily="34" charset="0"/>
                <a:hlinkClick r:id="rId2"/>
              </a:rPr>
              <a:t>Opioid Prescribing Comparators ePACT2 NHBSA - Summary webpage</a:t>
            </a:r>
            <a:r>
              <a:rPr lang="en-GB" sz="1800" dirty="0">
                <a:effectLst/>
                <a:latin typeface="Arial" panose="020B0604020202020204" pitchFamily="34" charset="0"/>
                <a:ea typeface="Calibri" panose="020F0502020204030204" pitchFamily="34" charset="0"/>
              </a:rPr>
              <a:t> -  enables NHS numbers to be obtained for patients flagged by prescribing comparators through a </a:t>
            </a:r>
            <a:r>
              <a:rPr lang="en-GB" sz="1800" b="1" dirty="0">
                <a:effectLst/>
                <a:latin typeface="Arial" panose="020B0604020202020204" pitchFamily="34" charset="0"/>
                <a:ea typeface="Calibri" panose="020F0502020204030204" pitchFamily="34" charset="0"/>
              </a:rPr>
              <a:t>request to NHSBSA</a:t>
            </a:r>
            <a:r>
              <a:rPr lang="en-GB" sz="1800" dirty="0">
                <a:effectLst/>
                <a:latin typeface="Arial" panose="020B0604020202020204" pitchFamily="34" charset="0"/>
                <a:ea typeface="Calibri" panose="020F0502020204030204" pitchFamily="34" charset="0"/>
              </a:rPr>
              <a:t>. Refer to dashboard tab: ‘supporting information’ &gt; ‘patient details’ for how to make the </a:t>
            </a:r>
            <a:r>
              <a:rPr lang="en-GB" sz="1800">
                <a:effectLst/>
                <a:latin typeface="Arial" panose="020B0604020202020204" pitchFamily="34" charset="0"/>
                <a:ea typeface="Calibri" panose="020F0502020204030204" pitchFamily="34" charset="0"/>
              </a:rPr>
              <a:t>request.</a:t>
            </a:r>
          </a:p>
          <a:p>
            <a:r>
              <a:rPr lang="en-GB" sz="1800">
                <a:effectLst/>
                <a:latin typeface="Arial" panose="020B06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u="sng" dirty="0">
                <a:solidFill>
                  <a:srgbClr val="0000FF"/>
                </a:solidFill>
                <a:effectLst/>
                <a:latin typeface="Arial" panose="020B0604020202020204" pitchFamily="34" charset="0"/>
                <a:ea typeface="Calibri" panose="020F0502020204030204" pitchFamily="34" charset="0"/>
                <a:hlinkClick r:id="rId3"/>
              </a:rPr>
              <a:t>OpenPrescribing.net opioid prescribing measures</a:t>
            </a:r>
            <a:endParaRPr lang="en-GB" sz="1800" dirty="0">
              <a:effectLst/>
              <a:latin typeface="Calibri" panose="020F050202020403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u="sng" dirty="0">
                <a:solidFill>
                  <a:srgbClr val="0000FF"/>
                </a:solidFill>
                <a:effectLst/>
                <a:latin typeface="Arial" panose="020B0604020202020204" pitchFamily="34" charset="0"/>
                <a:ea typeface="Calibri" panose="020F0502020204030204" pitchFamily="34" charset="0"/>
                <a:hlinkClick r:id="rId4"/>
              </a:rPr>
              <a:t>PrescQIPP Bulletin 336. Reducing opioid prescribing in chronic pain</a:t>
            </a:r>
            <a:r>
              <a:rPr lang="en-GB" sz="1800" dirty="0">
                <a:effectLst/>
                <a:latin typeface="Arial" panose="020B0604020202020204" pitchFamily="34" charset="0"/>
                <a:ea typeface="Calibri" panose="020F0502020204030204" pitchFamily="34" charset="0"/>
              </a:rPr>
              <a:t> – requires registration to login and access resources</a:t>
            </a:r>
            <a:endParaRPr lang="en-GB" sz="1800" dirty="0">
              <a:effectLst/>
              <a:latin typeface="Calibri" panose="020F050202020403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u="sng" dirty="0">
                <a:solidFill>
                  <a:srgbClr val="0000FF"/>
                </a:solidFill>
                <a:effectLst/>
                <a:latin typeface="Arial" panose="020B0604020202020204" pitchFamily="34" charset="0"/>
                <a:ea typeface="Calibri" panose="020F0502020204030204" pitchFamily="34" charset="0"/>
                <a:hlinkClick r:id="rId5"/>
              </a:rPr>
              <a:t>Opioids OME Calculator</a:t>
            </a:r>
            <a:r>
              <a:rPr lang="en-GB" sz="1800" dirty="0">
                <a:effectLst/>
                <a:latin typeface="Arial" panose="020B0604020202020204" pitchFamily="34" charset="0"/>
                <a:ea typeface="Calibri" panose="020F0502020204030204" pitchFamily="34" charset="0"/>
              </a:rPr>
              <a:t> - Calculate Oral Morphine Equivalent (OME) Daily Dose using Oxford Hospital Trust reduction charts and opioids calculator</a:t>
            </a:r>
            <a:endParaRPr lang="en-GB" sz="1800" dirty="0">
              <a:effectLst/>
              <a:latin typeface="Calibri" panose="020F0502020204030204" pitchFamily="34" charset="0"/>
              <a:ea typeface="Calibri" panose="020F0502020204030204" pitchFamily="34" charset="0"/>
            </a:endParaRPr>
          </a:p>
          <a:p>
            <a:endParaRPr lang="en-GB" dirty="0"/>
          </a:p>
        </p:txBody>
      </p:sp>
    </p:spTree>
    <p:extLst>
      <p:ext uri="{BB962C8B-B14F-4D97-AF65-F5344CB8AC3E}">
        <p14:creationId xmlns:p14="http://schemas.microsoft.com/office/powerpoint/2010/main" val="1001911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5B58F-6B25-4EAB-9610-CBC67DF7BFAB}"/>
              </a:ext>
            </a:extLst>
          </p:cNvPr>
          <p:cNvSpPr>
            <a:spLocks noGrp="1"/>
          </p:cNvSpPr>
          <p:nvPr>
            <p:ph type="title"/>
          </p:nvPr>
        </p:nvSpPr>
        <p:spPr>
          <a:xfrm>
            <a:off x="1688038" y="398936"/>
            <a:ext cx="7909255" cy="874972"/>
          </a:xfrm>
        </p:spPr>
        <p:txBody>
          <a:bodyPr>
            <a:normAutofit fontScale="90000"/>
          </a:bodyPr>
          <a:lstStyle/>
          <a:p>
            <a:r>
              <a:rPr lang="en-GB" dirty="0"/>
              <a:t>Other resources on shared care and mental health conditions</a:t>
            </a:r>
          </a:p>
        </p:txBody>
      </p:sp>
      <p:sp>
        <p:nvSpPr>
          <p:cNvPr id="3" name="Content Placeholder 2">
            <a:extLst>
              <a:ext uri="{FF2B5EF4-FFF2-40B4-BE49-F238E27FC236}">
                <a16:creationId xmlns:a16="http://schemas.microsoft.com/office/drawing/2014/main" id="{06D9F6A3-5737-34E9-523C-5B819BC13E9B}"/>
              </a:ext>
            </a:extLst>
          </p:cNvPr>
          <p:cNvSpPr>
            <a:spLocks noGrp="1"/>
          </p:cNvSpPr>
          <p:nvPr>
            <p:ph sz="half" idx="1"/>
          </p:nvPr>
        </p:nvSpPr>
        <p:spPr>
          <a:xfrm>
            <a:off x="1539546" y="1583704"/>
            <a:ext cx="7772399" cy="3690592"/>
          </a:xfrm>
        </p:spPr>
        <p:txBody>
          <a:bodyPr>
            <a:normAutofit/>
          </a:bodyPr>
          <a:lstStyle/>
          <a:p>
            <a:pPr algn="l" rtl="0" fontAlgn="base"/>
            <a:r>
              <a:rPr lang="en-GB" dirty="0">
                <a:solidFill>
                  <a:srgbClr val="5E5E5E"/>
                </a:solidFill>
                <a:latin typeface="+mn-lt"/>
                <a:hlinkClick r:id="rId2"/>
              </a:rPr>
              <a:t>Guidance on monitoring required for specific medicines/ groups of medicines</a:t>
            </a:r>
            <a:endParaRPr lang="en-GB" b="0" i="0" dirty="0">
              <a:solidFill>
                <a:srgbClr val="5E5E5E"/>
              </a:solidFill>
              <a:effectLst/>
              <a:latin typeface="+mn-lt"/>
            </a:endParaRPr>
          </a:p>
          <a:p>
            <a:pPr algn="l" rtl="0" fontAlgn="base"/>
            <a:endParaRPr lang="en-GB" dirty="0">
              <a:solidFill>
                <a:srgbClr val="5E5E5E"/>
              </a:solidFill>
              <a:latin typeface="+mn-lt"/>
            </a:endParaRPr>
          </a:p>
          <a:p>
            <a:pPr algn="l" rtl="0" fontAlgn="base"/>
            <a:r>
              <a:rPr lang="en-GB" dirty="0">
                <a:solidFill>
                  <a:srgbClr val="5E5E5E"/>
                </a:solidFill>
                <a:latin typeface="+mn-lt"/>
                <a:hlinkClick r:id="rId3"/>
              </a:rPr>
              <a:t>Guidance for reviewing antipsychotics in people living with dementia </a:t>
            </a:r>
            <a:endParaRPr lang="en-GB" dirty="0">
              <a:solidFill>
                <a:srgbClr val="5E5E5E"/>
              </a:solidFill>
              <a:latin typeface="+mn-lt"/>
            </a:endParaRPr>
          </a:p>
          <a:p>
            <a:pPr algn="l" rtl="0" fontAlgn="base"/>
            <a:endParaRPr lang="en-GB" dirty="0">
              <a:solidFill>
                <a:srgbClr val="5E5E5E"/>
              </a:solidFill>
              <a:latin typeface="+mn-lt"/>
            </a:endParaRPr>
          </a:p>
          <a:p>
            <a:pPr algn="l" rtl="0" fontAlgn="base"/>
            <a:r>
              <a:rPr lang="en-GB" dirty="0">
                <a:solidFill>
                  <a:schemeClr val="bg2">
                    <a:lumMod val="10000"/>
                  </a:schemeClr>
                </a:solidFill>
                <a:latin typeface="+mn-lt"/>
              </a:rPr>
              <a:t>Guidance for safe withdrawal of antidepressants:</a:t>
            </a:r>
          </a:p>
          <a:p>
            <a:pPr algn="l" rtl="0" fontAlgn="base"/>
            <a:r>
              <a:rPr lang="en-GB" dirty="0">
                <a:solidFill>
                  <a:srgbClr val="5E5E5E"/>
                </a:solidFill>
                <a:latin typeface="+mn-lt"/>
              </a:rPr>
              <a:t> </a:t>
            </a:r>
          </a:p>
          <a:p>
            <a:r>
              <a:rPr lang="en-GB" dirty="0">
                <a:solidFill>
                  <a:srgbClr val="5E5E5E"/>
                </a:solidFill>
                <a:latin typeface="+mn-lt"/>
                <a:hlinkClick r:id="rId4"/>
              </a:rPr>
              <a:t>Deprescribing of antidepressants for depression and anxiety</a:t>
            </a:r>
            <a:r>
              <a:rPr lang="en-GB" dirty="0">
                <a:latin typeface="+mn-lt"/>
              </a:rPr>
              <a:t> </a:t>
            </a:r>
          </a:p>
          <a:p>
            <a:endParaRPr lang="en-GB" dirty="0">
              <a:solidFill>
                <a:srgbClr val="5E5E5E"/>
              </a:solidFill>
              <a:latin typeface="+mn-lt"/>
              <a:hlinkClick r:id="rId5">
                <a:extLst>
                  <a:ext uri="{A12FA001-AC4F-418D-AE19-62706E023703}">
                    <ahyp:hlinkClr xmlns:ahyp="http://schemas.microsoft.com/office/drawing/2018/hyperlinkcolor" val="tx"/>
                  </a:ext>
                </a:extLst>
              </a:hlinkClick>
            </a:endParaRPr>
          </a:p>
          <a:p>
            <a:r>
              <a:rPr lang="en-GB" dirty="0">
                <a:solidFill>
                  <a:srgbClr val="5E5E5E"/>
                </a:solidFill>
                <a:latin typeface="+mn-lt"/>
                <a:hlinkClick r:id="rId5"/>
              </a:rPr>
              <a:t>Safe withdrawal and tapering of antidepressants</a:t>
            </a:r>
            <a:endParaRPr lang="en-GB" dirty="0">
              <a:latin typeface="+mn-lt"/>
            </a:endParaRPr>
          </a:p>
          <a:p>
            <a:endParaRPr lang="en-GB" dirty="0"/>
          </a:p>
        </p:txBody>
      </p:sp>
    </p:spTree>
    <p:extLst>
      <p:ext uri="{BB962C8B-B14F-4D97-AF65-F5344CB8AC3E}">
        <p14:creationId xmlns:p14="http://schemas.microsoft.com/office/powerpoint/2010/main" val="191610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0EBDD-AC2A-1C8D-E59E-F8AA1DF2E742}"/>
              </a:ext>
            </a:extLst>
          </p:cNvPr>
          <p:cNvSpPr>
            <a:spLocks noGrp="1"/>
          </p:cNvSpPr>
          <p:nvPr>
            <p:ph type="title"/>
          </p:nvPr>
        </p:nvSpPr>
        <p:spPr>
          <a:xfrm>
            <a:off x="265722" y="203588"/>
            <a:ext cx="8923217" cy="509518"/>
          </a:xfrm>
        </p:spPr>
        <p:txBody>
          <a:bodyPr>
            <a:normAutofit fontScale="90000"/>
          </a:bodyPr>
          <a:lstStyle/>
          <a:p>
            <a:r>
              <a:rPr lang="en-GB" dirty="0"/>
              <a:t>Resources on polypharmacy and deprescribing</a:t>
            </a:r>
            <a:endParaRPr lang="en-US" dirty="0"/>
          </a:p>
        </p:txBody>
      </p:sp>
      <p:graphicFrame>
        <p:nvGraphicFramePr>
          <p:cNvPr id="10" name="Table 4">
            <a:extLst>
              <a:ext uri="{FF2B5EF4-FFF2-40B4-BE49-F238E27FC236}">
                <a16:creationId xmlns:a16="http://schemas.microsoft.com/office/drawing/2014/main" id="{9F7524E1-462B-4340-F5F8-61A970FA44FB}"/>
              </a:ext>
            </a:extLst>
          </p:cNvPr>
          <p:cNvGraphicFramePr>
            <a:graphicFrameLocks noGrp="1"/>
          </p:cNvGraphicFramePr>
          <p:nvPr>
            <p:extLst>
              <p:ext uri="{D42A27DB-BD31-4B8C-83A1-F6EECF244321}">
                <p14:modId xmlns:p14="http://schemas.microsoft.com/office/powerpoint/2010/main" val="3274900768"/>
              </p:ext>
            </p:extLst>
          </p:nvPr>
        </p:nvGraphicFramePr>
        <p:xfrm>
          <a:off x="265722" y="1046051"/>
          <a:ext cx="11769970" cy="5800857"/>
        </p:xfrm>
        <a:graphic>
          <a:graphicData uri="http://schemas.openxmlformats.org/drawingml/2006/table">
            <a:tbl>
              <a:tblPr firstRow="1" bandRow="1">
                <a:tableStyleId>{5C22544A-7EE6-4342-B048-85BDC9FD1C3A}</a:tableStyleId>
              </a:tblPr>
              <a:tblGrid>
                <a:gridCol w="3813155">
                  <a:extLst>
                    <a:ext uri="{9D8B030D-6E8A-4147-A177-3AD203B41FA5}">
                      <a16:colId xmlns:a16="http://schemas.microsoft.com/office/drawing/2014/main" val="1900664899"/>
                    </a:ext>
                  </a:extLst>
                </a:gridCol>
                <a:gridCol w="3978887">
                  <a:extLst>
                    <a:ext uri="{9D8B030D-6E8A-4147-A177-3AD203B41FA5}">
                      <a16:colId xmlns:a16="http://schemas.microsoft.com/office/drawing/2014/main" val="1143722824"/>
                    </a:ext>
                  </a:extLst>
                </a:gridCol>
                <a:gridCol w="3977928">
                  <a:extLst>
                    <a:ext uri="{9D8B030D-6E8A-4147-A177-3AD203B41FA5}">
                      <a16:colId xmlns:a16="http://schemas.microsoft.com/office/drawing/2014/main" val="1123651779"/>
                    </a:ext>
                  </a:extLst>
                </a:gridCol>
              </a:tblGrid>
              <a:tr h="167837">
                <a:tc>
                  <a:txBody>
                    <a:bodyPr/>
                    <a:lstStyle/>
                    <a:p>
                      <a:r>
                        <a:rPr lang="en-GB" sz="1100" dirty="0"/>
                        <a:t>Resource created by</a:t>
                      </a:r>
                    </a:p>
                  </a:txBody>
                  <a:tcPr/>
                </a:tc>
                <a:tc>
                  <a:txBody>
                    <a:bodyPr/>
                    <a:lstStyle/>
                    <a:p>
                      <a:r>
                        <a:rPr lang="en-GB" sz="1100" dirty="0"/>
                        <a:t>What the resource covers</a:t>
                      </a:r>
                    </a:p>
                  </a:txBody>
                  <a:tcPr/>
                </a:tc>
                <a:tc>
                  <a:txBody>
                    <a:bodyPr/>
                    <a:lstStyle/>
                    <a:p>
                      <a:r>
                        <a:rPr lang="en-GB" sz="1100" dirty="0"/>
                        <a:t>Link to the resource</a:t>
                      </a:r>
                    </a:p>
                  </a:txBody>
                  <a:tcPr/>
                </a:tc>
                <a:extLst>
                  <a:ext uri="{0D108BD9-81ED-4DB2-BD59-A6C34878D82A}">
                    <a16:rowId xmlns:a16="http://schemas.microsoft.com/office/drawing/2014/main" val="983037779"/>
                  </a:ext>
                </a:extLst>
              </a:tr>
              <a:tr h="671346">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lang="en-GB" altLang="en-US" sz="1000" b="1" kern="1200" dirty="0">
                          <a:solidFill>
                            <a:schemeClr val="tx1"/>
                          </a:solidFill>
                          <a:latin typeface="+mn-lt"/>
                          <a:ea typeface="ＭＳ Ｐゴシック"/>
                          <a:cs typeface="Arial"/>
                        </a:rPr>
                        <a:t>NHS Scotland and The Scottish Government 2012 and updated since</a:t>
                      </a:r>
                      <a:endParaRPr lang="en-GB" sz="1000" dirty="0">
                        <a:solidFill>
                          <a:schemeClr val="tx1"/>
                        </a:solidFill>
                        <a:latin typeface="+mn-lt"/>
                      </a:endParaRPr>
                    </a:p>
                  </a:txBody>
                  <a:tcPr/>
                </a:tc>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lang="en-GB" altLang="en-US" sz="1000" kern="1200" dirty="0">
                          <a:solidFill>
                            <a:schemeClr val="tx1"/>
                          </a:solidFill>
                          <a:latin typeface="+mn-lt"/>
                          <a:ea typeface="ＭＳ Ｐゴシック"/>
                          <a:cs typeface="Arial"/>
                        </a:rPr>
                        <a:t>Polypharmacy Guidance including the 7 steps to medication review, realistic prescribing, Numbers needed to treat information and available to download as app</a:t>
                      </a:r>
                      <a:endParaRPr lang="en-US" sz="1000" dirty="0">
                        <a:solidFill>
                          <a:schemeClr val="tx1"/>
                        </a:solidFill>
                        <a:latin typeface="+mn-lt"/>
                      </a:endParaRPr>
                    </a:p>
                  </a:txBody>
                  <a:tcPr/>
                </a:tc>
                <a:tc>
                  <a:txBody>
                    <a:bodyPr/>
                    <a:lstStyle/>
                    <a:p>
                      <a:pPr algn="l"/>
                      <a:r>
                        <a:rPr lang="en-GB" altLang="en-US" sz="1000" kern="1200" dirty="0">
                          <a:solidFill>
                            <a:schemeClr val="tx1"/>
                          </a:solidFill>
                          <a:latin typeface="+mn-lt"/>
                          <a:ea typeface="ＭＳ Ｐゴシック"/>
                          <a:cs typeface="Arial"/>
                          <a:hlinkClick r:id="rId2">
                            <a:extLst>
                              <a:ext uri="{A12FA001-AC4F-418D-AE19-62706E023703}">
                                <ahyp:hlinkClr xmlns:ahyp="http://schemas.microsoft.com/office/drawing/2018/hyperlinkcolor" val="tx"/>
                              </a:ext>
                            </a:extLst>
                          </a:hlinkClick>
                        </a:rPr>
                        <a:t>https://managemeds.scot.nhs.uk/</a:t>
                      </a:r>
                      <a:r>
                        <a:rPr lang="en-GB" altLang="en-US" sz="1000" kern="1200" dirty="0">
                          <a:solidFill>
                            <a:schemeClr val="tx1"/>
                          </a:solidFill>
                          <a:latin typeface="+mn-lt"/>
                          <a:ea typeface="ＭＳ Ｐゴシック"/>
                          <a:cs typeface="Arial"/>
                        </a:rPr>
                        <a:t>  </a:t>
                      </a:r>
                      <a:endParaRPr lang="en-GB" sz="1000" dirty="0">
                        <a:solidFill>
                          <a:schemeClr val="tx1"/>
                        </a:solidFill>
                        <a:latin typeface="+mn-lt"/>
                      </a:endParaRPr>
                    </a:p>
                  </a:txBody>
                  <a:tcPr/>
                </a:tc>
                <a:extLst>
                  <a:ext uri="{0D108BD9-81ED-4DB2-BD59-A6C34878D82A}">
                    <a16:rowId xmlns:a16="http://schemas.microsoft.com/office/drawing/2014/main" val="3461167627"/>
                  </a:ext>
                </a:extLst>
              </a:tr>
              <a:tr h="545469">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lang="en-GB" altLang="en-US" sz="1000" b="1" kern="1200" dirty="0">
                          <a:solidFill>
                            <a:schemeClr val="tx1"/>
                          </a:solidFill>
                          <a:latin typeface="+mn-lt"/>
                          <a:ea typeface="ＭＳ Ｐゴシック"/>
                          <a:cs typeface="Arial"/>
                        </a:rPr>
                        <a:t>PrescQIPP Polypharmacy and Deprescribing toolkit</a:t>
                      </a:r>
                    </a:p>
                    <a:p>
                      <a:pPr marL="0" marR="0" lvl="0" indent="0" algn="l" defTabSz="2921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latin typeface="+mn-lt"/>
                          <a:ea typeface="ＭＳ Ｐゴシック"/>
                          <a:cs typeface="Arial"/>
                        </a:rPr>
                        <a:t>(subscription required – contact your local Medicines Optimisation Team)</a:t>
                      </a:r>
                      <a:endParaRPr lang="en-GB" sz="1000" dirty="0">
                        <a:solidFill>
                          <a:schemeClr val="tx1"/>
                        </a:solidFill>
                        <a:latin typeface="+mn-lt"/>
                      </a:endParaRPr>
                    </a:p>
                  </a:txBody>
                  <a:tcPr/>
                </a:tc>
                <a:tc>
                  <a:txBody>
                    <a:bodyPr/>
                    <a:lstStyle/>
                    <a:p>
                      <a:pPr algn="l"/>
                      <a:r>
                        <a:rPr lang="en-GB" altLang="en-US" sz="1000" kern="1200" dirty="0">
                          <a:solidFill>
                            <a:schemeClr val="tx1"/>
                          </a:solidFill>
                          <a:latin typeface="+mn-lt"/>
                          <a:ea typeface="ＭＳ Ｐゴシック"/>
                          <a:cs typeface="Arial"/>
                        </a:rPr>
                        <a:t>Safe and appropriate medicines use, Polypharmacy &amp; Deprescribing resources </a:t>
                      </a:r>
                      <a:endParaRPr lang="en-GB" sz="1000" dirty="0">
                        <a:solidFill>
                          <a:schemeClr val="tx1"/>
                        </a:solidFill>
                        <a:latin typeface="+mn-lt"/>
                      </a:endParaRPr>
                    </a:p>
                  </a:txBody>
                  <a:tcPr/>
                </a:tc>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lang="en-GB" altLang="en-US" sz="1000" kern="1200" dirty="0">
                          <a:solidFill>
                            <a:schemeClr val="tx1"/>
                          </a:solidFill>
                          <a:latin typeface="+mn-lt"/>
                          <a:ea typeface="ＭＳ Ｐゴシック"/>
                          <a:cs typeface="Arial"/>
                          <a:hlinkClick r:id="rId3">
                            <a:extLst>
                              <a:ext uri="{A12FA001-AC4F-418D-AE19-62706E023703}">
                                <ahyp:hlinkClr xmlns:ahyp="http://schemas.microsoft.com/office/drawing/2018/hyperlinkcolor" val="tx"/>
                              </a:ext>
                            </a:extLst>
                          </a:hlinkClick>
                        </a:rPr>
                        <a:t>https://www.prescqipp.info/our-resources/webkits/polypharmacy-and-deprescribing/</a:t>
                      </a:r>
                      <a:r>
                        <a:rPr lang="en-GB" altLang="en-US" sz="1000" kern="1200" dirty="0">
                          <a:solidFill>
                            <a:schemeClr val="tx1"/>
                          </a:solidFill>
                          <a:latin typeface="+mn-lt"/>
                          <a:ea typeface="ＭＳ Ｐゴシック"/>
                          <a:cs typeface="Arial"/>
                        </a:rPr>
                        <a:t> </a:t>
                      </a:r>
                      <a:endParaRPr lang="en-GB" altLang="en-US" sz="1000" kern="1200" dirty="0">
                        <a:solidFill>
                          <a:schemeClr val="tx1"/>
                        </a:solidFill>
                        <a:latin typeface="+mn-lt"/>
                        <a:ea typeface="ＭＳ Ｐゴシック" charset="0"/>
                        <a:cs typeface="Arial" charset="0"/>
                      </a:endParaRPr>
                    </a:p>
                  </a:txBody>
                  <a:tcPr/>
                </a:tc>
                <a:extLst>
                  <a:ext uri="{0D108BD9-81ED-4DB2-BD59-A6C34878D82A}">
                    <a16:rowId xmlns:a16="http://schemas.microsoft.com/office/drawing/2014/main" val="3508790450"/>
                  </a:ext>
                </a:extLst>
              </a:tr>
              <a:tr h="419591">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lang="en-GB" altLang="en-US" sz="1000" b="1" kern="1200" dirty="0">
                          <a:solidFill>
                            <a:schemeClr val="tx1"/>
                          </a:solidFill>
                          <a:latin typeface="+mn-lt"/>
                          <a:ea typeface="ＭＳ Ｐゴシック"/>
                          <a:cs typeface="Arial"/>
                        </a:rPr>
                        <a:t>Health Innovation Network (previously Academic Health Science Network) Polypharmacy Programme</a:t>
                      </a:r>
                      <a:r>
                        <a:rPr lang="en-GB" altLang="en-US" sz="1000" kern="1200" dirty="0">
                          <a:solidFill>
                            <a:schemeClr val="tx1"/>
                          </a:solidFill>
                          <a:latin typeface="+mn-lt"/>
                          <a:ea typeface="ＭＳ Ｐゴシック"/>
                          <a:cs typeface="Arial"/>
                        </a:rPr>
                        <a:t>. </a:t>
                      </a:r>
                    </a:p>
                  </a:txBody>
                  <a:tcPr/>
                </a:tc>
                <a:tc>
                  <a:txBody>
                    <a:bodyPr/>
                    <a:lstStyle/>
                    <a:p>
                      <a:pPr algn="l"/>
                      <a:r>
                        <a:rPr lang="en-GB" sz="1000" b="0" i="0" u="none" strike="noStrike" cap="none" spc="0" baseline="0" dirty="0">
                          <a:solidFill>
                            <a:schemeClr val="tx1"/>
                          </a:solidFill>
                          <a:effectLst/>
                          <a:uFillTx/>
                          <a:latin typeface="+mn-lt"/>
                          <a:ea typeface="+mn-ea"/>
                          <a:cs typeface="+mn-cs"/>
                          <a:sym typeface="Helvetica Neue"/>
                        </a:rPr>
                        <a:t>Supporting healthcare professionals to identify patients at potential risk and facilitate better conversations about medicines</a:t>
                      </a:r>
                      <a:endParaRPr lang="en-GB" sz="1000" dirty="0">
                        <a:solidFill>
                          <a:schemeClr val="tx1"/>
                        </a:solidFill>
                        <a:latin typeface="+mn-lt"/>
                      </a:endParaRPr>
                    </a:p>
                  </a:txBody>
                  <a:tcPr/>
                </a:tc>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lang="en-GB" altLang="en-US" sz="1000" kern="1200" dirty="0">
                          <a:solidFill>
                            <a:schemeClr val="tx1"/>
                          </a:solidFill>
                          <a:latin typeface="+mn-lt"/>
                          <a:ea typeface="ＭＳ Ｐゴシック"/>
                          <a:cs typeface="Arial"/>
                          <a:hlinkClick r:id="rId4">
                            <a:extLst>
                              <a:ext uri="{A12FA001-AC4F-418D-AE19-62706E023703}">
                                <ahyp:hlinkClr xmlns:ahyp="http://schemas.microsoft.com/office/drawing/2018/hyperlinkcolor" val="tx"/>
                              </a:ext>
                            </a:extLst>
                          </a:hlinkClick>
                        </a:rPr>
                        <a:t>The Health Innovation Network - Polypharmacy</a:t>
                      </a:r>
                      <a:r>
                        <a:rPr lang="en-GB" altLang="en-US" sz="1000" kern="1200" dirty="0">
                          <a:solidFill>
                            <a:schemeClr val="tx1"/>
                          </a:solidFill>
                          <a:latin typeface="+mn-lt"/>
                          <a:ea typeface="ＭＳ Ｐゴシック"/>
                          <a:cs typeface="Arial"/>
                        </a:rPr>
                        <a:t>. </a:t>
                      </a:r>
                    </a:p>
                  </a:txBody>
                  <a:tcPr/>
                </a:tc>
                <a:extLst>
                  <a:ext uri="{0D108BD9-81ED-4DB2-BD59-A6C34878D82A}">
                    <a16:rowId xmlns:a16="http://schemas.microsoft.com/office/drawing/2014/main" val="479605650"/>
                  </a:ext>
                </a:extLst>
              </a:tr>
              <a:tr h="1048978">
                <a:tc>
                  <a:txBody>
                    <a:bodyPr/>
                    <a:lstStyle/>
                    <a:p>
                      <a:pPr algn="l"/>
                      <a:r>
                        <a:rPr lang="en-GB" altLang="en-US" sz="1000" b="1" kern="1200" dirty="0">
                          <a:solidFill>
                            <a:schemeClr val="tx1"/>
                          </a:solidFill>
                          <a:latin typeface="+mn-lt"/>
                          <a:ea typeface="ＭＳ Ｐゴシック"/>
                          <a:cs typeface="Arial"/>
                        </a:rPr>
                        <a:t>NHS Specialist  Pharmacy Services</a:t>
                      </a:r>
                      <a:endParaRPr lang="en-GB" sz="1000" dirty="0">
                        <a:solidFill>
                          <a:schemeClr val="tx1"/>
                        </a:solidFill>
                        <a:latin typeface="+mn-lt"/>
                      </a:endParaRPr>
                    </a:p>
                  </a:txBody>
                  <a:tcPr/>
                </a:tc>
                <a:tc>
                  <a:txBody>
                    <a:bodyPr/>
                    <a:lstStyle/>
                    <a:p>
                      <a:pPr algn="l"/>
                      <a:r>
                        <a:rPr lang="en-GB" altLang="en-US" sz="1000" kern="1200" dirty="0">
                          <a:solidFill>
                            <a:schemeClr val="tx1"/>
                          </a:solidFill>
                          <a:latin typeface="+mn-lt"/>
                          <a:ea typeface="ＭＳ Ｐゴシック"/>
                          <a:cs typeface="Arial"/>
                        </a:rPr>
                        <a:t>Polypharmacy Resources and resources on how to dispose of medicines appropriately.</a:t>
                      </a:r>
                      <a:endParaRPr lang="en-GB" sz="1000" dirty="0">
                        <a:solidFill>
                          <a:schemeClr val="tx1"/>
                        </a:solidFill>
                        <a:latin typeface="+mn-lt"/>
                      </a:endParaRPr>
                    </a:p>
                  </a:txBody>
                  <a:tcPr/>
                </a:tc>
                <a:tc>
                  <a:txBody>
                    <a:bodyPr/>
                    <a:lstStyle/>
                    <a:p>
                      <a:pPr algn="l"/>
                      <a:r>
                        <a:rPr lang="en-GB" sz="1000" dirty="0">
                          <a:solidFill>
                            <a:schemeClr val="tx1"/>
                          </a:solidFill>
                          <a:latin typeface="+mn-lt"/>
                          <a:hlinkClick r:id="rId5">
                            <a:extLst>
                              <a:ext uri="{A12FA001-AC4F-418D-AE19-62706E023703}">
                                <ahyp:hlinkClr xmlns:ahyp="http://schemas.microsoft.com/office/drawing/2018/hyperlinkcolor" val="tx"/>
                              </a:ext>
                            </a:extLst>
                          </a:hlinkClick>
                        </a:rPr>
                        <a:t>https://www.sps.nhs.uk/articles/understanding-polypharmacy-overprescribing-and-deprescribing/</a:t>
                      </a:r>
                      <a:endParaRPr lang="en-GB" sz="1000" dirty="0">
                        <a:solidFill>
                          <a:schemeClr val="tx1"/>
                        </a:solidFill>
                        <a:latin typeface="+mn-lt"/>
                      </a:endParaRPr>
                    </a:p>
                    <a:p>
                      <a:pPr algn="l"/>
                      <a:endParaRPr lang="en-GB" sz="1000" dirty="0">
                        <a:solidFill>
                          <a:schemeClr val="tx1"/>
                        </a:solidFill>
                        <a:latin typeface="+mn-lt"/>
                      </a:endParaRPr>
                    </a:p>
                    <a:p>
                      <a:pPr algn="l"/>
                      <a:r>
                        <a:rPr lang="en-GB" sz="1000" dirty="0">
                          <a:solidFill>
                            <a:schemeClr val="tx1"/>
                          </a:solidFill>
                          <a:latin typeface="+mn-lt"/>
                          <a:hlinkClick r:id="rId6">
                            <a:extLst>
                              <a:ext uri="{A12FA001-AC4F-418D-AE19-62706E023703}">
                                <ahyp:hlinkClr xmlns:ahyp="http://schemas.microsoft.com/office/drawing/2018/hyperlinkcolor" val="tx"/>
                              </a:ext>
                            </a:extLst>
                          </a:hlinkClick>
                        </a:rPr>
                        <a:t>Managing pharmaceutical waste – SPS - Specialist Pharmacy Service – The first stop for professional medicines advice</a:t>
                      </a:r>
                      <a:endParaRPr lang="en-GB" sz="1000" dirty="0">
                        <a:solidFill>
                          <a:schemeClr val="tx1"/>
                        </a:solidFill>
                        <a:latin typeface="+mn-lt"/>
                      </a:endParaRPr>
                    </a:p>
                  </a:txBody>
                  <a:tcPr/>
                </a:tc>
                <a:extLst>
                  <a:ext uri="{0D108BD9-81ED-4DB2-BD59-A6C34878D82A}">
                    <a16:rowId xmlns:a16="http://schemas.microsoft.com/office/drawing/2014/main" val="2195542958"/>
                  </a:ext>
                </a:extLst>
              </a:tr>
              <a:tr h="545469">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lang="en-GB" sz="1000" b="1" i="0" u="none" strike="noStrike" cap="none" spc="0" baseline="0" dirty="0">
                          <a:solidFill>
                            <a:schemeClr val="tx1"/>
                          </a:solidFill>
                          <a:effectLst/>
                          <a:uFillTx/>
                          <a:latin typeface="+mn-lt"/>
                          <a:ea typeface="+mn-ea"/>
                          <a:cs typeface="+mn-cs"/>
                          <a:sym typeface="Helvetica Neue"/>
                        </a:rPr>
                        <a:t>Canadian Medication Appropriateness and Deprescribing Network </a:t>
                      </a:r>
                      <a:endParaRPr lang="en-GB" sz="1000" b="0" i="0" u="none" strike="noStrike" cap="none" spc="0" baseline="0" dirty="0">
                        <a:solidFill>
                          <a:schemeClr val="tx1"/>
                        </a:solidFill>
                        <a:effectLst/>
                        <a:uFillTx/>
                        <a:latin typeface="+mn-lt"/>
                        <a:ea typeface="+mn-ea"/>
                        <a:cs typeface="+mn-cs"/>
                        <a:sym typeface="Helvetica Neue"/>
                      </a:endParaRPr>
                    </a:p>
                  </a:txBody>
                  <a:tcPr/>
                </a:tc>
                <a:tc>
                  <a:txBody>
                    <a:bodyPr/>
                    <a:lstStyle/>
                    <a:p>
                      <a:pPr algn="l"/>
                      <a:r>
                        <a:rPr lang="en-GB" altLang="en-US" sz="1000" kern="1200" dirty="0">
                          <a:solidFill>
                            <a:schemeClr val="tx1"/>
                          </a:solidFill>
                          <a:latin typeface="+mn-lt"/>
                          <a:ea typeface="ＭＳ Ｐゴシック" charset="0"/>
                          <a:cs typeface="Arial" charset="0"/>
                        </a:rPr>
                        <a:t>Deprescribing </a:t>
                      </a:r>
                      <a:r>
                        <a:rPr lang="en-GB" altLang="en-US" sz="1000" kern="1200" dirty="0" err="1">
                          <a:solidFill>
                            <a:schemeClr val="tx1"/>
                          </a:solidFill>
                          <a:latin typeface="+mn-lt"/>
                          <a:ea typeface="ＭＳ Ｐゴシック" charset="0"/>
                          <a:cs typeface="Arial" charset="0"/>
                        </a:rPr>
                        <a:t>esources</a:t>
                      </a:r>
                      <a:r>
                        <a:rPr lang="en-GB" altLang="en-US" sz="1000" kern="1200" dirty="0">
                          <a:solidFill>
                            <a:schemeClr val="tx1"/>
                          </a:solidFill>
                          <a:latin typeface="+mn-lt"/>
                          <a:ea typeface="ＭＳ Ｐゴシック" charset="0"/>
                          <a:cs typeface="Arial" charset="0"/>
                        </a:rPr>
                        <a:t> including tools and algorithms for specific medicine groups, patient information and educational resources</a:t>
                      </a:r>
                      <a:endParaRPr lang="en-GB" sz="1000" dirty="0">
                        <a:solidFill>
                          <a:schemeClr val="tx1"/>
                        </a:solidFill>
                        <a:latin typeface="+mn-lt"/>
                      </a:endParaRPr>
                    </a:p>
                  </a:txBody>
                  <a:tcPr/>
                </a:tc>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kumimoji="0" lang="en-GB" altLang="en-US" sz="1000" b="0" i="0" u="none" strike="noStrike" kern="1200" cap="none" spc="0" normalizeH="0" baseline="0" noProof="0" dirty="0">
                          <a:ln>
                            <a:noFill/>
                          </a:ln>
                          <a:solidFill>
                            <a:schemeClr val="tx1"/>
                          </a:solidFill>
                          <a:effectLst/>
                          <a:uLnTx/>
                          <a:uFillTx/>
                          <a:latin typeface="+mn-lt"/>
                          <a:ea typeface="ＭＳ Ｐゴシック"/>
                          <a:cs typeface="Arial"/>
                          <a:sym typeface="Helvetica Neue Medium"/>
                          <a:hlinkClick r:id="rId7">
                            <a:extLst>
                              <a:ext uri="{A12FA001-AC4F-418D-AE19-62706E023703}">
                                <ahyp:hlinkClr xmlns:ahyp="http://schemas.microsoft.com/office/drawing/2018/hyperlinkcolor" val="tx"/>
                              </a:ext>
                            </a:extLst>
                          </a:hlinkClick>
                        </a:rPr>
                        <a:t>https://www.deprescribingnetwork.ca/</a:t>
                      </a:r>
                      <a:r>
                        <a:rPr kumimoji="0" lang="en-GB" altLang="en-US" sz="1000" b="0" i="0" u="none" strike="noStrike" kern="1200" cap="none" spc="0" normalizeH="0" baseline="0" noProof="0" dirty="0">
                          <a:ln>
                            <a:noFill/>
                          </a:ln>
                          <a:solidFill>
                            <a:schemeClr val="tx1"/>
                          </a:solidFill>
                          <a:effectLst/>
                          <a:uLnTx/>
                          <a:uFillTx/>
                          <a:latin typeface="+mn-lt"/>
                          <a:ea typeface="ＭＳ Ｐゴシック"/>
                          <a:cs typeface="Arial"/>
                          <a:sym typeface="Helvetica Neue Medium"/>
                        </a:rPr>
                        <a:t> </a:t>
                      </a:r>
                    </a:p>
                  </a:txBody>
                  <a:tcPr/>
                </a:tc>
                <a:extLst>
                  <a:ext uri="{0D108BD9-81ED-4DB2-BD59-A6C34878D82A}">
                    <a16:rowId xmlns:a16="http://schemas.microsoft.com/office/drawing/2014/main" val="3255847006"/>
                  </a:ext>
                </a:extLst>
              </a:tr>
              <a:tr h="545469">
                <a:tc>
                  <a:txBody>
                    <a:bodyPr/>
                    <a:lstStyle/>
                    <a:p>
                      <a:pPr algn="l"/>
                      <a:r>
                        <a:rPr kumimoji="0" lang="en-GB" altLang="en-US" sz="1000" b="1" i="0" u="none" strike="noStrike" kern="1200" cap="none" spc="0" normalizeH="0" baseline="0" noProof="0" dirty="0">
                          <a:ln>
                            <a:noFill/>
                          </a:ln>
                          <a:solidFill>
                            <a:schemeClr val="tx1"/>
                          </a:solidFill>
                          <a:effectLst/>
                          <a:uLnTx/>
                          <a:uFillTx/>
                          <a:latin typeface="+mn-lt"/>
                          <a:ea typeface="ＭＳ Ｐゴシック"/>
                          <a:cs typeface="Arial"/>
                          <a:sym typeface="Helvetica Neue Medium"/>
                        </a:rPr>
                        <a:t>New South Wales Therapeutic Advisory Group</a:t>
                      </a:r>
                      <a:endParaRPr lang="en-GB" sz="1000" dirty="0">
                        <a:solidFill>
                          <a:schemeClr val="tx1"/>
                        </a:solidFill>
                        <a:latin typeface="+mn-lt"/>
                      </a:endParaRPr>
                    </a:p>
                  </a:txBody>
                  <a:tcPr/>
                </a:tc>
                <a:tc>
                  <a:txBody>
                    <a:bodyPr/>
                    <a:lstStyle/>
                    <a:p>
                      <a:pPr algn="l"/>
                      <a:r>
                        <a:rPr lang="en-GB" altLang="en-US" sz="1000" kern="1200" dirty="0">
                          <a:solidFill>
                            <a:schemeClr val="tx1"/>
                          </a:solidFill>
                          <a:latin typeface="+mn-lt"/>
                          <a:ea typeface="ＭＳ Ｐゴシック"/>
                          <a:cs typeface="Arial"/>
                        </a:rPr>
                        <a:t>Deprescribing resources including guidance for deprescribing specific groups of medicines and information for patients </a:t>
                      </a:r>
                      <a:endParaRPr lang="en-GB" sz="1000" dirty="0">
                        <a:solidFill>
                          <a:schemeClr val="tx1"/>
                        </a:solidFill>
                        <a:latin typeface="+mn-lt"/>
                      </a:endParaRPr>
                    </a:p>
                  </a:txBody>
                  <a:tcPr/>
                </a:tc>
                <a:tc>
                  <a:txBody>
                    <a:bodyPr/>
                    <a:lstStyle/>
                    <a:p>
                      <a:pPr algn="l"/>
                      <a:r>
                        <a:rPr kumimoji="0" lang="en-GB" altLang="en-US" sz="1000" b="0" i="0" u="none" strike="noStrike" kern="1200" cap="none" spc="0" normalizeH="0" baseline="0" noProof="0" dirty="0">
                          <a:ln>
                            <a:noFill/>
                          </a:ln>
                          <a:solidFill>
                            <a:schemeClr val="tx1"/>
                          </a:solidFill>
                          <a:effectLst/>
                          <a:uLnTx/>
                          <a:uFillTx/>
                          <a:latin typeface="+mn-lt"/>
                          <a:ea typeface="ＭＳ Ｐゴシック"/>
                          <a:cs typeface="Arial"/>
                          <a:sym typeface="Helvetica Neue Medium"/>
                          <a:hlinkClick r:id="rId8">
                            <a:extLst>
                              <a:ext uri="{A12FA001-AC4F-418D-AE19-62706E023703}">
                                <ahyp:hlinkClr xmlns:ahyp="http://schemas.microsoft.com/office/drawing/2018/hyperlinkcolor" val="tx"/>
                              </a:ext>
                            </a:extLst>
                          </a:hlinkClick>
                        </a:rPr>
                        <a:t>https://www.nswtag.org.au</a:t>
                      </a:r>
                      <a:endParaRPr lang="en-GB" sz="1000" dirty="0">
                        <a:solidFill>
                          <a:schemeClr val="tx1"/>
                        </a:solidFill>
                        <a:latin typeface="+mn-lt"/>
                      </a:endParaRPr>
                    </a:p>
                  </a:txBody>
                  <a:tcPr/>
                </a:tc>
                <a:extLst>
                  <a:ext uri="{0D108BD9-81ED-4DB2-BD59-A6C34878D82A}">
                    <a16:rowId xmlns:a16="http://schemas.microsoft.com/office/drawing/2014/main" val="3700152572"/>
                  </a:ext>
                </a:extLst>
              </a:tr>
              <a:tr h="545469">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kumimoji="0" lang="en-GB" altLang="en-US" sz="1000" b="1" i="0" u="none" strike="noStrike" kern="1200" cap="none" spc="0" normalizeH="0" baseline="0" noProof="0" dirty="0">
                          <a:ln>
                            <a:noFill/>
                          </a:ln>
                          <a:solidFill>
                            <a:schemeClr val="tx1"/>
                          </a:solidFill>
                          <a:effectLst/>
                          <a:uLnTx/>
                          <a:uFillTx/>
                          <a:latin typeface="+mn-lt"/>
                          <a:ea typeface="ＭＳ Ｐゴシック"/>
                          <a:cs typeface="Arial"/>
                          <a:sym typeface="Helvetica Neue Medium"/>
                        </a:rPr>
                        <a:t>Deprescribing Guidance Primary Care,</a:t>
                      </a:r>
                    </a:p>
                    <a:p>
                      <a:pPr marL="0" marR="0" lvl="0" indent="0" algn="l" defTabSz="292100" rtl="0" eaLnBrk="1" fontAlgn="auto" latinLnBrk="0" hangingPunct="1">
                        <a:lnSpc>
                          <a:spcPct val="100000"/>
                        </a:lnSpc>
                        <a:spcBef>
                          <a:spcPts val="0"/>
                        </a:spcBef>
                        <a:spcAft>
                          <a:spcPts val="0"/>
                        </a:spcAft>
                        <a:buClrTx/>
                        <a:buSzTx/>
                        <a:buFontTx/>
                        <a:buNone/>
                        <a:tabLst/>
                        <a:defRPr/>
                      </a:pPr>
                      <a:r>
                        <a:rPr kumimoji="0" lang="en-GB" altLang="en-US" sz="1000" b="1" i="0" u="none" strike="noStrike" kern="1200" cap="none" spc="0" normalizeH="0" baseline="0" noProof="0" dirty="0" err="1">
                          <a:ln>
                            <a:noFill/>
                          </a:ln>
                          <a:solidFill>
                            <a:schemeClr val="tx1"/>
                          </a:solidFill>
                          <a:effectLst/>
                          <a:uLnTx/>
                          <a:uFillTx/>
                          <a:latin typeface="+mn-lt"/>
                          <a:ea typeface="ＭＳ Ｐゴシック"/>
                          <a:cs typeface="Arial"/>
                          <a:sym typeface="Helvetica Neue Medium"/>
                        </a:rPr>
                        <a:t>Tazmania</a:t>
                      </a:r>
                      <a:endParaRPr kumimoji="0" lang="en-GB" altLang="en-US" sz="1000" b="1" i="0" u="none" strike="noStrike" kern="1200" cap="none" spc="0" normalizeH="0" baseline="0" noProof="0" dirty="0">
                        <a:ln>
                          <a:noFill/>
                        </a:ln>
                        <a:solidFill>
                          <a:schemeClr val="tx1"/>
                        </a:solidFill>
                        <a:effectLst/>
                        <a:uLnTx/>
                        <a:uFillTx/>
                        <a:latin typeface="+mn-lt"/>
                        <a:ea typeface="ＭＳ Ｐゴシック"/>
                        <a:cs typeface="Arial"/>
                        <a:sym typeface="Helvetica Neue Medium"/>
                      </a:endParaRPr>
                    </a:p>
                  </a:txBody>
                  <a:tcPr/>
                </a:tc>
                <a:tc>
                  <a:txBody>
                    <a:bodyPr/>
                    <a:lstStyle/>
                    <a:p>
                      <a:pPr algn="l"/>
                      <a:r>
                        <a:rPr kumimoji="0" lang="en-GB" altLang="en-US" sz="1000" i="0" u="none" strike="noStrike" kern="1200" cap="none" spc="0" normalizeH="0" baseline="0" noProof="0" dirty="0">
                          <a:ln>
                            <a:noFill/>
                          </a:ln>
                          <a:solidFill>
                            <a:schemeClr val="tx1"/>
                          </a:solidFill>
                          <a:effectLst/>
                          <a:uLnTx/>
                          <a:uFillTx/>
                          <a:latin typeface="+mn-lt"/>
                          <a:ea typeface="ＭＳ Ｐゴシック"/>
                          <a:cs typeface="Arial"/>
                          <a:sym typeface="Helvetica Neue Medium"/>
                        </a:rPr>
                        <a:t>General </a:t>
                      </a:r>
                      <a:r>
                        <a:rPr kumimoji="0" lang="en-GB" altLang="en-US" sz="1000" i="0" u="none" strike="noStrike" kern="1200" cap="none" spc="0" normalizeH="0" baseline="0" noProof="0" dirty="0" err="1">
                          <a:ln>
                            <a:noFill/>
                          </a:ln>
                          <a:solidFill>
                            <a:schemeClr val="tx1"/>
                          </a:solidFill>
                          <a:effectLst/>
                          <a:uLnTx/>
                          <a:uFillTx/>
                          <a:latin typeface="+mn-lt"/>
                          <a:ea typeface="ＭＳ Ｐゴシック"/>
                          <a:cs typeface="Arial"/>
                          <a:sym typeface="Helvetica Neue Medium"/>
                        </a:rPr>
                        <a:t>informa</a:t>
                      </a:r>
                      <a:r>
                        <a:rPr lang="en-GB" altLang="en-US" sz="1000" kern="1200" dirty="0" err="1">
                          <a:solidFill>
                            <a:schemeClr val="tx1"/>
                          </a:solidFill>
                          <a:latin typeface="+mn-lt"/>
                          <a:ea typeface="ＭＳ Ｐゴシック"/>
                          <a:cs typeface="Arial"/>
                        </a:rPr>
                        <a:t>tion</a:t>
                      </a:r>
                      <a:r>
                        <a:rPr lang="en-GB" altLang="en-US" sz="1000" kern="1200" dirty="0">
                          <a:solidFill>
                            <a:schemeClr val="tx1"/>
                          </a:solidFill>
                          <a:latin typeface="+mn-lt"/>
                          <a:ea typeface="ＭＳ Ｐゴシック"/>
                          <a:cs typeface="Arial"/>
                        </a:rPr>
                        <a:t> on deprescribing including a flowchart and guidance on stopping specific medicines or groups of medicines </a:t>
                      </a:r>
                      <a:endParaRPr lang="en-GB" sz="1000" dirty="0">
                        <a:solidFill>
                          <a:schemeClr val="tx1"/>
                        </a:solidFill>
                        <a:latin typeface="+mn-lt"/>
                      </a:endParaRPr>
                    </a:p>
                  </a:txBody>
                  <a:tcPr/>
                </a:tc>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kumimoji="0" lang="en-GB" altLang="en-US" sz="1000" b="0" i="0" u="none" strike="noStrike" kern="1200" cap="none" spc="0" normalizeH="0" baseline="0" noProof="0" dirty="0">
                          <a:ln>
                            <a:noFill/>
                          </a:ln>
                          <a:solidFill>
                            <a:schemeClr val="tx1"/>
                          </a:solidFill>
                          <a:effectLst/>
                          <a:uLnTx/>
                          <a:uFillTx/>
                          <a:latin typeface="+mn-lt"/>
                          <a:ea typeface="ＭＳ Ｐゴシック"/>
                          <a:cs typeface="Arial"/>
                          <a:sym typeface="Helvetica Neue Medium"/>
                          <a:hlinkClick r:id="rId9">
                            <a:extLst>
                              <a:ext uri="{A12FA001-AC4F-418D-AE19-62706E023703}">
                                <ahyp:hlinkClr xmlns:ahyp="http://schemas.microsoft.com/office/drawing/2018/hyperlinkcolor" val="tx"/>
                              </a:ext>
                            </a:extLst>
                          </a:hlinkClick>
                        </a:rPr>
                        <a:t>https://www.primaryhealthtas.com.au/resources/deprescribing-resources/</a:t>
                      </a:r>
                      <a:r>
                        <a:rPr lang="en-GB" altLang="en-US" sz="1000" kern="1200" dirty="0">
                          <a:solidFill>
                            <a:schemeClr val="tx1"/>
                          </a:solidFill>
                          <a:latin typeface="+mn-lt"/>
                          <a:ea typeface="ＭＳ Ｐゴシック"/>
                          <a:cs typeface="Arial"/>
                        </a:rPr>
                        <a:t> </a:t>
                      </a:r>
                      <a:endParaRPr kumimoji="0" lang="en-GB" altLang="en-US" sz="1000" b="0" i="0" u="none" strike="noStrike" kern="1200" cap="none" spc="0" normalizeH="0" baseline="0" noProof="0" dirty="0">
                        <a:ln>
                          <a:noFill/>
                        </a:ln>
                        <a:solidFill>
                          <a:schemeClr val="tx1"/>
                        </a:solidFill>
                        <a:effectLst/>
                        <a:uLnTx/>
                        <a:uFillTx/>
                        <a:latin typeface="+mn-lt"/>
                        <a:ea typeface="ＭＳ Ｐゴシック"/>
                        <a:cs typeface="Arial"/>
                        <a:sym typeface="Helvetica Neue Medium"/>
                      </a:endParaRPr>
                    </a:p>
                  </a:txBody>
                  <a:tcPr/>
                </a:tc>
                <a:extLst>
                  <a:ext uri="{0D108BD9-81ED-4DB2-BD59-A6C34878D82A}">
                    <a16:rowId xmlns:a16="http://schemas.microsoft.com/office/drawing/2014/main" val="4133894507"/>
                  </a:ext>
                </a:extLst>
              </a:tr>
              <a:tr h="797224">
                <a:tc>
                  <a:txBody>
                    <a:bodyPr/>
                    <a:lstStyle/>
                    <a:p>
                      <a:pPr marL="0" indent="0" algn="l" defTabSz="511956">
                        <a:spcBef>
                          <a:spcPct val="20000"/>
                        </a:spcBef>
                        <a:buFont typeface="Arial" pitchFamily="34" charset="0"/>
                        <a:buNone/>
                        <a:defRPr/>
                      </a:pPr>
                      <a:r>
                        <a:rPr lang="en-GB" altLang="en-US" sz="1000" b="1" kern="1200" dirty="0">
                          <a:solidFill>
                            <a:schemeClr val="tx1"/>
                          </a:solidFill>
                          <a:latin typeface="+mn-lt"/>
                          <a:ea typeface="ＭＳ Ｐゴシック"/>
                          <a:cs typeface="Arial"/>
                        </a:rPr>
                        <a:t>Greater Manchester Medicines Management Group Polypharmacy Resource Pack</a:t>
                      </a:r>
                      <a:endParaRPr kumimoji="0" lang="en-GB" altLang="en-US" sz="1000" b="0" i="0" u="none" strike="noStrike" kern="1200" cap="none" spc="0" normalizeH="0" baseline="0" noProof="0" dirty="0">
                        <a:ln>
                          <a:noFill/>
                        </a:ln>
                        <a:solidFill>
                          <a:schemeClr val="tx1"/>
                        </a:solidFill>
                        <a:effectLst/>
                        <a:uLnTx/>
                        <a:uFillTx/>
                        <a:latin typeface="+mn-lt"/>
                        <a:ea typeface="ＭＳ Ｐゴシック"/>
                        <a:cs typeface="Arial"/>
                        <a:sym typeface="Helvetica Neue Medium"/>
                      </a:endParaRPr>
                    </a:p>
                  </a:txBody>
                  <a:tcPr/>
                </a:tc>
                <a:tc>
                  <a:txBody>
                    <a:bodyPr/>
                    <a:lstStyle/>
                    <a:p>
                      <a:pPr algn="l"/>
                      <a:r>
                        <a:rPr lang="en-GB" altLang="en-US" sz="1000" kern="1200" dirty="0">
                          <a:solidFill>
                            <a:schemeClr val="tx1"/>
                          </a:solidFill>
                          <a:latin typeface="+mn-lt"/>
                          <a:ea typeface="ＭＳ Ｐゴシック"/>
                          <a:cs typeface="Arial"/>
                        </a:rPr>
                        <a:t>Resources on polypharmacy, deprescribing and structured medication reviews including resources for specific therapeutic areas, people living with frailty and in care homes</a:t>
                      </a:r>
                      <a:r>
                        <a:rPr lang="en-GB" altLang="en-US" sz="1000" b="1" kern="1200" dirty="0">
                          <a:solidFill>
                            <a:schemeClr val="tx1"/>
                          </a:solidFill>
                          <a:latin typeface="+mn-lt"/>
                          <a:ea typeface="ＭＳ Ｐゴシック"/>
                          <a:cs typeface="Arial"/>
                        </a:rPr>
                        <a:t> </a:t>
                      </a:r>
                      <a:endParaRPr lang="en-GB" sz="1000" dirty="0">
                        <a:solidFill>
                          <a:schemeClr val="tx1"/>
                        </a:solidFill>
                        <a:latin typeface="+mn-lt"/>
                      </a:endParaRPr>
                    </a:p>
                  </a:txBody>
                  <a:tcPr/>
                </a:tc>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lang="en-GB" altLang="en-US" sz="1000" kern="1200" dirty="0">
                          <a:solidFill>
                            <a:schemeClr val="tx1"/>
                          </a:solidFill>
                          <a:latin typeface="+mn-lt"/>
                          <a:ea typeface="ＭＳ Ｐゴシック"/>
                          <a:cs typeface="Arial"/>
                          <a:hlinkClick r:id="rId10">
                            <a:extLst>
                              <a:ext uri="{A12FA001-AC4F-418D-AE19-62706E023703}">
                                <ahyp:hlinkClr xmlns:ahyp="http://schemas.microsoft.com/office/drawing/2018/hyperlinkcolor" val="tx"/>
                              </a:ext>
                            </a:extLst>
                          </a:hlinkClick>
                        </a:rPr>
                        <a:t>https://gmmmg.nhs.uk/wp-content/uploads/2023/02/GMMMG-Polypharmacy-resource-pack-v3.0.pdf</a:t>
                      </a:r>
                      <a:r>
                        <a:rPr lang="en-GB" altLang="en-US" sz="1000" kern="1200" dirty="0">
                          <a:solidFill>
                            <a:schemeClr val="tx1"/>
                          </a:solidFill>
                          <a:latin typeface="+mn-lt"/>
                          <a:ea typeface="ＭＳ Ｐゴシック"/>
                          <a:cs typeface="Arial"/>
                        </a:rPr>
                        <a:t> </a:t>
                      </a:r>
                    </a:p>
                  </a:txBody>
                  <a:tcPr/>
                </a:tc>
                <a:extLst>
                  <a:ext uri="{0D108BD9-81ED-4DB2-BD59-A6C34878D82A}">
                    <a16:rowId xmlns:a16="http://schemas.microsoft.com/office/drawing/2014/main" val="3173669407"/>
                  </a:ext>
                </a:extLst>
              </a:tr>
              <a:tr h="419591">
                <a:tc>
                  <a:txBody>
                    <a:bodyPr/>
                    <a:lstStyle/>
                    <a:p>
                      <a:pPr algn="l"/>
                      <a:r>
                        <a:rPr lang="en-GB" altLang="en-US" sz="1000" b="1" kern="1200" dirty="0">
                          <a:solidFill>
                            <a:schemeClr val="tx1"/>
                          </a:solidFill>
                          <a:latin typeface="+mn-lt"/>
                          <a:ea typeface="ＭＳ Ｐゴシック"/>
                          <a:cs typeface="Arial"/>
                        </a:rPr>
                        <a:t>British Geriatrics Society </a:t>
                      </a:r>
                      <a:endParaRPr lang="en-GB" sz="1000" dirty="0">
                        <a:solidFill>
                          <a:schemeClr val="tx1"/>
                        </a:solidFill>
                        <a:latin typeface="+mn-lt"/>
                      </a:endParaRPr>
                    </a:p>
                  </a:txBody>
                  <a:tcPr/>
                </a:tc>
                <a:tc>
                  <a:txBody>
                    <a:bodyPr/>
                    <a:lstStyle/>
                    <a:p>
                      <a:pPr algn="l"/>
                      <a:r>
                        <a:rPr lang="en-GB" altLang="en-US" sz="1000" kern="1200" dirty="0">
                          <a:solidFill>
                            <a:schemeClr val="tx1"/>
                          </a:solidFill>
                          <a:latin typeface="+mn-lt"/>
                          <a:ea typeface="ＭＳ Ｐゴシック"/>
                          <a:cs typeface="Arial"/>
                        </a:rPr>
                        <a:t>Comprehensive geriatric assessment in primary care and guidance on medication review </a:t>
                      </a:r>
                      <a:endParaRPr lang="en-GB" sz="1000" dirty="0">
                        <a:solidFill>
                          <a:schemeClr val="tx1"/>
                        </a:solidFill>
                        <a:latin typeface="+mn-lt"/>
                      </a:endParaRPr>
                    </a:p>
                  </a:txBody>
                  <a:tcPr/>
                </a:tc>
                <a:tc>
                  <a:txBody>
                    <a:bodyPr/>
                    <a:lstStyle/>
                    <a:p>
                      <a:pPr algn="l"/>
                      <a:r>
                        <a:rPr lang="en-GB" sz="1000" dirty="0">
                          <a:solidFill>
                            <a:schemeClr val="tx1"/>
                          </a:solidFill>
                          <a:latin typeface="+mn-lt"/>
                          <a:hlinkClick r:id="rId11">
                            <a:extLst>
                              <a:ext uri="{A12FA001-AC4F-418D-AE19-62706E023703}">
                                <ahyp:hlinkClr xmlns:ahyp="http://schemas.microsoft.com/office/drawing/2018/hyperlinkcolor" val="tx"/>
                              </a:ext>
                            </a:extLst>
                          </a:hlinkClick>
                        </a:rPr>
                        <a:t>6. CGA in Primary Care Settings: Medication review | British Geriatrics Society (bgs.org.uk)</a:t>
                      </a:r>
                      <a:endParaRPr lang="en-GB" sz="1000" dirty="0">
                        <a:solidFill>
                          <a:schemeClr val="tx1"/>
                        </a:solidFill>
                        <a:latin typeface="+mn-lt"/>
                      </a:endParaRPr>
                    </a:p>
                  </a:txBody>
                  <a:tcPr/>
                </a:tc>
                <a:extLst>
                  <a:ext uri="{0D108BD9-81ED-4DB2-BD59-A6C34878D82A}">
                    <a16:rowId xmlns:a16="http://schemas.microsoft.com/office/drawing/2014/main" val="3087548807"/>
                  </a:ext>
                </a:extLst>
              </a:tr>
            </a:tbl>
          </a:graphicData>
        </a:graphic>
      </p:graphicFrame>
    </p:spTree>
    <p:extLst>
      <p:ext uri="{BB962C8B-B14F-4D97-AF65-F5344CB8AC3E}">
        <p14:creationId xmlns:p14="http://schemas.microsoft.com/office/powerpoint/2010/main" val="3595438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E90DC-9A13-B3A3-40F6-7A13718D84AE}"/>
              </a:ext>
            </a:extLst>
          </p:cNvPr>
          <p:cNvSpPr>
            <a:spLocks noGrp="1"/>
          </p:cNvSpPr>
          <p:nvPr>
            <p:ph type="title"/>
          </p:nvPr>
        </p:nvSpPr>
        <p:spPr>
          <a:xfrm>
            <a:off x="359508" y="213488"/>
            <a:ext cx="9558215" cy="992553"/>
          </a:xfrm>
        </p:spPr>
        <p:txBody>
          <a:bodyPr>
            <a:normAutofit fontScale="90000"/>
          </a:bodyPr>
          <a:lstStyle/>
          <a:p>
            <a:r>
              <a:rPr lang="en-GB" dirty="0"/>
              <a:t>Tools to identify potentially inappropriate medicines in older people – criterion based</a:t>
            </a:r>
          </a:p>
        </p:txBody>
      </p:sp>
      <p:grpSp>
        <p:nvGrpSpPr>
          <p:cNvPr id="5" name="Body copy">
            <a:extLst>
              <a:ext uri="{FF2B5EF4-FFF2-40B4-BE49-F238E27FC236}">
                <a16:creationId xmlns:a16="http://schemas.microsoft.com/office/drawing/2014/main" id="{8446679F-BC32-096C-86C3-57FFD859859A}"/>
              </a:ext>
            </a:extLst>
          </p:cNvPr>
          <p:cNvGrpSpPr/>
          <p:nvPr/>
        </p:nvGrpSpPr>
        <p:grpSpPr>
          <a:xfrm>
            <a:off x="779329" y="1414280"/>
            <a:ext cx="5138475" cy="1214307"/>
            <a:chOff x="0" y="0"/>
            <a:chExt cx="10276948" cy="2428613"/>
          </a:xfrm>
        </p:grpSpPr>
        <p:sp>
          <p:nvSpPr>
            <p:cNvPr id="6" name="Rounded Rectangle">
              <a:extLst>
                <a:ext uri="{FF2B5EF4-FFF2-40B4-BE49-F238E27FC236}">
                  <a16:creationId xmlns:a16="http://schemas.microsoft.com/office/drawing/2014/main" id="{55B4651E-37B0-F139-E623-3C42B1B577E2}"/>
                </a:ext>
              </a:extLst>
            </p:cNvPr>
            <p:cNvSpPr/>
            <p:nvPr/>
          </p:nvSpPr>
          <p:spPr>
            <a:xfrm>
              <a:off x="0" y="0"/>
              <a:ext cx="10276948" cy="2428613"/>
            </a:xfrm>
            <a:prstGeom prst="roundRect">
              <a:avLst>
                <a:gd name="adj" fmla="val 18059"/>
              </a:avLst>
            </a:prstGeom>
            <a:solidFill>
              <a:srgbClr val="007A78"/>
            </a:solidFill>
            <a:ln w="12700" cap="flat">
              <a:noFill/>
              <a:miter lim="400000"/>
            </a:ln>
            <a:effectLst/>
          </p:spPr>
          <p:txBody>
            <a:bodyPr wrap="square" lIns="25400" tIns="25400" rIns="25400" bIns="25400" numCol="1" anchor="ctr">
              <a:noAutofit/>
            </a:bodyPr>
            <a:lstStyle/>
            <a:p>
              <a:pPr indent="228600" defTabSz="412750">
                <a:spcBef>
                  <a:spcPts val="100"/>
                </a:spcBef>
                <a:defRPr sz="2800">
                  <a:solidFill>
                    <a:srgbClr val="FFFFFF"/>
                  </a:solidFill>
                </a:defRPr>
              </a:pPr>
              <a:endParaRPr sz="1400"/>
            </a:p>
          </p:txBody>
        </p:sp>
        <p:sp>
          <p:nvSpPr>
            <p:cNvPr id="7" name="Body content">
              <a:extLst>
                <a:ext uri="{FF2B5EF4-FFF2-40B4-BE49-F238E27FC236}">
                  <a16:creationId xmlns:a16="http://schemas.microsoft.com/office/drawing/2014/main" id="{3425914D-CA19-6249-858B-22A5C537FA9A}"/>
                </a:ext>
              </a:extLst>
            </p:cNvPr>
            <p:cNvSpPr txBox="1"/>
            <p:nvPr/>
          </p:nvSpPr>
          <p:spPr>
            <a:xfrm>
              <a:off x="128456" y="947568"/>
              <a:ext cx="10020034" cy="533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lvl="1" indent="228600" defTabSz="412750">
                <a:spcBef>
                  <a:spcPts val="100"/>
                </a:spcBef>
                <a:defRPr sz="2800">
                  <a:solidFill>
                    <a:srgbClr val="FFFFFF"/>
                  </a:solidFill>
                </a:defRPr>
              </a:pPr>
              <a:r>
                <a:rPr lang="en-GB" altLang="en-US" sz="1400" kern="1200" dirty="0">
                  <a:solidFill>
                    <a:schemeClr val="bg1"/>
                  </a:solidFill>
                  <a:latin typeface="+mn-lt"/>
                  <a:ea typeface="ＭＳ Ｐゴシック"/>
                  <a:cs typeface="Arial"/>
                  <a:hlinkClick r:id="rId2">
                    <a:extLst>
                      <a:ext uri="{A12FA001-AC4F-418D-AE19-62706E023703}">
                        <ahyp:hlinkClr xmlns:ahyp="http://schemas.microsoft.com/office/drawing/2018/hyperlinkcolor" val="tx"/>
                      </a:ext>
                    </a:extLst>
                  </a:hlinkClick>
                </a:rPr>
                <a:t>STOPP/START tool version 3 (2023</a:t>
              </a:r>
              <a:r>
                <a:rPr lang="en-GB" altLang="en-US" sz="1400" kern="1200" dirty="0">
                  <a:solidFill>
                    <a:schemeClr val="bg1"/>
                  </a:solidFill>
                  <a:latin typeface="+mn-lt"/>
                  <a:ea typeface="ＭＳ Ｐゴシック"/>
                  <a:cs typeface="Arial"/>
                </a:rPr>
                <a:t>)</a:t>
              </a:r>
              <a:endParaRPr sz="1400" dirty="0">
                <a:solidFill>
                  <a:schemeClr val="bg1"/>
                </a:solidFill>
              </a:endParaRPr>
            </a:p>
          </p:txBody>
        </p:sp>
      </p:grpSp>
      <p:grpSp>
        <p:nvGrpSpPr>
          <p:cNvPr id="8" name="Body copy">
            <a:extLst>
              <a:ext uri="{FF2B5EF4-FFF2-40B4-BE49-F238E27FC236}">
                <a16:creationId xmlns:a16="http://schemas.microsoft.com/office/drawing/2014/main" id="{0887372E-A378-882B-C344-0CAEEE060A53}"/>
              </a:ext>
            </a:extLst>
          </p:cNvPr>
          <p:cNvGrpSpPr/>
          <p:nvPr/>
        </p:nvGrpSpPr>
        <p:grpSpPr>
          <a:xfrm>
            <a:off x="779329" y="2844483"/>
            <a:ext cx="5138476" cy="1214307"/>
            <a:chOff x="-2" y="0"/>
            <a:chExt cx="10276950" cy="2428612"/>
          </a:xfrm>
        </p:grpSpPr>
        <p:sp>
          <p:nvSpPr>
            <p:cNvPr id="9" name="Rounded Rectangle">
              <a:extLst>
                <a:ext uri="{FF2B5EF4-FFF2-40B4-BE49-F238E27FC236}">
                  <a16:creationId xmlns:a16="http://schemas.microsoft.com/office/drawing/2014/main" id="{88CD96FE-2DDA-43BC-BEFE-69BA3021DFF2}"/>
                </a:ext>
              </a:extLst>
            </p:cNvPr>
            <p:cNvSpPr/>
            <p:nvPr/>
          </p:nvSpPr>
          <p:spPr>
            <a:xfrm>
              <a:off x="0" y="0"/>
              <a:ext cx="10276948" cy="2428612"/>
            </a:xfrm>
            <a:prstGeom prst="roundRect">
              <a:avLst>
                <a:gd name="adj" fmla="val 18059"/>
              </a:avLst>
            </a:prstGeom>
            <a:solidFill>
              <a:srgbClr val="1B365D"/>
            </a:solidFill>
            <a:ln w="12700" cap="flat">
              <a:noFill/>
              <a:miter lim="400000"/>
            </a:ln>
            <a:effectLst/>
          </p:spPr>
          <p:txBody>
            <a:bodyPr wrap="square" lIns="25400" tIns="25400" rIns="25400" bIns="25400" numCol="1" anchor="ctr">
              <a:noAutofit/>
            </a:bodyPr>
            <a:lstStyle/>
            <a:p>
              <a:pPr indent="228600" defTabSz="412750">
                <a:spcBef>
                  <a:spcPts val="100"/>
                </a:spcBef>
                <a:defRPr sz="2800">
                  <a:solidFill>
                    <a:srgbClr val="FFFFFF"/>
                  </a:solidFill>
                </a:defRPr>
              </a:pPr>
              <a:endParaRPr sz="1400"/>
            </a:p>
          </p:txBody>
        </p:sp>
        <p:sp>
          <p:nvSpPr>
            <p:cNvPr id="10" name="Body content">
              <a:extLst>
                <a:ext uri="{FF2B5EF4-FFF2-40B4-BE49-F238E27FC236}">
                  <a16:creationId xmlns:a16="http://schemas.microsoft.com/office/drawing/2014/main" id="{32B64BA0-A289-EE1D-4DC4-9BF17384435C}"/>
                </a:ext>
              </a:extLst>
            </p:cNvPr>
            <p:cNvSpPr txBox="1"/>
            <p:nvPr/>
          </p:nvSpPr>
          <p:spPr>
            <a:xfrm>
              <a:off x="-2" y="732121"/>
              <a:ext cx="10020034" cy="9643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lvl="1" indent="228600" defTabSz="412750">
                <a:spcBef>
                  <a:spcPts val="100"/>
                </a:spcBef>
                <a:defRPr sz="2800">
                  <a:solidFill>
                    <a:srgbClr val="FFFFFF"/>
                  </a:solidFill>
                </a:defRPr>
              </a:pPr>
              <a:r>
                <a:rPr lang="en-GB" altLang="en-US" sz="1400" kern="1200" dirty="0" err="1">
                  <a:solidFill>
                    <a:schemeClr val="bg1"/>
                  </a:solidFill>
                  <a:latin typeface="+mn-lt"/>
                  <a:ea typeface="ＭＳ Ｐゴシック"/>
                  <a:cs typeface="Arial"/>
                  <a:hlinkClick r:id="rId3">
                    <a:extLst>
                      <a:ext uri="{A12FA001-AC4F-418D-AE19-62706E023703}">
                        <ahyp:hlinkClr xmlns:ahyp="http://schemas.microsoft.com/office/drawing/2018/hyperlinkcolor" val="tx"/>
                      </a:ext>
                    </a:extLst>
                  </a:hlinkClick>
                </a:rPr>
                <a:t>STOPPFrail</a:t>
              </a:r>
              <a:r>
                <a:rPr lang="en-GB" altLang="en-US" sz="1400" kern="1200" dirty="0">
                  <a:solidFill>
                    <a:schemeClr val="bg1"/>
                  </a:solidFill>
                  <a:latin typeface="+mn-lt"/>
                  <a:ea typeface="ＭＳ Ｐゴシック"/>
                  <a:cs typeface="Arial"/>
                  <a:hlinkClick r:id="rId3">
                    <a:extLst>
                      <a:ext uri="{A12FA001-AC4F-418D-AE19-62706E023703}">
                        <ahyp:hlinkClr xmlns:ahyp="http://schemas.microsoft.com/office/drawing/2018/hyperlinkcolor" val="tx"/>
                      </a:ext>
                    </a:extLst>
                  </a:hlinkClick>
                </a:rPr>
                <a:t> version 2  (2021) - Deprescribing in older people approaching end-of-life </a:t>
              </a:r>
              <a:endParaRPr sz="1400" dirty="0">
                <a:solidFill>
                  <a:schemeClr val="bg1"/>
                </a:solidFill>
              </a:endParaRPr>
            </a:p>
          </p:txBody>
        </p:sp>
      </p:grpSp>
      <p:grpSp>
        <p:nvGrpSpPr>
          <p:cNvPr id="11" name="Body copy">
            <a:extLst>
              <a:ext uri="{FF2B5EF4-FFF2-40B4-BE49-F238E27FC236}">
                <a16:creationId xmlns:a16="http://schemas.microsoft.com/office/drawing/2014/main" id="{9600089E-9096-D365-564A-5ED739140C87}"/>
              </a:ext>
            </a:extLst>
          </p:cNvPr>
          <p:cNvGrpSpPr/>
          <p:nvPr/>
        </p:nvGrpSpPr>
        <p:grpSpPr>
          <a:xfrm>
            <a:off x="779330" y="4280661"/>
            <a:ext cx="5138475" cy="1214307"/>
            <a:chOff x="0" y="0"/>
            <a:chExt cx="10276948" cy="2428613"/>
          </a:xfrm>
        </p:grpSpPr>
        <p:sp>
          <p:nvSpPr>
            <p:cNvPr id="12" name="Rounded Rectangle">
              <a:extLst>
                <a:ext uri="{FF2B5EF4-FFF2-40B4-BE49-F238E27FC236}">
                  <a16:creationId xmlns:a16="http://schemas.microsoft.com/office/drawing/2014/main" id="{E6A4CD1F-1C40-06D9-7931-515E2DC22E6E}"/>
                </a:ext>
              </a:extLst>
            </p:cNvPr>
            <p:cNvSpPr/>
            <p:nvPr/>
          </p:nvSpPr>
          <p:spPr>
            <a:xfrm>
              <a:off x="0" y="0"/>
              <a:ext cx="10276948" cy="2428613"/>
            </a:xfrm>
            <a:prstGeom prst="roundRect">
              <a:avLst>
                <a:gd name="adj" fmla="val 18059"/>
              </a:avLst>
            </a:prstGeom>
            <a:solidFill>
              <a:srgbClr val="F3E42F"/>
            </a:solidFill>
            <a:ln w="12700" cap="flat">
              <a:noFill/>
              <a:miter lim="400000"/>
            </a:ln>
            <a:effectLst/>
          </p:spPr>
          <p:txBody>
            <a:bodyPr wrap="square" lIns="25400" tIns="25400" rIns="25400" bIns="25400" numCol="1" anchor="ctr">
              <a:noAutofit/>
            </a:bodyPr>
            <a:lstStyle/>
            <a:p>
              <a:pPr indent="228600" defTabSz="412750">
                <a:spcBef>
                  <a:spcPts val="100"/>
                </a:spcBef>
                <a:defRPr sz="2800">
                  <a:solidFill>
                    <a:srgbClr val="3C3C3B"/>
                  </a:solidFill>
                </a:defRPr>
              </a:pPr>
              <a:endParaRPr sz="1400"/>
            </a:p>
          </p:txBody>
        </p:sp>
        <p:sp>
          <p:nvSpPr>
            <p:cNvPr id="13" name="Body content">
              <a:extLst>
                <a:ext uri="{FF2B5EF4-FFF2-40B4-BE49-F238E27FC236}">
                  <a16:creationId xmlns:a16="http://schemas.microsoft.com/office/drawing/2014/main" id="{4FA01039-5D6A-1A85-6D73-D5179FDCC40F}"/>
                </a:ext>
              </a:extLst>
            </p:cNvPr>
            <p:cNvSpPr txBox="1"/>
            <p:nvPr/>
          </p:nvSpPr>
          <p:spPr>
            <a:xfrm>
              <a:off x="128456" y="732122"/>
              <a:ext cx="10020034" cy="964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lvl="1" indent="228600" defTabSz="412750">
                <a:spcBef>
                  <a:spcPts val="100"/>
                </a:spcBef>
                <a:defRPr sz="2800">
                  <a:solidFill>
                    <a:srgbClr val="3C3C3B"/>
                  </a:solidFill>
                </a:defRPr>
              </a:pPr>
              <a:r>
                <a:rPr lang="en-GB" sz="1400" b="1" i="0" dirty="0">
                  <a:solidFill>
                    <a:schemeClr val="bg2">
                      <a:lumMod val="50000"/>
                    </a:schemeClr>
                  </a:solidFill>
                  <a:effectLst/>
                  <a:hlinkClick r:id="rId4">
                    <a:extLst>
                      <a:ext uri="{A12FA001-AC4F-418D-AE19-62706E023703}">
                        <ahyp:hlinkClr xmlns:ahyp="http://schemas.microsoft.com/office/drawing/2018/hyperlinkcolor" val="tx"/>
                      </a:ext>
                    </a:extLst>
                  </a:hlinkClick>
                </a:rPr>
                <a:t>STOPPFall (2020): a Delphi study by the </a:t>
              </a:r>
              <a:r>
                <a:rPr lang="en-GB" sz="1400" b="1" i="0" dirty="0" err="1">
                  <a:solidFill>
                    <a:schemeClr val="bg2">
                      <a:lumMod val="50000"/>
                    </a:schemeClr>
                  </a:solidFill>
                  <a:effectLst/>
                  <a:hlinkClick r:id="rId4">
                    <a:extLst>
                      <a:ext uri="{A12FA001-AC4F-418D-AE19-62706E023703}">
                        <ahyp:hlinkClr xmlns:ahyp="http://schemas.microsoft.com/office/drawing/2018/hyperlinkcolor" val="tx"/>
                      </a:ext>
                    </a:extLst>
                  </a:hlinkClick>
                </a:rPr>
                <a:t>EuGMS</a:t>
              </a:r>
              <a:r>
                <a:rPr lang="en-GB" sz="1400" b="1" i="0" dirty="0">
                  <a:solidFill>
                    <a:schemeClr val="bg2">
                      <a:lumMod val="50000"/>
                    </a:schemeClr>
                  </a:solidFill>
                  <a:effectLst/>
                  <a:hlinkClick r:id="rId4">
                    <a:extLst>
                      <a:ext uri="{A12FA001-AC4F-418D-AE19-62706E023703}">
                        <ahyp:hlinkClr xmlns:ahyp="http://schemas.microsoft.com/office/drawing/2018/hyperlinkcolor" val="tx"/>
                      </a:ext>
                    </a:extLst>
                  </a:hlinkClick>
                </a:rPr>
                <a:t> Task and Finish Group on Fall-Risk-Increasing Drugs</a:t>
              </a:r>
              <a:endParaRPr sz="1400" dirty="0">
                <a:solidFill>
                  <a:schemeClr val="bg2">
                    <a:lumMod val="50000"/>
                  </a:schemeClr>
                </a:solidFill>
              </a:endParaRPr>
            </a:p>
          </p:txBody>
        </p:sp>
      </p:grpSp>
      <p:grpSp>
        <p:nvGrpSpPr>
          <p:cNvPr id="14" name="Body copy">
            <a:extLst>
              <a:ext uri="{FF2B5EF4-FFF2-40B4-BE49-F238E27FC236}">
                <a16:creationId xmlns:a16="http://schemas.microsoft.com/office/drawing/2014/main" id="{1A433FBD-29D4-0C15-18C5-3F3676FB1490}"/>
              </a:ext>
            </a:extLst>
          </p:cNvPr>
          <p:cNvGrpSpPr/>
          <p:nvPr/>
        </p:nvGrpSpPr>
        <p:grpSpPr>
          <a:xfrm>
            <a:off x="6274196" y="1414279"/>
            <a:ext cx="5138475" cy="1214307"/>
            <a:chOff x="0" y="0"/>
            <a:chExt cx="10276948" cy="2428613"/>
          </a:xfrm>
        </p:grpSpPr>
        <p:sp>
          <p:nvSpPr>
            <p:cNvPr id="15" name="Rounded Rectangle">
              <a:extLst>
                <a:ext uri="{FF2B5EF4-FFF2-40B4-BE49-F238E27FC236}">
                  <a16:creationId xmlns:a16="http://schemas.microsoft.com/office/drawing/2014/main" id="{2C71FF94-9B80-04B7-8080-90B879955043}"/>
                </a:ext>
              </a:extLst>
            </p:cNvPr>
            <p:cNvSpPr/>
            <p:nvPr/>
          </p:nvSpPr>
          <p:spPr>
            <a:xfrm>
              <a:off x="0" y="0"/>
              <a:ext cx="10276948" cy="2428613"/>
            </a:xfrm>
            <a:prstGeom prst="roundRect">
              <a:avLst>
                <a:gd name="adj" fmla="val 18059"/>
              </a:avLst>
            </a:prstGeom>
            <a:solidFill>
              <a:srgbClr val="8CBEB9"/>
            </a:solidFill>
            <a:ln w="12700" cap="flat">
              <a:noFill/>
              <a:miter lim="400000"/>
            </a:ln>
            <a:effectLst/>
          </p:spPr>
          <p:txBody>
            <a:bodyPr wrap="square" lIns="25400" tIns="25400" rIns="25400" bIns="25400" numCol="1" anchor="ctr">
              <a:noAutofit/>
            </a:bodyPr>
            <a:lstStyle/>
            <a:p>
              <a:pPr indent="228600" defTabSz="412750">
                <a:spcBef>
                  <a:spcPts val="100"/>
                </a:spcBef>
                <a:defRPr sz="3000">
                  <a:solidFill>
                    <a:srgbClr val="3C3C3B"/>
                  </a:solidFill>
                </a:defRPr>
              </a:pPr>
              <a:endParaRPr sz="1500"/>
            </a:p>
          </p:txBody>
        </p:sp>
        <p:sp>
          <p:nvSpPr>
            <p:cNvPr id="16" name="Body content">
              <a:extLst>
                <a:ext uri="{FF2B5EF4-FFF2-40B4-BE49-F238E27FC236}">
                  <a16:creationId xmlns:a16="http://schemas.microsoft.com/office/drawing/2014/main" id="{ACD0D2D8-C248-797F-21B4-B6CE2E33F099}"/>
                </a:ext>
              </a:extLst>
            </p:cNvPr>
            <p:cNvSpPr txBox="1"/>
            <p:nvPr/>
          </p:nvSpPr>
          <p:spPr>
            <a:xfrm>
              <a:off x="128456" y="732122"/>
              <a:ext cx="10020034" cy="964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lvl="1" indent="228600" defTabSz="412750">
                <a:spcBef>
                  <a:spcPts val="100"/>
                </a:spcBef>
                <a:defRPr sz="2800">
                  <a:solidFill>
                    <a:srgbClr val="3C3C3B"/>
                  </a:solidFill>
                </a:defRPr>
              </a:pPr>
              <a:r>
                <a:rPr lang="en-GB" sz="1400" dirty="0">
                  <a:solidFill>
                    <a:schemeClr val="bg2">
                      <a:lumMod val="10000"/>
                    </a:schemeClr>
                  </a:solidFill>
                  <a:hlinkClick r:id="rId5">
                    <a:extLst>
                      <a:ext uri="{A12FA001-AC4F-418D-AE19-62706E023703}">
                        <ahyp:hlinkClr xmlns:ahyp="http://schemas.microsoft.com/office/drawing/2018/hyperlinkcolor" val="tx"/>
                      </a:ext>
                    </a:extLst>
                  </a:hlinkClick>
                </a:rPr>
                <a:t>AGS Beers Criteria (2019) For Potentially Inappropriate Medication Use In Older Adults</a:t>
              </a:r>
              <a:endParaRPr sz="1400" dirty="0">
                <a:solidFill>
                  <a:schemeClr val="bg2">
                    <a:lumMod val="10000"/>
                  </a:schemeClr>
                </a:solidFill>
              </a:endParaRPr>
            </a:p>
          </p:txBody>
        </p:sp>
      </p:grpSp>
      <p:grpSp>
        <p:nvGrpSpPr>
          <p:cNvPr id="17" name="Body copy">
            <a:extLst>
              <a:ext uri="{FF2B5EF4-FFF2-40B4-BE49-F238E27FC236}">
                <a16:creationId xmlns:a16="http://schemas.microsoft.com/office/drawing/2014/main" id="{453E43BE-7892-B011-1B64-BE92BB6E4E2D}"/>
              </a:ext>
            </a:extLst>
          </p:cNvPr>
          <p:cNvGrpSpPr/>
          <p:nvPr/>
        </p:nvGrpSpPr>
        <p:grpSpPr>
          <a:xfrm>
            <a:off x="6274196" y="2869676"/>
            <a:ext cx="5138475" cy="1214307"/>
            <a:chOff x="0" y="0"/>
            <a:chExt cx="10276948" cy="2428612"/>
          </a:xfrm>
        </p:grpSpPr>
        <p:sp>
          <p:nvSpPr>
            <p:cNvPr id="18" name="Rounded Rectangle">
              <a:extLst>
                <a:ext uri="{FF2B5EF4-FFF2-40B4-BE49-F238E27FC236}">
                  <a16:creationId xmlns:a16="http://schemas.microsoft.com/office/drawing/2014/main" id="{AD1B2370-A7A0-71E5-691B-22172D080833}"/>
                </a:ext>
              </a:extLst>
            </p:cNvPr>
            <p:cNvSpPr/>
            <p:nvPr/>
          </p:nvSpPr>
          <p:spPr>
            <a:xfrm>
              <a:off x="0" y="0"/>
              <a:ext cx="10276948" cy="2428612"/>
            </a:xfrm>
            <a:prstGeom prst="roundRect">
              <a:avLst>
                <a:gd name="adj" fmla="val 18059"/>
              </a:avLst>
            </a:prstGeom>
            <a:solidFill>
              <a:srgbClr val="F0964F"/>
            </a:solidFill>
            <a:ln w="12700" cap="flat">
              <a:noFill/>
              <a:miter lim="400000"/>
            </a:ln>
            <a:effectLst/>
          </p:spPr>
          <p:txBody>
            <a:bodyPr wrap="square" lIns="25400" tIns="25400" rIns="25400" bIns="25400" numCol="1" anchor="ctr">
              <a:noAutofit/>
            </a:bodyPr>
            <a:lstStyle/>
            <a:p>
              <a:pPr indent="228600" defTabSz="412750">
                <a:spcBef>
                  <a:spcPts val="100"/>
                </a:spcBef>
                <a:defRPr sz="3000">
                  <a:solidFill>
                    <a:srgbClr val="3C3C3B"/>
                  </a:solidFill>
                </a:defRPr>
              </a:pPr>
              <a:endParaRPr sz="1500"/>
            </a:p>
          </p:txBody>
        </p:sp>
        <p:sp>
          <p:nvSpPr>
            <p:cNvPr id="19" name="Body content">
              <a:extLst>
                <a:ext uri="{FF2B5EF4-FFF2-40B4-BE49-F238E27FC236}">
                  <a16:creationId xmlns:a16="http://schemas.microsoft.com/office/drawing/2014/main" id="{602780A4-4F45-C623-4720-16BFDD448757}"/>
                </a:ext>
              </a:extLst>
            </p:cNvPr>
            <p:cNvSpPr txBox="1"/>
            <p:nvPr/>
          </p:nvSpPr>
          <p:spPr>
            <a:xfrm>
              <a:off x="128456" y="732121"/>
              <a:ext cx="10020034" cy="9643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lvl="1" indent="228600" defTabSz="412750">
                <a:spcBef>
                  <a:spcPts val="100"/>
                </a:spcBef>
                <a:defRPr sz="2800">
                  <a:solidFill>
                    <a:srgbClr val="3C3C3B"/>
                  </a:solidFill>
                </a:defRPr>
              </a:pPr>
              <a:r>
                <a:rPr lang="en-GB" sz="1400" dirty="0">
                  <a:solidFill>
                    <a:schemeClr val="bg2">
                      <a:lumMod val="10000"/>
                    </a:schemeClr>
                  </a:solidFill>
                  <a:hlinkClick r:id="rId6">
                    <a:extLst>
                      <a:ext uri="{A12FA001-AC4F-418D-AE19-62706E023703}">
                        <ahyp:hlinkClr xmlns:ahyp="http://schemas.microsoft.com/office/drawing/2018/hyperlinkcolor" val="tx"/>
                      </a:ext>
                    </a:extLst>
                  </a:hlinkClick>
                </a:rPr>
                <a:t>IMPACT tool: Improving Medicines and Polypharmacy Appropriateness Clinical Tool</a:t>
              </a:r>
              <a:endParaRPr sz="1400" dirty="0">
                <a:solidFill>
                  <a:schemeClr val="bg2">
                    <a:lumMod val="10000"/>
                  </a:schemeClr>
                </a:solidFill>
              </a:endParaRPr>
            </a:p>
          </p:txBody>
        </p:sp>
      </p:grpSp>
      <p:grpSp>
        <p:nvGrpSpPr>
          <p:cNvPr id="20" name="Body copy">
            <a:extLst>
              <a:ext uri="{FF2B5EF4-FFF2-40B4-BE49-F238E27FC236}">
                <a16:creationId xmlns:a16="http://schemas.microsoft.com/office/drawing/2014/main" id="{6A677A7E-0745-EED6-275F-780057DCA9F5}"/>
              </a:ext>
            </a:extLst>
          </p:cNvPr>
          <p:cNvGrpSpPr/>
          <p:nvPr/>
        </p:nvGrpSpPr>
        <p:grpSpPr>
          <a:xfrm>
            <a:off x="6274195" y="4280661"/>
            <a:ext cx="5138475" cy="1214307"/>
            <a:chOff x="0" y="0"/>
            <a:chExt cx="10276948" cy="2428613"/>
          </a:xfrm>
        </p:grpSpPr>
        <p:sp>
          <p:nvSpPr>
            <p:cNvPr id="21" name="Rounded Rectangle">
              <a:extLst>
                <a:ext uri="{FF2B5EF4-FFF2-40B4-BE49-F238E27FC236}">
                  <a16:creationId xmlns:a16="http://schemas.microsoft.com/office/drawing/2014/main" id="{EF0A76A6-1319-A833-B486-61BD6D66DD22}"/>
                </a:ext>
              </a:extLst>
            </p:cNvPr>
            <p:cNvSpPr/>
            <p:nvPr/>
          </p:nvSpPr>
          <p:spPr>
            <a:xfrm>
              <a:off x="0" y="0"/>
              <a:ext cx="10276948" cy="2428613"/>
            </a:xfrm>
            <a:prstGeom prst="roundRect">
              <a:avLst>
                <a:gd name="adj" fmla="val 18059"/>
              </a:avLst>
            </a:prstGeom>
            <a:solidFill>
              <a:srgbClr val="F5AAA0"/>
            </a:solidFill>
            <a:ln w="12700" cap="flat">
              <a:noFill/>
              <a:miter lim="400000"/>
            </a:ln>
            <a:effectLst/>
          </p:spPr>
          <p:txBody>
            <a:bodyPr wrap="square" lIns="25400" tIns="25400" rIns="25400" bIns="25400" numCol="1" anchor="ctr">
              <a:noAutofit/>
            </a:bodyPr>
            <a:lstStyle/>
            <a:p>
              <a:pPr indent="228600" defTabSz="412750">
                <a:spcBef>
                  <a:spcPts val="100"/>
                </a:spcBef>
                <a:defRPr sz="3000">
                  <a:solidFill>
                    <a:srgbClr val="3C3C3B"/>
                  </a:solidFill>
                </a:defRPr>
              </a:pPr>
              <a:endParaRPr sz="1500"/>
            </a:p>
          </p:txBody>
        </p:sp>
        <p:sp>
          <p:nvSpPr>
            <p:cNvPr id="22" name="Body content">
              <a:extLst>
                <a:ext uri="{FF2B5EF4-FFF2-40B4-BE49-F238E27FC236}">
                  <a16:creationId xmlns:a16="http://schemas.microsoft.com/office/drawing/2014/main" id="{98539420-903D-F9B6-C66D-3BFA1CE145FE}"/>
                </a:ext>
              </a:extLst>
            </p:cNvPr>
            <p:cNvSpPr txBox="1"/>
            <p:nvPr/>
          </p:nvSpPr>
          <p:spPr>
            <a:xfrm>
              <a:off x="128456" y="732124"/>
              <a:ext cx="10020034" cy="964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lvl="1" indent="228600" defTabSz="412750">
                <a:spcBef>
                  <a:spcPts val="100"/>
                </a:spcBef>
                <a:defRPr sz="2800">
                  <a:solidFill>
                    <a:srgbClr val="3C3C3B"/>
                  </a:solidFill>
                </a:defRPr>
              </a:pPr>
              <a:r>
                <a:rPr lang="en-GB" sz="1400" kern="1200" dirty="0">
                  <a:solidFill>
                    <a:schemeClr val="tx2">
                      <a:lumMod val="50000"/>
                    </a:schemeClr>
                  </a:solidFill>
                  <a:latin typeface="+mn-lt"/>
                  <a:ea typeface="ＭＳ Ｐゴシック"/>
                  <a:cs typeface="Arial"/>
                  <a:hlinkClick r:id="rId7">
                    <a:extLst>
                      <a:ext uri="{A12FA001-AC4F-418D-AE19-62706E023703}">
                        <ahyp:hlinkClr xmlns:ahyp="http://schemas.microsoft.com/office/drawing/2018/hyperlinkcolor" val="tx"/>
                      </a:ext>
                    </a:extLst>
                  </a:hlinkClick>
                </a:rPr>
                <a:t>10 step framework for Minimizing  Inappropriate Medications in Older Populations (2012)</a:t>
              </a:r>
              <a:endParaRPr sz="1400" dirty="0">
                <a:solidFill>
                  <a:schemeClr val="tx2">
                    <a:lumMod val="50000"/>
                  </a:schemeClr>
                </a:solidFill>
              </a:endParaRPr>
            </a:p>
          </p:txBody>
        </p:sp>
      </p:grpSp>
      <p:sp>
        <p:nvSpPr>
          <p:cNvPr id="24" name="TextBox 23">
            <a:extLst>
              <a:ext uri="{FF2B5EF4-FFF2-40B4-BE49-F238E27FC236}">
                <a16:creationId xmlns:a16="http://schemas.microsoft.com/office/drawing/2014/main" id="{ABB49589-642D-0B8E-90B9-78E23098BE65}"/>
              </a:ext>
            </a:extLst>
          </p:cNvPr>
          <p:cNvSpPr txBox="1"/>
          <p:nvPr/>
        </p:nvSpPr>
        <p:spPr>
          <a:xfrm>
            <a:off x="671975" y="5591531"/>
            <a:ext cx="10763994" cy="508473"/>
          </a:xfrm>
          <a:prstGeom prst="rect">
            <a:avLst/>
          </a:prstGeom>
          <a:noFill/>
        </p:spPr>
        <p:txBody>
          <a:bodyPr wrap="square">
            <a:spAutoFit/>
          </a:bodyPr>
          <a:lstStyle/>
          <a:p>
            <a:pPr defTabSz="228600" fontAlgn="base">
              <a:lnSpc>
                <a:spcPct val="84000"/>
              </a:lnSpc>
              <a:spcBef>
                <a:spcPct val="0"/>
              </a:spcBef>
              <a:spcAft>
                <a:spcPts val="363"/>
              </a:spcAft>
              <a:defRPr/>
            </a:pPr>
            <a:r>
              <a:rPr lang="en-US" altLang="en-US" sz="1600" b="1" kern="1200" dirty="0">
                <a:solidFill>
                  <a:srgbClr val="002060"/>
                </a:solidFill>
                <a:latin typeface="+mn-lt"/>
                <a:ea typeface="ＭＳ Ｐゴシック"/>
                <a:cs typeface="Arial"/>
              </a:rPr>
              <a:t>These links will take you to explicit tools, provide background, context and evidence-based framework for optimal use of medicines to support safe reviews (criterion based)</a:t>
            </a:r>
          </a:p>
        </p:txBody>
      </p:sp>
    </p:spTree>
    <p:extLst>
      <p:ext uri="{BB962C8B-B14F-4D97-AF65-F5344CB8AC3E}">
        <p14:creationId xmlns:p14="http://schemas.microsoft.com/office/powerpoint/2010/main" val="3228010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92B0E-ED89-79DE-3EB9-A62EF4AAD494}"/>
              </a:ext>
            </a:extLst>
          </p:cNvPr>
          <p:cNvSpPr>
            <a:spLocks noGrp="1"/>
          </p:cNvSpPr>
          <p:nvPr>
            <p:ph type="title"/>
          </p:nvPr>
        </p:nvSpPr>
        <p:spPr>
          <a:xfrm>
            <a:off x="608043" y="326728"/>
            <a:ext cx="9407771" cy="1070707"/>
          </a:xfrm>
        </p:spPr>
        <p:txBody>
          <a:bodyPr>
            <a:normAutofit fontScale="90000"/>
          </a:bodyPr>
          <a:lstStyle/>
          <a:p>
            <a:r>
              <a:rPr lang="en-GB" dirty="0"/>
              <a:t>Tools to identify potentially inappropriate medicines in older people – implicit (judgement based)</a:t>
            </a:r>
          </a:p>
        </p:txBody>
      </p:sp>
      <p:sp>
        <p:nvSpPr>
          <p:cNvPr id="11" name="Rounded Rectangle">
            <a:extLst>
              <a:ext uri="{FF2B5EF4-FFF2-40B4-BE49-F238E27FC236}">
                <a16:creationId xmlns:a16="http://schemas.microsoft.com/office/drawing/2014/main" id="{80E1BF5A-8209-2D62-6742-B88675333F1B}"/>
              </a:ext>
            </a:extLst>
          </p:cNvPr>
          <p:cNvSpPr/>
          <p:nvPr/>
        </p:nvSpPr>
        <p:spPr>
          <a:xfrm>
            <a:off x="608043" y="3810365"/>
            <a:ext cx="5138475" cy="1214307"/>
          </a:xfrm>
          <a:prstGeom prst="roundRect">
            <a:avLst>
              <a:gd name="adj" fmla="val 18059"/>
            </a:avLst>
          </a:prstGeom>
          <a:solidFill>
            <a:srgbClr val="F3E42F"/>
          </a:solidFill>
          <a:ln w="12700" cap="flat">
            <a:noFill/>
            <a:miter lim="400000"/>
          </a:ln>
          <a:effectLst/>
        </p:spPr>
        <p:txBody>
          <a:bodyPr wrap="square" lIns="25400" tIns="25400" rIns="25400" bIns="25400" numCol="1" anchor="ctr">
            <a:noAutofit/>
          </a:bodyPr>
          <a:lstStyle/>
          <a:p>
            <a:pPr indent="228600" defTabSz="412750">
              <a:spcBef>
                <a:spcPts val="100"/>
              </a:spcBef>
              <a:defRPr sz="2800">
                <a:solidFill>
                  <a:srgbClr val="3C3C3B"/>
                </a:solidFill>
              </a:defRPr>
            </a:pPr>
            <a:r>
              <a:rPr lang="en-GB" sz="1400" dirty="0">
                <a:solidFill>
                  <a:schemeClr val="tx1">
                    <a:lumMod val="50000"/>
                  </a:schemeClr>
                </a:solidFill>
                <a:hlinkClick r:id="rId2">
                  <a:extLst>
                    <a:ext uri="{A12FA001-AC4F-418D-AE19-62706E023703}">
                      <ahyp:hlinkClr xmlns:ahyp="http://schemas.microsoft.com/office/drawing/2018/hyperlinkcolor" val="tx"/>
                    </a:ext>
                  </a:extLst>
                </a:hlinkClick>
              </a:rPr>
              <a:t>ARMOR: A Tool to Evaluate Polypharmacy in Elderly Persons </a:t>
            </a:r>
            <a:endParaRPr sz="1400" dirty="0">
              <a:solidFill>
                <a:schemeClr val="tx1">
                  <a:lumMod val="50000"/>
                </a:schemeClr>
              </a:solidFill>
            </a:endParaRPr>
          </a:p>
        </p:txBody>
      </p:sp>
      <p:grpSp>
        <p:nvGrpSpPr>
          <p:cNvPr id="12" name="Body copy">
            <a:extLst>
              <a:ext uri="{FF2B5EF4-FFF2-40B4-BE49-F238E27FC236}">
                <a16:creationId xmlns:a16="http://schemas.microsoft.com/office/drawing/2014/main" id="{4FE8D7F1-EF16-AFD3-1C40-2B046383572B}"/>
              </a:ext>
            </a:extLst>
          </p:cNvPr>
          <p:cNvGrpSpPr/>
          <p:nvPr/>
        </p:nvGrpSpPr>
        <p:grpSpPr>
          <a:xfrm>
            <a:off x="608043" y="2087364"/>
            <a:ext cx="5138475" cy="1214307"/>
            <a:chOff x="0" y="0"/>
            <a:chExt cx="10276948" cy="2428613"/>
          </a:xfrm>
        </p:grpSpPr>
        <p:sp>
          <p:nvSpPr>
            <p:cNvPr id="13" name="Rounded Rectangle">
              <a:extLst>
                <a:ext uri="{FF2B5EF4-FFF2-40B4-BE49-F238E27FC236}">
                  <a16:creationId xmlns:a16="http://schemas.microsoft.com/office/drawing/2014/main" id="{8119FB43-F23F-20BD-A0F7-14C08E8689BE}"/>
                </a:ext>
              </a:extLst>
            </p:cNvPr>
            <p:cNvSpPr/>
            <p:nvPr/>
          </p:nvSpPr>
          <p:spPr>
            <a:xfrm>
              <a:off x="0" y="0"/>
              <a:ext cx="10276948" cy="2428613"/>
            </a:xfrm>
            <a:prstGeom prst="roundRect">
              <a:avLst>
                <a:gd name="adj" fmla="val 18059"/>
              </a:avLst>
            </a:prstGeom>
            <a:solidFill>
              <a:srgbClr val="8CBEB9"/>
            </a:solidFill>
            <a:ln w="12700" cap="flat">
              <a:noFill/>
              <a:miter lim="400000"/>
            </a:ln>
            <a:effectLst/>
          </p:spPr>
          <p:txBody>
            <a:bodyPr wrap="square" lIns="25400" tIns="25400" rIns="25400" bIns="25400" numCol="1" anchor="ctr">
              <a:noAutofit/>
            </a:bodyPr>
            <a:lstStyle/>
            <a:p>
              <a:pPr indent="228600" defTabSz="412750">
                <a:spcBef>
                  <a:spcPts val="100"/>
                </a:spcBef>
                <a:defRPr sz="3000">
                  <a:solidFill>
                    <a:srgbClr val="3C3C3B"/>
                  </a:solidFill>
                </a:defRPr>
              </a:pPr>
              <a:endParaRPr sz="1500"/>
            </a:p>
          </p:txBody>
        </p:sp>
        <p:sp>
          <p:nvSpPr>
            <p:cNvPr id="14" name="Body content">
              <a:extLst>
                <a:ext uri="{FF2B5EF4-FFF2-40B4-BE49-F238E27FC236}">
                  <a16:creationId xmlns:a16="http://schemas.microsoft.com/office/drawing/2014/main" id="{7BD6AF1E-2F17-02FC-4D8C-DD7EEE3D9A5F}"/>
                </a:ext>
              </a:extLst>
            </p:cNvPr>
            <p:cNvSpPr txBox="1"/>
            <p:nvPr/>
          </p:nvSpPr>
          <p:spPr>
            <a:xfrm>
              <a:off x="128456" y="947564"/>
              <a:ext cx="10020034" cy="5334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p>
              <a:pPr lvl="1" indent="228600" defTabSz="412750">
                <a:spcBef>
                  <a:spcPts val="100"/>
                </a:spcBef>
                <a:defRPr sz="2800">
                  <a:solidFill>
                    <a:srgbClr val="3C3C3B"/>
                  </a:solidFill>
                </a:defRPr>
              </a:pPr>
              <a:r>
                <a:rPr lang="en-GB" sz="1400" dirty="0">
                  <a:solidFill>
                    <a:schemeClr val="bg2">
                      <a:lumMod val="10000"/>
                    </a:schemeClr>
                  </a:solidFill>
                  <a:hlinkClick r:id="rId3">
                    <a:extLst>
                      <a:ext uri="{A12FA001-AC4F-418D-AE19-62706E023703}">
                        <ahyp:hlinkClr xmlns:ahyp="http://schemas.microsoft.com/office/drawing/2018/hyperlinkcolor" val="tx"/>
                      </a:ext>
                    </a:extLst>
                  </a:hlinkClick>
                </a:rPr>
                <a:t>Medstopper</a:t>
              </a:r>
              <a:endParaRPr sz="1400" dirty="0">
                <a:solidFill>
                  <a:schemeClr val="bg2">
                    <a:lumMod val="10000"/>
                  </a:schemeClr>
                </a:solidFill>
              </a:endParaRPr>
            </a:p>
          </p:txBody>
        </p:sp>
      </p:grpSp>
      <p:grpSp>
        <p:nvGrpSpPr>
          <p:cNvPr id="15" name="Body copy">
            <a:extLst>
              <a:ext uri="{FF2B5EF4-FFF2-40B4-BE49-F238E27FC236}">
                <a16:creationId xmlns:a16="http://schemas.microsoft.com/office/drawing/2014/main" id="{26A74307-A1AB-79D9-3F57-A90F7E7A82A5}"/>
              </a:ext>
            </a:extLst>
          </p:cNvPr>
          <p:cNvGrpSpPr/>
          <p:nvPr/>
        </p:nvGrpSpPr>
        <p:grpSpPr>
          <a:xfrm>
            <a:off x="6274195" y="2104966"/>
            <a:ext cx="5138475" cy="1214307"/>
            <a:chOff x="0" y="0"/>
            <a:chExt cx="10276948" cy="2428612"/>
          </a:xfrm>
        </p:grpSpPr>
        <p:sp>
          <p:nvSpPr>
            <p:cNvPr id="16" name="Rounded Rectangle">
              <a:extLst>
                <a:ext uri="{FF2B5EF4-FFF2-40B4-BE49-F238E27FC236}">
                  <a16:creationId xmlns:a16="http://schemas.microsoft.com/office/drawing/2014/main" id="{7BE1AA97-4C1A-1442-1A3C-4CE575C6803E}"/>
                </a:ext>
              </a:extLst>
            </p:cNvPr>
            <p:cNvSpPr/>
            <p:nvPr/>
          </p:nvSpPr>
          <p:spPr>
            <a:xfrm>
              <a:off x="0" y="0"/>
              <a:ext cx="10276948" cy="2428612"/>
            </a:xfrm>
            <a:prstGeom prst="roundRect">
              <a:avLst>
                <a:gd name="adj" fmla="val 18059"/>
              </a:avLst>
            </a:prstGeom>
            <a:solidFill>
              <a:srgbClr val="F0964F"/>
            </a:solidFill>
            <a:ln w="12700" cap="flat">
              <a:noFill/>
              <a:miter lim="400000"/>
            </a:ln>
            <a:effectLst/>
          </p:spPr>
          <p:txBody>
            <a:bodyPr wrap="square" lIns="25400" tIns="25400" rIns="25400" bIns="25400" numCol="1" anchor="ctr">
              <a:noAutofit/>
            </a:bodyPr>
            <a:lstStyle/>
            <a:p>
              <a:pPr indent="228600" defTabSz="412750">
                <a:spcBef>
                  <a:spcPts val="100"/>
                </a:spcBef>
                <a:defRPr sz="3000">
                  <a:solidFill>
                    <a:srgbClr val="3C3C3B"/>
                  </a:solidFill>
                </a:defRPr>
              </a:pPr>
              <a:endParaRPr sz="1500"/>
            </a:p>
          </p:txBody>
        </p:sp>
        <p:sp>
          <p:nvSpPr>
            <p:cNvPr id="17" name="Body content">
              <a:extLst>
                <a:ext uri="{FF2B5EF4-FFF2-40B4-BE49-F238E27FC236}">
                  <a16:creationId xmlns:a16="http://schemas.microsoft.com/office/drawing/2014/main" id="{43A80052-554A-ADB3-C738-B64C5361CAE9}"/>
                </a:ext>
              </a:extLst>
            </p:cNvPr>
            <p:cNvSpPr txBox="1"/>
            <p:nvPr/>
          </p:nvSpPr>
          <p:spPr>
            <a:xfrm>
              <a:off x="128456" y="947563"/>
              <a:ext cx="10020034" cy="5334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p>
              <a:pPr lvl="1" indent="228600" defTabSz="412750">
                <a:spcBef>
                  <a:spcPts val="100"/>
                </a:spcBef>
                <a:defRPr sz="2800">
                  <a:solidFill>
                    <a:srgbClr val="3C3C3B"/>
                  </a:solidFill>
                </a:defRPr>
              </a:pPr>
              <a:r>
                <a:rPr lang="en-GB" altLang="en-US" sz="1400" dirty="0">
                  <a:solidFill>
                    <a:schemeClr val="tx1">
                      <a:lumMod val="50000"/>
                    </a:schemeClr>
                  </a:solidFill>
                  <a:ea typeface="+mn-ea"/>
                  <a:hlinkClick r:id="rId4">
                    <a:extLst>
                      <a:ext uri="{A12FA001-AC4F-418D-AE19-62706E023703}">
                        <ahyp:hlinkClr xmlns:ahyp="http://schemas.microsoft.com/office/drawing/2018/hyperlinkcolor" val="tx"/>
                      </a:ext>
                    </a:extLst>
                  </a:hlinkClick>
                </a:rPr>
                <a:t>Garfinkel (Good Palliative-Geriatric) Algorithm</a:t>
              </a:r>
              <a:endParaRPr kumimoji="0" lang="en-GB" sz="1400" b="0" i="0" u="none" strike="noStrike" cap="none" spc="0" normalizeH="0" baseline="0" dirty="0">
                <a:ln>
                  <a:noFill/>
                </a:ln>
                <a:solidFill>
                  <a:schemeClr val="tx1">
                    <a:lumMod val="50000"/>
                  </a:schemeClr>
                </a:solidFill>
                <a:effectLst/>
                <a:uFillTx/>
                <a:ea typeface="Helvetica Neue Medium"/>
                <a:cs typeface="Helvetica Neue Medium"/>
                <a:sym typeface="Helvetica Neue Medium"/>
              </a:endParaRPr>
            </a:p>
          </p:txBody>
        </p:sp>
      </p:grpSp>
      <p:grpSp>
        <p:nvGrpSpPr>
          <p:cNvPr id="18" name="Body copy">
            <a:extLst>
              <a:ext uri="{FF2B5EF4-FFF2-40B4-BE49-F238E27FC236}">
                <a16:creationId xmlns:a16="http://schemas.microsoft.com/office/drawing/2014/main" id="{EEC464AE-5D48-DFDC-7C6A-FC1F2629DEF1}"/>
              </a:ext>
            </a:extLst>
          </p:cNvPr>
          <p:cNvGrpSpPr/>
          <p:nvPr/>
        </p:nvGrpSpPr>
        <p:grpSpPr>
          <a:xfrm>
            <a:off x="6274194" y="3809756"/>
            <a:ext cx="5138475" cy="1214307"/>
            <a:chOff x="0" y="0"/>
            <a:chExt cx="10276948" cy="2428613"/>
          </a:xfrm>
        </p:grpSpPr>
        <p:sp>
          <p:nvSpPr>
            <p:cNvPr id="19" name="Rounded Rectangle">
              <a:extLst>
                <a:ext uri="{FF2B5EF4-FFF2-40B4-BE49-F238E27FC236}">
                  <a16:creationId xmlns:a16="http://schemas.microsoft.com/office/drawing/2014/main" id="{5CA55BD0-3B83-9113-D249-4F056B9E7F53}"/>
                </a:ext>
              </a:extLst>
            </p:cNvPr>
            <p:cNvSpPr/>
            <p:nvPr/>
          </p:nvSpPr>
          <p:spPr>
            <a:xfrm>
              <a:off x="0" y="0"/>
              <a:ext cx="10276948" cy="2428613"/>
            </a:xfrm>
            <a:prstGeom prst="roundRect">
              <a:avLst>
                <a:gd name="adj" fmla="val 18059"/>
              </a:avLst>
            </a:prstGeom>
            <a:solidFill>
              <a:srgbClr val="F5AAA0"/>
            </a:solidFill>
            <a:ln w="12700" cap="flat">
              <a:noFill/>
              <a:miter lim="400000"/>
            </a:ln>
            <a:effectLst/>
          </p:spPr>
          <p:txBody>
            <a:bodyPr wrap="square" lIns="25400" tIns="25400" rIns="25400" bIns="25400" numCol="1" anchor="ctr">
              <a:noAutofit/>
            </a:bodyPr>
            <a:lstStyle/>
            <a:p>
              <a:pPr indent="228600" defTabSz="412750">
                <a:spcBef>
                  <a:spcPts val="100"/>
                </a:spcBef>
                <a:defRPr sz="3000">
                  <a:solidFill>
                    <a:srgbClr val="3C3C3B"/>
                  </a:solidFill>
                </a:defRPr>
              </a:pPr>
              <a:r>
                <a:rPr lang="en-GB" sz="1400" dirty="0">
                  <a:solidFill>
                    <a:schemeClr val="bg2">
                      <a:lumMod val="10000"/>
                    </a:schemeClr>
                  </a:solidFill>
                  <a:hlinkClick r:id="rId5">
                    <a:extLst>
                      <a:ext uri="{A12FA001-AC4F-418D-AE19-62706E023703}">
                        <ahyp:hlinkClr xmlns:ahyp="http://schemas.microsoft.com/office/drawing/2018/hyperlinkcolor" val="tx"/>
                      </a:ext>
                    </a:extLst>
                  </a:hlinkClick>
                </a:rPr>
                <a:t>NO TEARS medication review</a:t>
              </a:r>
              <a:endParaRPr sz="1400" dirty="0">
                <a:solidFill>
                  <a:schemeClr val="bg2">
                    <a:lumMod val="10000"/>
                  </a:schemeClr>
                </a:solidFill>
              </a:endParaRPr>
            </a:p>
          </p:txBody>
        </p:sp>
        <p:sp>
          <p:nvSpPr>
            <p:cNvPr id="20" name="Body content">
              <a:extLst>
                <a:ext uri="{FF2B5EF4-FFF2-40B4-BE49-F238E27FC236}">
                  <a16:creationId xmlns:a16="http://schemas.microsoft.com/office/drawing/2014/main" id="{6AE90691-93FB-1BAC-0F11-522DB8B3C568}"/>
                </a:ext>
              </a:extLst>
            </p:cNvPr>
            <p:cNvSpPr txBox="1"/>
            <p:nvPr/>
          </p:nvSpPr>
          <p:spPr>
            <a:xfrm>
              <a:off x="0" y="680826"/>
              <a:ext cx="10020034" cy="5334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p>
              <a:pPr lvl="1" indent="228600" defTabSz="412750">
                <a:spcBef>
                  <a:spcPts val="100"/>
                </a:spcBef>
                <a:defRPr sz="2800">
                  <a:solidFill>
                    <a:srgbClr val="3C3C3B"/>
                  </a:solidFill>
                </a:defRPr>
              </a:pPr>
              <a:endParaRPr sz="1400" dirty="0">
                <a:solidFill>
                  <a:schemeClr val="tx1">
                    <a:lumMod val="50000"/>
                  </a:schemeClr>
                </a:solidFill>
              </a:endParaRPr>
            </a:p>
          </p:txBody>
        </p:sp>
      </p:grpSp>
    </p:spTree>
    <p:extLst>
      <p:ext uri="{BB962C8B-B14F-4D97-AF65-F5344CB8AC3E}">
        <p14:creationId xmlns:p14="http://schemas.microsoft.com/office/powerpoint/2010/main" val="669443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087EA-2E73-C995-429E-CF1C78BA3EDB}"/>
              </a:ext>
            </a:extLst>
          </p:cNvPr>
          <p:cNvSpPr>
            <a:spLocks noGrp="1"/>
          </p:cNvSpPr>
          <p:nvPr>
            <p:ph type="title"/>
          </p:nvPr>
        </p:nvSpPr>
        <p:spPr>
          <a:xfrm>
            <a:off x="838198" y="555280"/>
            <a:ext cx="9001371" cy="509518"/>
          </a:xfrm>
        </p:spPr>
        <p:txBody>
          <a:bodyPr>
            <a:normAutofit fontScale="90000"/>
          </a:bodyPr>
          <a:lstStyle/>
          <a:p>
            <a:r>
              <a:rPr lang="en-GB" dirty="0"/>
              <a:t>Clinically Important Prescribing Cascades</a:t>
            </a:r>
          </a:p>
        </p:txBody>
      </p:sp>
      <p:pic>
        <p:nvPicPr>
          <p:cNvPr id="5" name="Picture 4">
            <a:extLst>
              <a:ext uri="{FF2B5EF4-FFF2-40B4-BE49-F238E27FC236}">
                <a16:creationId xmlns:a16="http://schemas.microsoft.com/office/drawing/2014/main" id="{0E8F8C4F-EB70-F377-D8E9-C85DF99FA119}"/>
              </a:ext>
            </a:extLst>
          </p:cNvPr>
          <p:cNvPicPr>
            <a:picLocks noChangeAspect="1"/>
          </p:cNvPicPr>
          <p:nvPr/>
        </p:nvPicPr>
        <p:blipFill rotWithShape="1">
          <a:blip r:embed="rId2"/>
          <a:srcRect l="18961" t="21825" r="20955" b="9338"/>
          <a:stretch/>
        </p:blipFill>
        <p:spPr>
          <a:xfrm>
            <a:off x="1294544" y="1201651"/>
            <a:ext cx="7638441" cy="4922444"/>
          </a:xfrm>
          <a:prstGeom prst="rect">
            <a:avLst/>
          </a:prstGeom>
        </p:spPr>
      </p:pic>
    </p:spTree>
    <p:extLst>
      <p:ext uri="{BB962C8B-B14F-4D97-AF65-F5344CB8AC3E}">
        <p14:creationId xmlns:p14="http://schemas.microsoft.com/office/powerpoint/2010/main" val="2235162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912E-FD2C-85FE-4B7E-7BB973B2B62A}"/>
              </a:ext>
            </a:extLst>
          </p:cNvPr>
          <p:cNvSpPr>
            <a:spLocks noGrp="1"/>
          </p:cNvSpPr>
          <p:nvPr>
            <p:ph type="title"/>
          </p:nvPr>
        </p:nvSpPr>
        <p:spPr>
          <a:xfrm>
            <a:off x="1500468" y="266074"/>
            <a:ext cx="7772399" cy="796818"/>
          </a:xfrm>
        </p:spPr>
        <p:txBody>
          <a:bodyPr>
            <a:normAutofit/>
          </a:bodyPr>
          <a:lstStyle/>
          <a:p>
            <a:r>
              <a:rPr lang="en-GB" dirty="0"/>
              <a:t>Shared Decision-Making Resources</a:t>
            </a:r>
            <a:endParaRPr lang="en-US" dirty="0"/>
          </a:p>
        </p:txBody>
      </p:sp>
      <p:sp>
        <p:nvSpPr>
          <p:cNvPr id="3" name="Content Placeholder 2">
            <a:extLst>
              <a:ext uri="{FF2B5EF4-FFF2-40B4-BE49-F238E27FC236}">
                <a16:creationId xmlns:a16="http://schemas.microsoft.com/office/drawing/2014/main" id="{F3714B8E-4F3B-F389-7B63-80A60203F80E}"/>
              </a:ext>
            </a:extLst>
          </p:cNvPr>
          <p:cNvSpPr>
            <a:spLocks noGrp="1"/>
          </p:cNvSpPr>
          <p:nvPr>
            <p:ph sz="half" idx="1"/>
          </p:nvPr>
        </p:nvSpPr>
        <p:spPr>
          <a:xfrm>
            <a:off x="1422399" y="1201614"/>
            <a:ext cx="10496063" cy="4917831"/>
          </a:xfrm>
        </p:spPr>
        <p:txBody>
          <a:bodyPr>
            <a:normAutofit fontScale="25000" lnSpcReduction="20000"/>
          </a:bodyPr>
          <a:lstStyle/>
          <a:p>
            <a:pPr algn="l" rtl="0" fontAlgn="base"/>
            <a:r>
              <a:rPr lang="en-GB" sz="5600" b="0" i="0" u="none" strike="noStrike" dirty="0">
                <a:solidFill>
                  <a:schemeClr val="bg2">
                    <a:lumMod val="10000"/>
                  </a:schemeClr>
                </a:solidFill>
                <a:effectLst/>
                <a:latin typeface="+mn-lt"/>
              </a:rPr>
              <a:t>Me and My </a:t>
            </a:r>
            <a:r>
              <a:rPr lang="en-GB" sz="5600" dirty="0">
                <a:solidFill>
                  <a:schemeClr val="bg2">
                    <a:lumMod val="10000"/>
                  </a:schemeClr>
                </a:solidFill>
                <a:latin typeface="+mn-lt"/>
              </a:rPr>
              <a:t>M</a:t>
            </a:r>
            <a:r>
              <a:rPr lang="en-GB" sz="5600" b="0" i="0" u="none" strike="noStrike" dirty="0">
                <a:solidFill>
                  <a:schemeClr val="bg2">
                    <a:lumMod val="10000"/>
                  </a:schemeClr>
                </a:solidFill>
                <a:effectLst/>
                <a:latin typeface="+mn-lt"/>
              </a:rPr>
              <a:t>edicines</a:t>
            </a:r>
            <a:r>
              <a:rPr lang="en-US" sz="5600" b="0" i="0" dirty="0">
                <a:solidFill>
                  <a:schemeClr val="bg2">
                    <a:lumMod val="10000"/>
                  </a:schemeClr>
                </a:solidFill>
                <a:effectLst/>
                <a:latin typeface="+mn-lt"/>
              </a:rPr>
              <a:t>​: </a:t>
            </a:r>
            <a:r>
              <a:rPr lang="en-GB" sz="5600" b="0" i="0" u="sng" strike="noStrike" dirty="0">
                <a:solidFill>
                  <a:schemeClr val="bg2">
                    <a:lumMod val="10000"/>
                  </a:schemeClr>
                </a:solidFill>
                <a:effectLst/>
                <a:latin typeface="+mn-lt"/>
                <a:hlinkClick r:id="rId2">
                  <a:extLst>
                    <a:ext uri="{A12FA001-AC4F-418D-AE19-62706E023703}">
                      <ahyp:hlinkClr xmlns:ahyp="http://schemas.microsoft.com/office/drawing/2018/hyperlinkcolor" val="tx"/>
                    </a:ext>
                  </a:extLst>
                </a:hlinkClick>
              </a:rPr>
              <a:t>Me &amp; My Medicines; It's OK to Ask </a:t>
            </a:r>
            <a:r>
              <a:rPr lang="en-GB" sz="5600" b="0" i="0" u="none" strike="noStrike" dirty="0">
                <a:solidFill>
                  <a:schemeClr val="bg2">
                    <a:lumMod val="10000"/>
                  </a:schemeClr>
                </a:solidFill>
                <a:effectLst/>
                <a:latin typeface="+mn-lt"/>
              </a:rPr>
              <a:t> - a patient designed communication charter help people raise concerns and use their medicines better</a:t>
            </a:r>
          </a:p>
          <a:p>
            <a:pPr algn="l" rtl="0" fontAlgn="base"/>
            <a:r>
              <a:rPr lang="en-GB" sz="5600" b="0" i="0" u="none" strike="noStrike" dirty="0">
                <a:solidFill>
                  <a:schemeClr val="bg2">
                    <a:lumMod val="10000"/>
                  </a:schemeClr>
                </a:solidFill>
                <a:effectLst/>
                <a:latin typeface="+mn-lt"/>
              </a:rPr>
              <a:t> </a:t>
            </a:r>
            <a:r>
              <a:rPr lang="en-US" sz="5600" b="0" i="0" dirty="0">
                <a:solidFill>
                  <a:schemeClr val="bg2">
                    <a:lumMod val="10000"/>
                  </a:schemeClr>
                </a:solidFill>
                <a:effectLst/>
                <a:latin typeface="+mn-lt"/>
              </a:rPr>
              <a:t>​</a:t>
            </a:r>
          </a:p>
          <a:p>
            <a:pPr algn="l" rtl="0" fontAlgn="base"/>
            <a:r>
              <a:rPr lang="en-GB" sz="5600" b="0" i="0" u="none" strike="noStrike" dirty="0">
                <a:solidFill>
                  <a:schemeClr val="bg2">
                    <a:lumMod val="10000"/>
                  </a:schemeClr>
                </a:solidFill>
                <a:effectLst/>
                <a:latin typeface="+mn-lt"/>
              </a:rPr>
              <a:t>The </a:t>
            </a:r>
            <a:r>
              <a:rPr lang="en-GB" sz="5600" dirty="0">
                <a:solidFill>
                  <a:schemeClr val="bg2">
                    <a:lumMod val="10000"/>
                  </a:schemeClr>
                </a:solidFill>
                <a:latin typeface="+mn-lt"/>
              </a:rPr>
              <a:t>Health Innovation Network: </a:t>
            </a:r>
            <a:r>
              <a:rPr lang="en-GB" sz="5600" dirty="0">
                <a:solidFill>
                  <a:schemeClr val="bg2">
                    <a:lumMod val="10000"/>
                  </a:schemeClr>
                </a:solidFill>
                <a:latin typeface="+mn-lt"/>
                <a:hlinkClick r:id="rId3">
                  <a:extLst>
                    <a:ext uri="{A12FA001-AC4F-418D-AE19-62706E023703}">
                      <ahyp:hlinkClr xmlns:ahyp="http://schemas.microsoft.com/office/drawing/2018/hyperlinkcolor" val="tx"/>
                    </a:ext>
                  </a:extLst>
                </a:hlinkClick>
              </a:rPr>
              <a:t>Resources to support patients having a Structured Medication Review</a:t>
            </a:r>
            <a:r>
              <a:rPr lang="en-GB" sz="5600" dirty="0">
                <a:solidFill>
                  <a:schemeClr val="bg2">
                    <a:lumMod val="10000"/>
                  </a:schemeClr>
                </a:solidFill>
                <a:latin typeface="+mn-lt"/>
              </a:rPr>
              <a:t>; r</a:t>
            </a:r>
            <a:r>
              <a:rPr lang="en-GB" sz="5600" b="0" i="0" u="none" strike="noStrike" dirty="0">
                <a:solidFill>
                  <a:schemeClr val="bg2">
                    <a:lumMod val="10000"/>
                  </a:schemeClr>
                </a:solidFill>
                <a:effectLst/>
                <a:latin typeface="+mn-lt"/>
              </a:rPr>
              <a:t>esources to help patients get involved when a healthcare professional is reviewing their medicines</a:t>
            </a:r>
            <a:r>
              <a:rPr lang="en-US" sz="5600" b="0" i="0" dirty="0">
                <a:solidFill>
                  <a:schemeClr val="bg2">
                    <a:lumMod val="10000"/>
                  </a:schemeClr>
                </a:solidFill>
                <a:effectLst/>
                <a:latin typeface="+mn-lt"/>
              </a:rPr>
              <a:t>​.  </a:t>
            </a:r>
          </a:p>
          <a:p>
            <a:pPr algn="l" rtl="0" fontAlgn="base"/>
            <a:endParaRPr lang="en-US" sz="5600" b="0" i="0" dirty="0">
              <a:solidFill>
                <a:schemeClr val="bg2">
                  <a:lumMod val="10000"/>
                </a:schemeClr>
              </a:solidFill>
              <a:effectLst/>
              <a:latin typeface="+mn-lt"/>
            </a:endParaRPr>
          </a:p>
          <a:p>
            <a:pPr algn="l" rtl="0" fontAlgn="base"/>
            <a:r>
              <a:rPr lang="en-US" sz="5600" b="0" i="0" dirty="0">
                <a:solidFill>
                  <a:schemeClr val="bg2">
                    <a:lumMod val="10000"/>
                  </a:schemeClr>
                </a:solidFill>
                <a:effectLst/>
                <a:latin typeface="+mn-lt"/>
              </a:rPr>
              <a:t>This is av</a:t>
            </a:r>
            <a:r>
              <a:rPr lang="en-GB" sz="5600" b="0" i="0" u="none" strike="noStrike" dirty="0" err="1">
                <a:solidFill>
                  <a:schemeClr val="bg2">
                    <a:lumMod val="10000"/>
                  </a:schemeClr>
                </a:solidFill>
                <a:effectLst/>
                <a:latin typeface="+mn-lt"/>
              </a:rPr>
              <a:t>ailable</a:t>
            </a:r>
            <a:r>
              <a:rPr lang="en-GB" sz="5600" b="0" i="0" u="none" strike="noStrike" dirty="0">
                <a:solidFill>
                  <a:schemeClr val="bg2">
                    <a:lumMod val="10000"/>
                  </a:schemeClr>
                </a:solidFill>
                <a:effectLst/>
                <a:latin typeface="+mn-lt"/>
              </a:rPr>
              <a:t> in 8 languages and as an animation</a:t>
            </a:r>
            <a:r>
              <a:rPr lang="en-US" sz="5600" b="0" i="0" dirty="0">
                <a:solidFill>
                  <a:schemeClr val="bg2">
                    <a:lumMod val="10000"/>
                  </a:schemeClr>
                </a:solidFill>
                <a:effectLst/>
                <a:latin typeface="+mn-lt"/>
              </a:rPr>
              <a:t>​: </a:t>
            </a:r>
            <a:r>
              <a:rPr lang="en-GB" sz="5600" b="0" i="0" u="sng" strike="noStrike" dirty="0">
                <a:solidFill>
                  <a:schemeClr val="bg2">
                    <a:lumMod val="10000"/>
                  </a:schemeClr>
                </a:solidFill>
                <a:effectLst/>
                <a:latin typeface="+mn-lt"/>
                <a:hlinkClick r:id="rId4">
                  <a:extLst>
                    <a:ext uri="{A12FA001-AC4F-418D-AE19-62706E023703}">
                      <ahyp:hlinkClr xmlns:ahyp="http://schemas.microsoft.com/office/drawing/2018/hyperlinkcolor" val="tx"/>
                    </a:ext>
                  </a:extLst>
                </a:hlinkClick>
              </a:rPr>
              <a:t>patient-information-resources in 8 different languages</a:t>
            </a:r>
            <a:r>
              <a:rPr lang="en-GB" sz="5600" b="0" i="0" u="none" strike="noStrike" dirty="0">
                <a:solidFill>
                  <a:schemeClr val="bg2">
                    <a:lumMod val="10000"/>
                  </a:schemeClr>
                </a:solidFill>
                <a:effectLst/>
                <a:latin typeface="+mn-lt"/>
              </a:rPr>
              <a:t> </a:t>
            </a:r>
            <a:r>
              <a:rPr lang="en-US" sz="5600" b="0" i="0" dirty="0">
                <a:solidFill>
                  <a:srgbClr val="3C3C3B"/>
                </a:solidFill>
                <a:effectLst/>
                <a:latin typeface="+mn-lt"/>
              </a:rPr>
              <a:t>​</a:t>
            </a:r>
            <a:endParaRPr lang="en-US" sz="5600" b="0" i="0" dirty="0">
              <a:solidFill>
                <a:srgbClr val="5E5E5E"/>
              </a:solidFill>
              <a:effectLst/>
              <a:latin typeface="+mn-lt"/>
            </a:endParaRPr>
          </a:p>
          <a:p>
            <a:pPr algn="l" rtl="0" fontAlgn="base"/>
            <a:endParaRPr lang="en-GB" sz="5600" b="0" i="0" u="none" strike="noStrike" dirty="0">
              <a:solidFill>
                <a:srgbClr val="3C3C3B"/>
              </a:solidFill>
              <a:effectLst/>
              <a:latin typeface="+mn-lt"/>
            </a:endParaRPr>
          </a:p>
          <a:p>
            <a:pPr algn="l" rtl="0" fontAlgn="base"/>
            <a:r>
              <a:rPr lang="en-GB" sz="5600" b="0" i="0" u="none" strike="noStrike" dirty="0">
                <a:solidFill>
                  <a:schemeClr val="bg2">
                    <a:lumMod val="10000"/>
                  </a:schemeClr>
                </a:solidFill>
                <a:effectLst/>
                <a:latin typeface="+mn-lt"/>
              </a:rPr>
              <a:t>Questions to ask to help you make a shared decision with your healthcare professional</a:t>
            </a:r>
            <a:r>
              <a:rPr lang="en-US" sz="5600" b="0" i="0" dirty="0">
                <a:solidFill>
                  <a:srgbClr val="3C3C3B"/>
                </a:solidFill>
                <a:effectLst/>
                <a:latin typeface="+mn-lt"/>
              </a:rPr>
              <a:t>​ - </a:t>
            </a:r>
            <a:r>
              <a:rPr lang="en-US" sz="5600" b="0" i="0" dirty="0">
                <a:solidFill>
                  <a:schemeClr val="bg2">
                    <a:lumMod val="10000"/>
                  </a:schemeClr>
                </a:solidFill>
                <a:effectLst/>
                <a:latin typeface="+mn-lt"/>
                <a:hlinkClick r:id="rId5">
                  <a:extLst>
                    <a:ext uri="{A12FA001-AC4F-418D-AE19-62706E023703}">
                      <ahyp:hlinkClr xmlns:ahyp="http://schemas.microsoft.com/office/drawing/2018/hyperlinkcolor" val="tx"/>
                    </a:ext>
                  </a:extLst>
                </a:hlinkClick>
              </a:rPr>
              <a:t>Ask 3 questions </a:t>
            </a:r>
            <a:r>
              <a:rPr lang="en-US" sz="5600" b="0" i="0" dirty="0">
                <a:solidFill>
                  <a:schemeClr val="bg2">
                    <a:lumMod val="10000"/>
                  </a:schemeClr>
                </a:solidFill>
                <a:effectLst/>
                <a:latin typeface="+mn-lt"/>
              </a:rPr>
              <a:t> </a:t>
            </a:r>
          </a:p>
          <a:p>
            <a:pPr marL="0" marR="0" lvl="0" indent="0" algn="l" defTabSz="412750" rtl="0" eaLnBrk="1" fontAlgn="auto" latinLnBrk="0" hangingPunct="1">
              <a:lnSpc>
                <a:spcPct val="100000"/>
              </a:lnSpc>
              <a:spcBef>
                <a:spcPts val="0"/>
              </a:spcBef>
              <a:spcAft>
                <a:spcPts val="0"/>
              </a:spcAft>
              <a:buClrTx/>
              <a:buSzTx/>
              <a:buFontTx/>
              <a:buNone/>
              <a:tabLst/>
              <a:defRPr/>
            </a:pPr>
            <a:r>
              <a:rPr lang="en-GB" sz="5600" b="0" i="0" u="none" strike="noStrike" dirty="0">
                <a:solidFill>
                  <a:srgbClr val="FFFFFF"/>
                </a:solidFill>
                <a:effectLst/>
                <a:latin typeface="+mn-lt"/>
              </a:rPr>
              <a:t>Dehttps://aqua.nhs.uk/resources/shared-decision-making-ask-3-questions/cision Making – Ask 3 Questions – Aqua</a:t>
            </a:r>
            <a:r>
              <a:rPr lang="en-GB" sz="5600" b="0" i="0" dirty="0">
                <a:solidFill>
                  <a:srgbClr val="FFFFFF"/>
                </a:solidFill>
                <a:effectLst/>
                <a:latin typeface="+mn-lt"/>
              </a:rPr>
              <a:t>​</a:t>
            </a:r>
            <a:endParaRPr lang="en-GB" sz="5600" b="0" i="0" dirty="0">
              <a:solidFill>
                <a:srgbClr val="5E5E5E"/>
              </a:solidFill>
              <a:effectLst/>
              <a:latin typeface="+mn-lt"/>
            </a:endParaRPr>
          </a:p>
          <a:p>
            <a:pPr algn="l" rtl="0" fontAlgn="base"/>
            <a:r>
              <a:rPr lang="en-GB" sz="5600" b="0" i="0" dirty="0">
                <a:solidFill>
                  <a:schemeClr val="bg2">
                    <a:lumMod val="10000"/>
                  </a:schemeClr>
                </a:solidFill>
                <a:effectLst/>
                <a:latin typeface="+mn-lt"/>
              </a:rPr>
              <a:t>​The </a:t>
            </a:r>
            <a:r>
              <a:rPr lang="en-GB" sz="5600" b="0" i="0" u="none" strike="noStrike" dirty="0">
                <a:solidFill>
                  <a:schemeClr val="bg2">
                    <a:lumMod val="10000"/>
                  </a:schemeClr>
                </a:solidFill>
                <a:effectLst/>
                <a:latin typeface="+mn-lt"/>
                <a:hlinkClick r:id="rId6">
                  <a:extLst>
                    <a:ext uri="{A12FA001-AC4F-418D-AE19-62706E023703}">
                      <ahyp:hlinkClr xmlns:ahyp="http://schemas.microsoft.com/office/drawing/2018/hyperlinkcolor" val="tx"/>
                    </a:ext>
                  </a:extLst>
                </a:hlinkClick>
              </a:rPr>
              <a:t>Choosing Wisely website </a:t>
            </a:r>
            <a:r>
              <a:rPr lang="en-GB" sz="5600" b="0" i="0" u="none" strike="noStrike" dirty="0">
                <a:solidFill>
                  <a:schemeClr val="bg2">
                    <a:lumMod val="10000"/>
                  </a:schemeClr>
                </a:solidFill>
                <a:effectLst/>
                <a:latin typeface="+mn-lt"/>
              </a:rPr>
              <a:t>aims to improve conversations between patients and their healthcare professionals </a:t>
            </a:r>
            <a:r>
              <a:rPr lang="en-GB" sz="5600" b="0" i="0" dirty="0">
                <a:solidFill>
                  <a:schemeClr val="bg2">
                    <a:lumMod val="10000"/>
                  </a:schemeClr>
                </a:solidFill>
                <a:effectLst/>
                <a:latin typeface="+mn-lt"/>
              </a:rPr>
              <a:t>​</a:t>
            </a:r>
            <a:r>
              <a:rPr lang="en-GB" sz="5600" dirty="0">
                <a:solidFill>
                  <a:schemeClr val="bg2">
                    <a:lumMod val="10000"/>
                  </a:schemeClr>
                </a:solidFill>
                <a:latin typeface="+mn-lt"/>
              </a:rPr>
              <a:t>and </a:t>
            </a:r>
            <a:r>
              <a:rPr lang="en-GB" sz="5600" b="0" i="0" u="none" strike="noStrike" dirty="0">
                <a:solidFill>
                  <a:schemeClr val="bg2">
                    <a:lumMod val="10000"/>
                  </a:schemeClr>
                </a:solidFill>
                <a:effectLst/>
                <a:latin typeface="+mn-lt"/>
              </a:rPr>
              <a:t>includes a patient</a:t>
            </a:r>
          </a:p>
          <a:p>
            <a:pPr algn="l" rtl="0" fontAlgn="base"/>
            <a:r>
              <a:rPr lang="en-GB" sz="5600" b="0" i="0" u="none" strike="noStrike" dirty="0">
                <a:solidFill>
                  <a:schemeClr val="bg2">
                    <a:lumMod val="10000"/>
                  </a:schemeClr>
                </a:solidFill>
                <a:effectLst/>
                <a:latin typeface="+mn-lt"/>
              </a:rPr>
              <a:t> information leaflet </a:t>
            </a:r>
            <a:r>
              <a:rPr lang="en-GB" sz="5600" dirty="0">
                <a:solidFill>
                  <a:schemeClr val="bg2">
                    <a:lumMod val="10000"/>
                  </a:schemeClr>
                </a:solidFill>
                <a:latin typeface="+mn-lt"/>
              </a:rPr>
              <a:t>about how to make the most of your appointments: </a:t>
            </a:r>
            <a:r>
              <a:rPr lang="en-GB" sz="5600" b="0" i="0" u="sng" strike="noStrike" dirty="0">
                <a:solidFill>
                  <a:schemeClr val="bg2">
                    <a:lumMod val="10000"/>
                  </a:schemeClr>
                </a:solidFill>
                <a:effectLst/>
                <a:latin typeface="+mn-lt"/>
                <a:hlinkClick r:id="rId7">
                  <a:extLst>
                    <a:ext uri="{A12FA001-AC4F-418D-AE19-62706E023703}">
                      <ahyp:hlinkClr xmlns:ahyp="http://schemas.microsoft.com/office/drawing/2018/hyperlinkcolor" val="tx"/>
                    </a:ext>
                  </a:extLst>
                </a:hlinkClick>
              </a:rPr>
              <a:t>patient information leaflet to help you make the most of your</a:t>
            </a:r>
          </a:p>
          <a:p>
            <a:pPr algn="l" rtl="0" fontAlgn="base"/>
            <a:r>
              <a:rPr lang="en-GB" sz="5600" b="0" i="0" u="sng" strike="noStrike" dirty="0">
                <a:solidFill>
                  <a:schemeClr val="bg2">
                    <a:lumMod val="10000"/>
                  </a:schemeClr>
                </a:solidFill>
                <a:effectLst/>
                <a:latin typeface="+mn-lt"/>
                <a:hlinkClick r:id="rId7">
                  <a:extLst>
                    <a:ext uri="{A12FA001-AC4F-418D-AE19-62706E023703}">
                      <ahyp:hlinkClr xmlns:ahyp="http://schemas.microsoft.com/office/drawing/2018/hyperlinkcolor" val="tx"/>
                    </a:ext>
                  </a:extLst>
                </a:hlinkClick>
              </a:rPr>
              <a:t> appointment</a:t>
            </a:r>
            <a:r>
              <a:rPr lang="en-GB" sz="5600" b="0" i="0" u="sng" strike="noStrike" dirty="0">
                <a:solidFill>
                  <a:schemeClr val="bg2">
                    <a:lumMod val="10000"/>
                  </a:schemeClr>
                </a:solidFill>
                <a:effectLst/>
                <a:latin typeface="+mn-lt"/>
              </a:rPr>
              <a:t> </a:t>
            </a:r>
          </a:p>
          <a:p>
            <a:endParaRPr lang="en-GB" sz="4300" dirty="0">
              <a:latin typeface="+mn-lt"/>
            </a:endParaRPr>
          </a:p>
          <a:p>
            <a:r>
              <a:rPr lang="en-GB" sz="5600" b="1" dirty="0">
                <a:latin typeface="+mn-lt"/>
              </a:rPr>
              <a:t>E-learning for healthcare professionals on shared decision making</a:t>
            </a:r>
          </a:p>
          <a:p>
            <a:endParaRPr lang="en-GB" sz="5600" b="1" dirty="0">
              <a:latin typeface="+mn-lt"/>
            </a:endParaRPr>
          </a:p>
          <a:p>
            <a:pPr marL="0" marR="0" lvl="0" indent="0" algn="l" defTabSz="1219169" rtl="0" eaLnBrk="1" fontAlgn="auto" latinLnBrk="0" hangingPunct="0">
              <a:lnSpc>
                <a:spcPct val="100000"/>
              </a:lnSpc>
              <a:spcBef>
                <a:spcPts val="0"/>
              </a:spcBef>
              <a:spcAft>
                <a:spcPts val="0"/>
              </a:spcAft>
              <a:buClrTx/>
              <a:buSzTx/>
              <a:buFontTx/>
              <a:buNone/>
              <a:tabLst/>
              <a:defRPr/>
            </a:pPr>
            <a:r>
              <a:rPr kumimoji="0" lang="en-GB" sz="5600" b="0" i="0" u="none" strike="noStrike" kern="0" cap="none" spc="0" normalizeH="0" baseline="0" noProof="0" dirty="0">
                <a:ln>
                  <a:noFill/>
                </a:ln>
                <a:solidFill>
                  <a:srgbClr val="000000"/>
                </a:solidFill>
                <a:effectLst/>
                <a:uLnTx/>
                <a:uFillTx/>
                <a:latin typeface="+mn-lt"/>
                <a:ea typeface="Helvetica Neue Medium"/>
                <a:cs typeface="Helvetica Neue Medium"/>
                <a:sym typeface="Helvetica Neue Medium"/>
              </a:rPr>
              <a:t>Personalised Care Institute </a:t>
            </a:r>
            <a:r>
              <a:rPr lang="en-GB" sz="5600" dirty="0">
                <a:latin typeface="+mn-lt"/>
                <a:hlinkClick r:id="rId8"/>
              </a:rPr>
              <a:t>Log in to the site at the PCI</a:t>
            </a:r>
            <a:endParaRPr lang="en-GB" sz="5600" dirty="0">
              <a:latin typeface="+mn-lt"/>
            </a:endParaRPr>
          </a:p>
          <a:p>
            <a:pPr marL="0" marR="0" lvl="0" indent="0" algn="l" defTabSz="1219169" rtl="0" eaLnBrk="1" fontAlgn="auto" latinLnBrk="0" hangingPunct="0">
              <a:lnSpc>
                <a:spcPct val="100000"/>
              </a:lnSpc>
              <a:spcBef>
                <a:spcPts val="0"/>
              </a:spcBef>
              <a:spcAft>
                <a:spcPts val="0"/>
              </a:spcAft>
              <a:buClrTx/>
              <a:buSzTx/>
              <a:buFontTx/>
              <a:buNone/>
              <a:tabLst/>
              <a:defRPr/>
            </a:pPr>
            <a:endParaRPr kumimoji="0" lang="en-GB" sz="5600" b="0" i="0" u="none" strike="noStrike" kern="0" cap="none" spc="0" normalizeH="0" baseline="0" noProof="0" dirty="0">
              <a:ln>
                <a:noFill/>
              </a:ln>
              <a:solidFill>
                <a:srgbClr val="5E5E5E"/>
              </a:solidFill>
              <a:effectLst/>
              <a:uLnTx/>
              <a:uFillTx/>
              <a:latin typeface="+mn-lt"/>
              <a:ea typeface="Helvetica Neue Medium"/>
              <a:cs typeface="Helvetica Neue Medium"/>
              <a:sym typeface="Helvetica Neue Medium"/>
            </a:endParaRPr>
          </a:p>
          <a:p>
            <a:pPr marL="0" marR="0" lvl="0" indent="0" algn="l" defTabSz="1219169" rtl="0" eaLnBrk="1" fontAlgn="auto" latinLnBrk="0" hangingPunct="0">
              <a:lnSpc>
                <a:spcPct val="100000"/>
              </a:lnSpc>
              <a:spcBef>
                <a:spcPts val="0"/>
              </a:spcBef>
              <a:spcAft>
                <a:spcPts val="0"/>
              </a:spcAft>
              <a:buClrTx/>
              <a:buSzTx/>
              <a:buFontTx/>
              <a:buNone/>
              <a:tabLst/>
              <a:defRPr/>
            </a:pPr>
            <a:r>
              <a:rPr kumimoji="0" lang="en-GB" sz="5600" b="0" i="0" u="none" strike="noStrike" kern="0" cap="none" spc="0" normalizeH="0" baseline="0" noProof="0" dirty="0">
                <a:ln>
                  <a:noFill/>
                </a:ln>
                <a:solidFill>
                  <a:srgbClr val="000000"/>
                </a:solidFill>
                <a:effectLst/>
                <a:uLnTx/>
                <a:uFillTx/>
                <a:latin typeface="+mn-lt"/>
                <a:ea typeface="Helvetica Neue Medium"/>
                <a:cs typeface="Helvetica Neue Medium"/>
                <a:sym typeface="Helvetica Neue Medium"/>
              </a:rPr>
              <a:t>Training modules on </a:t>
            </a:r>
          </a:p>
          <a:p>
            <a:pPr marL="285750" marR="0" lvl="0" indent="-285750" algn="l" defTabSz="1219169"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5600" b="0" i="0" u="none" strike="noStrike" kern="0" cap="none" spc="0" normalizeH="0" baseline="0" noProof="0" dirty="0">
                <a:ln>
                  <a:noFill/>
                </a:ln>
                <a:solidFill>
                  <a:srgbClr val="000000"/>
                </a:solidFill>
                <a:effectLst/>
                <a:uLnTx/>
                <a:uFillTx/>
                <a:latin typeface="+mn-lt"/>
                <a:ea typeface="Helvetica Neue Medium"/>
                <a:cs typeface="Helvetica Neue Medium"/>
                <a:sym typeface="Helvetica Neue Medium"/>
              </a:rPr>
              <a:t>SDM (30mins) and </a:t>
            </a:r>
          </a:p>
          <a:p>
            <a:pPr marL="285750" marR="0" lvl="0" indent="-285750" algn="l" defTabSz="1219169"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5600" b="0" i="0" u="none" strike="noStrike" kern="0" cap="none" spc="0" normalizeH="0" baseline="0" noProof="0" dirty="0">
                <a:ln>
                  <a:noFill/>
                </a:ln>
                <a:solidFill>
                  <a:srgbClr val="000000"/>
                </a:solidFill>
                <a:effectLst/>
                <a:uLnTx/>
                <a:uFillTx/>
                <a:latin typeface="+mn-lt"/>
                <a:ea typeface="Helvetica Neue Medium"/>
                <a:cs typeface="Helvetica Neue Medium"/>
                <a:sym typeface="Helvetica Neue Medium"/>
              </a:rPr>
              <a:t>Teach Back (15 mins)</a:t>
            </a:r>
            <a:endParaRPr kumimoji="0" lang="en-GB" sz="5600" b="0" i="0" u="none" strike="noStrike" kern="0" cap="none" spc="0" normalizeH="0" baseline="0" noProof="0" dirty="0">
              <a:ln>
                <a:noFill/>
              </a:ln>
              <a:solidFill>
                <a:srgbClr val="5E5E5E"/>
              </a:solidFill>
              <a:effectLst/>
              <a:uLnTx/>
              <a:uFillTx/>
              <a:latin typeface="+mn-lt"/>
              <a:ea typeface="Helvetica Neue Medium"/>
              <a:cs typeface="Helvetica Neue Medium"/>
              <a:sym typeface="Helvetica Neue Medium"/>
            </a:endParaRPr>
          </a:p>
          <a:p>
            <a:endParaRPr lang="en-US" dirty="0"/>
          </a:p>
        </p:txBody>
      </p:sp>
    </p:spTree>
    <p:extLst>
      <p:ext uri="{BB962C8B-B14F-4D97-AF65-F5344CB8AC3E}">
        <p14:creationId xmlns:p14="http://schemas.microsoft.com/office/powerpoint/2010/main" val="3538975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795AD-6E9C-BF62-BA3E-DA415F9E8941}"/>
              </a:ext>
            </a:extLst>
          </p:cNvPr>
          <p:cNvSpPr>
            <a:spLocks noGrp="1"/>
          </p:cNvSpPr>
          <p:nvPr>
            <p:ph type="title"/>
          </p:nvPr>
        </p:nvSpPr>
        <p:spPr>
          <a:xfrm>
            <a:off x="189521" y="141064"/>
            <a:ext cx="9595341" cy="796781"/>
          </a:xfrm>
        </p:spPr>
        <p:txBody>
          <a:bodyPr>
            <a:normAutofit fontScale="90000"/>
          </a:bodyPr>
          <a:lstStyle/>
          <a:p>
            <a:r>
              <a:rPr lang="en-GB" sz="3600" dirty="0"/>
              <a:t>Resources for specific areas of problematic polypharmacy </a:t>
            </a:r>
            <a:endParaRPr lang="en-GB" dirty="0"/>
          </a:p>
        </p:txBody>
      </p:sp>
      <p:sp>
        <p:nvSpPr>
          <p:cNvPr id="3" name="Content Placeholder 2">
            <a:extLst>
              <a:ext uri="{FF2B5EF4-FFF2-40B4-BE49-F238E27FC236}">
                <a16:creationId xmlns:a16="http://schemas.microsoft.com/office/drawing/2014/main" id="{05A2961C-C451-483B-20CB-485DCE77278D}"/>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3A1C30FA-BB26-893E-5903-18BDD0551B33}"/>
              </a:ext>
            </a:extLst>
          </p:cNvPr>
          <p:cNvSpPr>
            <a:spLocks noGrp="1"/>
          </p:cNvSpPr>
          <p:nvPr>
            <p:ph sz="half" idx="2"/>
          </p:nvPr>
        </p:nvSpPr>
        <p:spPr/>
        <p:txBody>
          <a:bodyPr/>
          <a:lstStyle/>
          <a:p>
            <a:endParaRPr lang="en-GB"/>
          </a:p>
        </p:txBody>
      </p:sp>
      <p:graphicFrame>
        <p:nvGraphicFramePr>
          <p:cNvPr id="5" name="Table 5">
            <a:extLst>
              <a:ext uri="{FF2B5EF4-FFF2-40B4-BE49-F238E27FC236}">
                <a16:creationId xmlns:a16="http://schemas.microsoft.com/office/drawing/2014/main" id="{4A951EEF-6758-E999-D796-57E7D1BF7DB2}"/>
              </a:ext>
            </a:extLst>
          </p:cNvPr>
          <p:cNvGraphicFramePr>
            <a:graphicFrameLocks noGrp="1"/>
          </p:cNvGraphicFramePr>
          <p:nvPr>
            <p:extLst>
              <p:ext uri="{D42A27DB-BD31-4B8C-83A1-F6EECF244321}">
                <p14:modId xmlns:p14="http://schemas.microsoft.com/office/powerpoint/2010/main" val="1691898114"/>
              </p:ext>
            </p:extLst>
          </p:nvPr>
        </p:nvGraphicFramePr>
        <p:xfrm>
          <a:off x="283305" y="1068350"/>
          <a:ext cx="11721127" cy="5080526"/>
        </p:xfrm>
        <a:graphic>
          <a:graphicData uri="http://schemas.openxmlformats.org/drawingml/2006/table">
            <a:tbl>
              <a:tblPr firstRow="1" bandRow="1">
                <a:tableStyleId>{5C22544A-7EE6-4342-B048-85BDC9FD1C3A}</a:tableStyleId>
              </a:tblPr>
              <a:tblGrid>
                <a:gridCol w="2377317">
                  <a:extLst>
                    <a:ext uri="{9D8B030D-6E8A-4147-A177-3AD203B41FA5}">
                      <a16:colId xmlns:a16="http://schemas.microsoft.com/office/drawing/2014/main" val="803204493"/>
                    </a:ext>
                  </a:extLst>
                </a:gridCol>
                <a:gridCol w="3102170">
                  <a:extLst>
                    <a:ext uri="{9D8B030D-6E8A-4147-A177-3AD203B41FA5}">
                      <a16:colId xmlns:a16="http://schemas.microsoft.com/office/drawing/2014/main" val="408749555"/>
                    </a:ext>
                  </a:extLst>
                </a:gridCol>
                <a:gridCol w="6241640">
                  <a:extLst>
                    <a:ext uri="{9D8B030D-6E8A-4147-A177-3AD203B41FA5}">
                      <a16:colId xmlns:a16="http://schemas.microsoft.com/office/drawing/2014/main" val="1592006605"/>
                    </a:ext>
                  </a:extLst>
                </a:gridCol>
              </a:tblGrid>
              <a:tr h="472275">
                <a:tc>
                  <a:txBody>
                    <a:bodyPr/>
                    <a:lstStyle/>
                    <a:p>
                      <a:r>
                        <a:rPr lang="en-GB" sz="1200" dirty="0"/>
                        <a:t>Area of problematic polypharmacy</a:t>
                      </a:r>
                    </a:p>
                  </a:txBody>
                  <a:tcPr/>
                </a:tc>
                <a:tc>
                  <a:txBody>
                    <a:bodyPr/>
                    <a:lstStyle/>
                    <a:p>
                      <a:r>
                        <a:rPr lang="en-GB" sz="1200" dirty="0"/>
                        <a:t>Resource </a:t>
                      </a:r>
                    </a:p>
                  </a:txBody>
                  <a:tcPr/>
                </a:tc>
                <a:tc>
                  <a:txBody>
                    <a:bodyPr/>
                    <a:lstStyle/>
                    <a:p>
                      <a:r>
                        <a:rPr lang="en-GB" sz="1200" dirty="0"/>
                        <a:t>More information on resource and its content</a:t>
                      </a:r>
                    </a:p>
                  </a:txBody>
                  <a:tcPr/>
                </a:tc>
                <a:extLst>
                  <a:ext uri="{0D108BD9-81ED-4DB2-BD59-A6C34878D82A}">
                    <a16:rowId xmlns:a16="http://schemas.microsoft.com/office/drawing/2014/main" val="281149700"/>
                  </a:ext>
                </a:extLst>
              </a:tr>
              <a:tr h="411352">
                <a:tc>
                  <a:txBody>
                    <a:bodyPr/>
                    <a:lstStyle/>
                    <a:p>
                      <a:pPr algn="l"/>
                      <a:r>
                        <a:rPr lang="en-GB" sz="900" b="1" dirty="0">
                          <a:latin typeface="+mn-lt"/>
                        </a:rPr>
                        <a:t>People at risk of falls</a:t>
                      </a:r>
                    </a:p>
                  </a:txBody>
                  <a:tcPr/>
                </a:tc>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002060"/>
                          </a:solidFill>
                          <a:effectLst/>
                          <a:uLnTx/>
                          <a:uFillTx/>
                          <a:latin typeface="+mn-lt"/>
                          <a:sym typeface="Helvetica Neue Medium"/>
                          <a:hlinkClick r:id="rId2">
                            <a:extLst>
                              <a:ext uri="{A12FA001-AC4F-418D-AE19-62706E023703}">
                                <ahyp:hlinkClr xmlns:ahyp="http://schemas.microsoft.com/office/drawing/2018/hyperlinkcolor" val="tx"/>
                              </a:ext>
                            </a:extLst>
                          </a:hlinkClick>
                        </a:rPr>
                        <a:t>RPS endorsed guidance on Medicines and Falls</a:t>
                      </a:r>
                      <a:r>
                        <a:rPr kumimoji="0" lang="en-GB" sz="1000" b="1" i="0" u="none" strike="noStrike" kern="0" cap="none" spc="0" normalizeH="0" baseline="0" noProof="0" dirty="0">
                          <a:ln>
                            <a:noFill/>
                          </a:ln>
                          <a:solidFill>
                            <a:srgbClr val="002060"/>
                          </a:solidFill>
                          <a:effectLst/>
                          <a:uLnTx/>
                          <a:uFillTx/>
                          <a:latin typeface="+mn-lt"/>
                          <a:sym typeface="Helvetica Neue Medium"/>
                        </a:rPr>
                        <a:t> </a:t>
                      </a:r>
                    </a:p>
                  </a:txBody>
                  <a:tcPr/>
                </a:tc>
                <a:tc>
                  <a:txBody>
                    <a:bodyPr/>
                    <a:lstStyle/>
                    <a:p>
                      <a:pPr marR="0" lvl="0" algn="l" defTabSz="412750" rtl="0" eaLnBrk="1" fontAlgn="auto" latinLnBrk="0" hangingPunct="1">
                        <a:lnSpc>
                          <a:spcPct val="100000"/>
                        </a:lnSpc>
                        <a:spcBef>
                          <a:spcPts val="0"/>
                        </a:spcBef>
                        <a:spcAft>
                          <a:spcPts val="0"/>
                        </a:spcAft>
                        <a:buClrTx/>
                        <a:buSzTx/>
                        <a:tabLst/>
                        <a:defRPr/>
                      </a:pPr>
                      <a:r>
                        <a:rPr kumimoji="0" lang="en-GB" sz="1000" b="1" i="0" u="none" strike="noStrike" kern="0" cap="none" spc="0" normalizeH="0" baseline="0" noProof="0" dirty="0">
                          <a:ln>
                            <a:noFill/>
                          </a:ln>
                          <a:solidFill>
                            <a:schemeClr val="bg2">
                              <a:lumMod val="10000"/>
                            </a:schemeClr>
                          </a:solidFill>
                          <a:effectLst/>
                          <a:uLnTx/>
                          <a:uFillTx/>
                          <a:latin typeface="+mn-lt"/>
                          <a:sym typeface="Helvetica Neue Medium"/>
                        </a:rPr>
                        <a:t>National Falls Prevention Co-ordination Group endorsed by Royal Pharmaceutical Society</a:t>
                      </a:r>
                    </a:p>
                    <a:p>
                      <a:pPr marL="0" marR="0" lvl="0" indent="0" algn="l" defTabSz="41275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bg2">
                              <a:lumMod val="10000"/>
                            </a:schemeClr>
                          </a:solidFill>
                          <a:effectLst/>
                          <a:uLnTx/>
                          <a:uFillTx/>
                          <a:latin typeface="+mn-lt"/>
                          <a:sym typeface="Helvetica Neue Medium"/>
                        </a:rPr>
                        <a:t>Guidance to support medication review by healthcare professionals in patients at risk of falls</a:t>
                      </a:r>
                      <a:endParaRPr lang="en-GB" sz="1000" b="1" dirty="0">
                        <a:solidFill>
                          <a:schemeClr val="bg2">
                            <a:lumMod val="10000"/>
                          </a:schemeClr>
                        </a:solidFill>
                        <a:latin typeface="+mn-lt"/>
                      </a:endParaRPr>
                    </a:p>
                  </a:txBody>
                  <a:tcPr/>
                </a:tc>
                <a:extLst>
                  <a:ext uri="{0D108BD9-81ED-4DB2-BD59-A6C34878D82A}">
                    <a16:rowId xmlns:a16="http://schemas.microsoft.com/office/drawing/2014/main" val="3882021386"/>
                  </a:ext>
                </a:extLst>
              </a:tr>
              <a:tr h="391106">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lang="en-GB" sz="900" b="1" dirty="0">
                          <a:latin typeface="+mn-lt"/>
                        </a:rPr>
                        <a:t>People at risk of falls</a:t>
                      </a:r>
                    </a:p>
                    <a:p>
                      <a:pPr algn="l"/>
                      <a:endParaRPr lang="en-GB" sz="900" b="1" dirty="0">
                        <a:latin typeface="+mn-lt"/>
                      </a:endParaRPr>
                    </a:p>
                  </a:txBody>
                  <a:tcPr/>
                </a:tc>
                <a:tc>
                  <a:txBody>
                    <a:bodyPr/>
                    <a:lstStyle/>
                    <a:p>
                      <a:pPr algn="l"/>
                      <a:r>
                        <a:rPr kumimoji="0" lang="en-GB" sz="1000" b="1" i="0" u="none" strike="noStrike" kern="0" cap="none" spc="0" normalizeH="0" baseline="0" noProof="0" dirty="0" err="1">
                          <a:ln>
                            <a:noFill/>
                          </a:ln>
                          <a:solidFill>
                            <a:srgbClr val="002060"/>
                          </a:solidFill>
                          <a:effectLst/>
                          <a:uLnTx/>
                          <a:uFillTx/>
                          <a:latin typeface="+mn-lt"/>
                          <a:sym typeface="Helvetica Neue Medium"/>
                          <a:hlinkClick r:id="rId3">
                            <a:extLst>
                              <a:ext uri="{A12FA001-AC4F-418D-AE19-62706E023703}">
                                <ahyp:hlinkClr xmlns:ahyp="http://schemas.microsoft.com/office/drawing/2018/hyperlinkcolor" val="tx"/>
                              </a:ext>
                            </a:extLst>
                          </a:hlinkClick>
                        </a:rPr>
                        <a:t>steadi</a:t>
                      </a:r>
                      <a:r>
                        <a:rPr kumimoji="0" lang="en-GB" sz="1000" b="1" i="0" u="none" strike="noStrike" kern="0" cap="none" spc="0" normalizeH="0" baseline="0" noProof="0" dirty="0">
                          <a:ln>
                            <a:noFill/>
                          </a:ln>
                          <a:solidFill>
                            <a:srgbClr val="002060"/>
                          </a:solidFill>
                          <a:effectLst/>
                          <a:uLnTx/>
                          <a:uFillTx/>
                          <a:latin typeface="+mn-lt"/>
                          <a:sym typeface="Helvetica Neue Medium"/>
                          <a:hlinkClick r:id="rId3">
                            <a:extLst>
                              <a:ext uri="{A12FA001-AC4F-418D-AE19-62706E023703}">
                                <ahyp:hlinkClr xmlns:ahyp="http://schemas.microsoft.com/office/drawing/2018/hyperlinkcolor" val="tx"/>
                              </a:ext>
                            </a:extLst>
                          </a:hlinkClick>
                        </a:rPr>
                        <a:t>-Rx</a:t>
                      </a:r>
                      <a:r>
                        <a:rPr kumimoji="0" lang="en-GB" sz="1000" b="1" i="0" u="none" strike="noStrike" kern="0" cap="none" spc="0" normalizeH="0" baseline="0" noProof="0" dirty="0">
                          <a:ln>
                            <a:noFill/>
                          </a:ln>
                          <a:solidFill>
                            <a:srgbClr val="002060"/>
                          </a:solidFill>
                          <a:effectLst/>
                          <a:uLnTx/>
                          <a:uFillTx/>
                          <a:latin typeface="+mn-lt"/>
                          <a:sym typeface="Helvetica Neue Medium"/>
                        </a:rPr>
                        <a:t> </a:t>
                      </a:r>
                      <a:endParaRPr lang="en-GB" sz="1000" b="1" u="none" dirty="0">
                        <a:solidFill>
                          <a:srgbClr val="002060"/>
                        </a:solidFill>
                        <a:latin typeface="+mn-lt"/>
                      </a:endParaRPr>
                    </a:p>
                  </a:txBody>
                  <a:tcPr/>
                </a:tc>
                <a:tc>
                  <a:txBody>
                    <a:bodyPr/>
                    <a:lstStyle/>
                    <a:p>
                      <a:pPr algn="l"/>
                      <a:r>
                        <a:rPr kumimoji="0" lang="en-GB" sz="1000" b="1" i="0" u="none" strike="noStrike" kern="0" cap="none" spc="0" normalizeH="0" baseline="0" noProof="0" dirty="0">
                          <a:ln>
                            <a:noFill/>
                          </a:ln>
                          <a:solidFill>
                            <a:schemeClr val="bg2">
                              <a:lumMod val="10000"/>
                            </a:schemeClr>
                          </a:solidFill>
                          <a:effectLst/>
                          <a:uLnTx/>
                          <a:uFillTx/>
                          <a:latin typeface="+mn-lt"/>
                          <a:sym typeface="Helvetica Neue Medium"/>
                        </a:rPr>
                        <a:t>Guidance for pharmacists on how to screen pharmacy patients, assess their medications, and intervene to reduce fall risk</a:t>
                      </a:r>
                      <a:endParaRPr lang="en-GB" sz="1000" b="1" dirty="0">
                        <a:solidFill>
                          <a:schemeClr val="bg2">
                            <a:lumMod val="10000"/>
                          </a:schemeClr>
                        </a:solidFill>
                        <a:latin typeface="+mn-lt"/>
                      </a:endParaRPr>
                    </a:p>
                  </a:txBody>
                  <a:tcPr/>
                </a:tc>
                <a:extLst>
                  <a:ext uri="{0D108BD9-81ED-4DB2-BD59-A6C34878D82A}">
                    <a16:rowId xmlns:a16="http://schemas.microsoft.com/office/drawing/2014/main" val="1856195077"/>
                  </a:ext>
                </a:extLst>
              </a:tr>
              <a:tr h="541532">
                <a:tc>
                  <a:txBody>
                    <a:bodyPr/>
                    <a:lstStyle/>
                    <a:p>
                      <a:pPr algn="l"/>
                      <a:r>
                        <a:rPr lang="en-GB" sz="900" b="1" dirty="0">
                          <a:latin typeface="+mn-lt"/>
                        </a:rPr>
                        <a:t>People at risk of falls</a:t>
                      </a:r>
                    </a:p>
                  </a:txBody>
                  <a:tcPr/>
                </a:tc>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002060"/>
                          </a:solidFill>
                          <a:effectLst/>
                          <a:uLnTx/>
                          <a:uFillTx/>
                          <a:latin typeface="+mn-lt"/>
                          <a:sym typeface="Helvetica Neue Medium"/>
                          <a:hlinkClick r:id="rId4">
                            <a:extLst>
                              <a:ext uri="{A12FA001-AC4F-418D-AE19-62706E023703}">
                                <ahyp:hlinkClr xmlns:ahyp="http://schemas.microsoft.com/office/drawing/2018/hyperlinkcolor" val="tx"/>
                              </a:ext>
                            </a:extLst>
                          </a:hlinkClick>
                        </a:rPr>
                        <a:t>STOPPFall</a:t>
                      </a:r>
                      <a:endParaRPr kumimoji="0" lang="en-GB" sz="1000" b="1" i="0" u="none" strike="noStrike" kern="0" cap="none" spc="0" normalizeH="0" baseline="0" noProof="0" dirty="0">
                        <a:ln>
                          <a:noFill/>
                        </a:ln>
                        <a:solidFill>
                          <a:srgbClr val="002060"/>
                        </a:solidFill>
                        <a:effectLst/>
                        <a:uLnTx/>
                        <a:uFillTx/>
                        <a:latin typeface="+mn-lt"/>
                        <a:sym typeface="Helvetica Neue Medium"/>
                      </a:endParaRPr>
                    </a:p>
                  </a:txBody>
                  <a:tcPr/>
                </a:tc>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bg2">
                              <a:lumMod val="10000"/>
                            </a:schemeClr>
                          </a:solidFill>
                          <a:effectLst/>
                          <a:uLnTx/>
                          <a:uFillTx/>
                          <a:latin typeface="+mn-lt"/>
                          <a:sym typeface="Helvetica Neue Medium"/>
                        </a:rPr>
                        <a:t>STOPPFall: Screening Tool of Older Persons Prescriptions in older adults with high fall risk to help identify and review falls risk increasing drugs</a:t>
                      </a:r>
                    </a:p>
                    <a:p>
                      <a:pPr algn="l"/>
                      <a:endParaRPr lang="en-GB" sz="1000" b="1" dirty="0">
                        <a:solidFill>
                          <a:schemeClr val="bg2">
                            <a:lumMod val="10000"/>
                          </a:schemeClr>
                        </a:solidFill>
                        <a:latin typeface="+mn-lt"/>
                      </a:endParaRPr>
                    </a:p>
                  </a:txBody>
                  <a:tcPr/>
                </a:tc>
                <a:extLst>
                  <a:ext uri="{0D108BD9-81ED-4DB2-BD59-A6C34878D82A}">
                    <a16:rowId xmlns:a16="http://schemas.microsoft.com/office/drawing/2014/main" val="2414171123"/>
                  </a:ext>
                </a:extLst>
              </a:tr>
              <a:tr h="541532">
                <a:tc>
                  <a:txBody>
                    <a:bodyPr/>
                    <a:lstStyle/>
                    <a:p>
                      <a:pPr algn="l"/>
                      <a:r>
                        <a:rPr lang="en-GB" sz="900" b="1" dirty="0">
                          <a:latin typeface="+mn-lt"/>
                        </a:rPr>
                        <a:t>Deprescribing in End of Life</a:t>
                      </a:r>
                    </a:p>
                  </a:txBody>
                  <a:tcPr/>
                </a:tc>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lang="en-GB" sz="1000" b="1" u="none" dirty="0">
                          <a:solidFill>
                            <a:srgbClr val="002060"/>
                          </a:solidFill>
                          <a:latin typeface="+mn-lt"/>
                          <a:hlinkClick r:id="rId5">
                            <a:extLst>
                              <a:ext uri="{A12FA001-AC4F-418D-AE19-62706E023703}">
                                <ahyp:hlinkClr xmlns:ahyp="http://schemas.microsoft.com/office/drawing/2018/hyperlinkcolor" val="tx"/>
                              </a:ext>
                            </a:extLst>
                          </a:hlinkClick>
                        </a:rPr>
                        <a:t>Medication Review and Rationalisation of Medicines for Adult Patients with a Limited Prognosis (leedsth.nhs.uk)</a:t>
                      </a:r>
                      <a:r>
                        <a:rPr lang="en-GB" sz="1000" b="1" u="none" dirty="0">
                          <a:solidFill>
                            <a:srgbClr val="002060"/>
                          </a:solidFill>
                          <a:latin typeface="+mn-lt"/>
                        </a:rPr>
                        <a:t>  </a:t>
                      </a:r>
                    </a:p>
                  </a:txBody>
                  <a:tcPr/>
                </a:tc>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lang="en-GB" sz="1000" b="1" i="0" dirty="0">
                          <a:solidFill>
                            <a:schemeClr val="bg2">
                              <a:lumMod val="10000"/>
                            </a:schemeClr>
                          </a:solidFill>
                          <a:effectLst/>
                          <a:latin typeface="+mn-lt"/>
                        </a:rPr>
                        <a:t>Guidance for </a:t>
                      </a:r>
                      <a:r>
                        <a:rPr lang="en-GB" sz="1000" b="1" dirty="0">
                          <a:solidFill>
                            <a:schemeClr val="bg2">
                              <a:lumMod val="10000"/>
                            </a:schemeClr>
                          </a:solidFill>
                          <a:latin typeface="+mn-lt"/>
                        </a:rPr>
                        <a:t>reviewing medicines and deprescribing for patients who are in their last year of life</a:t>
                      </a:r>
                      <a:endParaRPr lang="en-GB" sz="1000" b="1" i="0" dirty="0">
                        <a:solidFill>
                          <a:schemeClr val="bg2">
                            <a:lumMod val="10000"/>
                          </a:schemeClr>
                        </a:solidFill>
                        <a:effectLst/>
                        <a:latin typeface="+mn-lt"/>
                      </a:endParaRPr>
                    </a:p>
                    <a:p>
                      <a:pPr algn="l"/>
                      <a:endParaRPr lang="en-GB" sz="1000" b="1" dirty="0">
                        <a:solidFill>
                          <a:schemeClr val="bg2">
                            <a:lumMod val="10000"/>
                          </a:schemeClr>
                        </a:solidFill>
                        <a:latin typeface="+mn-lt"/>
                      </a:endParaRPr>
                    </a:p>
                  </a:txBody>
                  <a:tcPr/>
                </a:tc>
                <a:extLst>
                  <a:ext uri="{0D108BD9-81ED-4DB2-BD59-A6C34878D82A}">
                    <a16:rowId xmlns:a16="http://schemas.microsoft.com/office/drawing/2014/main" val="3988890368"/>
                  </a:ext>
                </a:extLst>
              </a:tr>
              <a:tr h="541532">
                <a:tc>
                  <a:txBody>
                    <a:bodyPr/>
                    <a:lstStyle/>
                    <a:p>
                      <a:pPr algn="l"/>
                      <a:r>
                        <a:rPr lang="en-GB" sz="900" b="1" dirty="0">
                          <a:latin typeface="+mn-lt"/>
                        </a:rPr>
                        <a:t>Adherence</a:t>
                      </a:r>
                    </a:p>
                  </a:txBody>
                  <a:tcPr/>
                </a:tc>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lang="en-GB" sz="1000" b="1" u="none" dirty="0">
                          <a:solidFill>
                            <a:srgbClr val="002060"/>
                          </a:solidFill>
                          <a:latin typeface="+mn-lt"/>
                          <a:hlinkClick r:id="rId6">
                            <a:extLst>
                              <a:ext uri="{A12FA001-AC4F-418D-AE19-62706E023703}">
                                <ahyp:hlinkClr xmlns:ahyp="http://schemas.microsoft.com/office/drawing/2018/hyperlinkcolor" val="tx"/>
                              </a:ext>
                            </a:extLst>
                          </a:hlinkClick>
                        </a:rPr>
                        <a:t>Managing medication in primary and community care, WYH&amp;CP</a:t>
                      </a:r>
                      <a:r>
                        <a:rPr lang="en-GB" sz="1000" b="1" u="none" dirty="0">
                          <a:solidFill>
                            <a:srgbClr val="002060"/>
                          </a:solidFill>
                          <a:latin typeface="+mn-lt"/>
                        </a:rPr>
                        <a:t> </a:t>
                      </a:r>
                    </a:p>
                  </a:txBody>
                  <a:tcPr/>
                </a:tc>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lang="en-GB" sz="1000" b="1" dirty="0">
                          <a:solidFill>
                            <a:schemeClr val="bg2">
                              <a:lumMod val="10000"/>
                            </a:schemeClr>
                          </a:solidFill>
                          <a:latin typeface="+mn-lt"/>
                        </a:rPr>
                        <a:t>Guidance </a:t>
                      </a:r>
                      <a:r>
                        <a:rPr kumimoji="0" lang="en-GB" sz="1000" b="1" i="0" u="none" strike="noStrike" kern="0" cap="none" spc="0" normalizeH="0" baseline="0" noProof="0" dirty="0">
                          <a:ln>
                            <a:noFill/>
                          </a:ln>
                          <a:solidFill>
                            <a:schemeClr val="bg2">
                              <a:lumMod val="10000"/>
                            </a:schemeClr>
                          </a:solidFill>
                          <a:effectLst/>
                          <a:uLnTx/>
                          <a:uFillTx/>
                          <a:latin typeface="+mn-lt"/>
                          <a:sym typeface="Helvetica Neue Medium"/>
                        </a:rPr>
                        <a:t>for healthcare professionals to help them discuss options for medicines management (to support adherence) with patients</a:t>
                      </a:r>
                      <a:endParaRPr lang="en-GB" sz="1000" b="1" dirty="0">
                        <a:solidFill>
                          <a:schemeClr val="bg2">
                            <a:lumMod val="10000"/>
                          </a:schemeClr>
                        </a:solidFill>
                        <a:latin typeface="+mn-lt"/>
                        <a:hlinkClick r:id="rId6">
                          <a:extLst>
                            <a:ext uri="{A12FA001-AC4F-418D-AE19-62706E023703}">
                              <ahyp:hlinkClr xmlns:ahyp="http://schemas.microsoft.com/office/drawing/2018/hyperlinkcolor" val="tx"/>
                            </a:ext>
                          </a:extLst>
                        </a:hlinkClick>
                      </a:endParaRPr>
                    </a:p>
                    <a:p>
                      <a:pPr algn="l"/>
                      <a:endParaRPr lang="en-GB" sz="1000" b="1" dirty="0">
                        <a:solidFill>
                          <a:schemeClr val="bg2">
                            <a:lumMod val="10000"/>
                          </a:schemeClr>
                        </a:solidFill>
                        <a:latin typeface="+mn-lt"/>
                      </a:endParaRPr>
                    </a:p>
                  </a:txBody>
                  <a:tcPr/>
                </a:tc>
                <a:extLst>
                  <a:ext uri="{0D108BD9-81ED-4DB2-BD59-A6C34878D82A}">
                    <a16:rowId xmlns:a16="http://schemas.microsoft.com/office/drawing/2014/main" val="3783187884"/>
                  </a:ext>
                </a:extLst>
              </a:tr>
              <a:tr h="264979">
                <a:tc>
                  <a:txBody>
                    <a:bodyPr/>
                    <a:lstStyle/>
                    <a:p>
                      <a:pPr algn="l"/>
                      <a:r>
                        <a:rPr lang="en-GB" sz="900" b="1" dirty="0">
                          <a:latin typeface="+mn-lt"/>
                        </a:rPr>
                        <a:t>Adherence</a:t>
                      </a:r>
                    </a:p>
                  </a:txBody>
                  <a:tcPr/>
                </a:tc>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lang="en-GB" sz="1000" b="1" u="none" dirty="0">
                          <a:solidFill>
                            <a:srgbClr val="002060"/>
                          </a:solidFill>
                          <a:latin typeface="+mn-lt"/>
                          <a:hlinkClick r:id="rId7">
                            <a:extLst>
                              <a:ext uri="{A12FA001-AC4F-418D-AE19-62706E023703}">
                                <ahyp:hlinkClr xmlns:ahyp="http://schemas.microsoft.com/office/drawing/2018/hyperlinkcolor" val="tx"/>
                              </a:ext>
                            </a:extLst>
                          </a:hlinkClick>
                        </a:rPr>
                        <a:t>SPS guidance on understanding medication adherence</a:t>
                      </a:r>
                      <a:r>
                        <a:rPr lang="en-GB" sz="1000" b="1" u="none" dirty="0">
                          <a:solidFill>
                            <a:srgbClr val="002060"/>
                          </a:solidFill>
                          <a:latin typeface="+mn-lt"/>
                        </a:rPr>
                        <a:t> </a:t>
                      </a:r>
                    </a:p>
                  </a:txBody>
                  <a:tcPr/>
                </a:tc>
                <a:tc>
                  <a:txBody>
                    <a:bodyPr/>
                    <a:lstStyle/>
                    <a:p>
                      <a:pPr algn="l"/>
                      <a:r>
                        <a:rPr lang="en-GB" sz="1000" b="1" dirty="0">
                          <a:solidFill>
                            <a:schemeClr val="bg2">
                              <a:lumMod val="10000"/>
                            </a:schemeClr>
                          </a:solidFill>
                          <a:latin typeface="+mn-lt"/>
                        </a:rPr>
                        <a:t>National Series of articles around medicines adherence produced by Specialist Pharmacy Services</a:t>
                      </a:r>
                    </a:p>
                  </a:txBody>
                  <a:tcPr/>
                </a:tc>
                <a:extLst>
                  <a:ext uri="{0D108BD9-81ED-4DB2-BD59-A6C34878D82A}">
                    <a16:rowId xmlns:a16="http://schemas.microsoft.com/office/drawing/2014/main" val="1011646346"/>
                  </a:ext>
                </a:extLst>
              </a:tr>
              <a:tr h="391106">
                <a:tc>
                  <a:txBody>
                    <a:bodyPr/>
                    <a:lstStyle/>
                    <a:p>
                      <a:pPr algn="l"/>
                      <a:r>
                        <a:rPr lang="en-GB" sz="900" b="1" dirty="0">
                          <a:latin typeface="+mn-lt"/>
                        </a:rPr>
                        <a:t>Anticholinergic burden (ACB)</a:t>
                      </a:r>
                    </a:p>
                  </a:txBody>
                  <a:tcPr/>
                </a:tc>
                <a:tc>
                  <a:txBody>
                    <a:bodyPr/>
                    <a:lstStyle/>
                    <a:p>
                      <a:pPr algn="l"/>
                      <a:r>
                        <a:rPr lang="en-GB" sz="1000" b="1" u="none" dirty="0">
                          <a:solidFill>
                            <a:srgbClr val="002060"/>
                          </a:solidFill>
                          <a:latin typeface="+mn-lt"/>
                          <a:hlinkClick r:id="rId8">
                            <a:extLst>
                              <a:ext uri="{A12FA001-AC4F-418D-AE19-62706E023703}">
                                <ahyp:hlinkClr xmlns:ahyp="http://schemas.microsoft.com/office/drawing/2018/hyperlinkcolor" val="tx"/>
                              </a:ext>
                            </a:extLst>
                          </a:hlinkClick>
                        </a:rPr>
                        <a:t>Anticholinergic medications — Do I still need this medication? Is deprescribing for you? </a:t>
                      </a:r>
                      <a:endParaRPr lang="en-GB" sz="1000" b="1" u="none" dirty="0">
                        <a:solidFill>
                          <a:srgbClr val="002060"/>
                        </a:solidFill>
                        <a:latin typeface="+mn-lt"/>
                      </a:endParaRPr>
                    </a:p>
                  </a:txBody>
                  <a:tcPr/>
                </a:tc>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bg2">
                              <a:lumMod val="10000"/>
                            </a:schemeClr>
                          </a:solidFill>
                          <a:effectLst/>
                          <a:uLnTx/>
                          <a:uFillTx/>
                          <a:latin typeface="+mn-lt"/>
                          <a:sym typeface="Helvetica Neue Medium"/>
                        </a:rPr>
                        <a:t>Canadian Medication Appropriateness and </a:t>
                      </a:r>
                      <a:r>
                        <a:rPr kumimoji="0" lang="en-GB" sz="1000" b="1" i="0" u="none" strike="noStrike" kern="0" cap="none" spc="0" normalizeH="0" baseline="0" noProof="0">
                          <a:ln>
                            <a:noFill/>
                          </a:ln>
                          <a:solidFill>
                            <a:schemeClr val="bg2">
                              <a:lumMod val="10000"/>
                            </a:schemeClr>
                          </a:solidFill>
                          <a:effectLst/>
                          <a:uLnTx/>
                          <a:uFillTx/>
                          <a:latin typeface="+mn-lt"/>
                          <a:sym typeface="Helvetica Neue Medium"/>
                        </a:rPr>
                        <a:t>Deprescribing Network - </a:t>
                      </a:r>
                      <a:r>
                        <a:rPr kumimoji="0" lang="en-GB" sz="1000" b="1" i="0" u="none" strike="noStrike" kern="0" cap="none" spc="0" normalizeH="0" baseline="0" noProof="0" dirty="0">
                          <a:ln>
                            <a:noFill/>
                          </a:ln>
                          <a:solidFill>
                            <a:schemeClr val="bg2">
                              <a:lumMod val="10000"/>
                            </a:schemeClr>
                          </a:solidFill>
                          <a:effectLst/>
                          <a:uLnTx/>
                          <a:uFillTx/>
                          <a:latin typeface="+mn-lt"/>
                          <a:sym typeface="Helvetica Neue Medium"/>
                        </a:rPr>
                        <a:t>do I still need this medicine (anticholinergics)? Advice for patients</a:t>
                      </a:r>
                      <a:endParaRPr kumimoji="0" lang="en-GB" sz="1000" b="1" i="0" u="none" strike="noStrike" kern="1200" cap="none" spc="0" normalizeH="0" baseline="0" noProof="0" dirty="0">
                        <a:ln>
                          <a:noFill/>
                        </a:ln>
                        <a:solidFill>
                          <a:schemeClr val="bg2">
                            <a:lumMod val="10000"/>
                          </a:schemeClr>
                        </a:solidFill>
                        <a:effectLst/>
                        <a:uLnTx/>
                        <a:uFillTx/>
                        <a:latin typeface="+mn-lt"/>
                        <a:cs typeface="Arial" charset="0"/>
                        <a:hlinkClick r:id="rId8">
                          <a:extLst>
                            <a:ext uri="{A12FA001-AC4F-418D-AE19-62706E023703}">
                              <ahyp:hlinkClr xmlns:ahyp="http://schemas.microsoft.com/office/drawing/2018/hyperlinkcolor" val="tx"/>
                            </a:ext>
                          </a:extLst>
                        </a:hlinkClick>
                      </a:endParaRPr>
                    </a:p>
                    <a:p>
                      <a:pPr algn="l"/>
                      <a:endParaRPr lang="en-GB" sz="1000" b="1" dirty="0">
                        <a:solidFill>
                          <a:schemeClr val="bg2">
                            <a:lumMod val="10000"/>
                          </a:schemeClr>
                        </a:solidFill>
                        <a:latin typeface="+mn-lt"/>
                      </a:endParaRPr>
                    </a:p>
                  </a:txBody>
                  <a:tcPr/>
                </a:tc>
                <a:extLst>
                  <a:ext uri="{0D108BD9-81ED-4DB2-BD59-A6C34878D82A}">
                    <a16:rowId xmlns:a16="http://schemas.microsoft.com/office/drawing/2014/main" val="1268114119"/>
                  </a:ext>
                </a:extLst>
              </a:tr>
              <a:tr h="541532">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lang="en-GB" sz="900" b="1" dirty="0">
                          <a:latin typeface="+mn-lt"/>
                        </a:rPr>
                        <a:t>ACB calculator</a:t>
                      </a:r>
                    </a:p>
                  </a:txBody>
                  <a:tcPr/>
                </a:tc>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2060"/>
                          </a:solidFill>
                          <a:effectLst/>
                          <a:uLnTx/>
                          <a:uFillTx/>
                          <a:latin typeface="+mn-lt"/>
                          <a:cs typeface="Arial" charset="0"/>
                          <a:hlinkClick r:id="rId9">
                            <a:extLst>
                              <a:ext uri="{A12FA001-AC4F-418D-AE19-62706E023703}">
                                <ahyp:hlinkClr xmlns:ahyp="http://schemas.microsoft.com/office/drawing/2018/hyperlinkcolor" val="tx"/>
                              </a:ext>
                            </a:extLst>
                          </a:hlinkClick>
                        </a:rPr>
                        <a:t>https://www.acbcalc.com/</a:t>
                      </a:r>
                      <a:r>
                        <a:rPr kumimoji="0" lang="en-GB" sz="1000" b="1" i="0" u="none" strike="noStrike" kern="1200" cap="none" spc="0" normalizeH="0" baseline="0" noProof="0" dirty="0">
                          <a:ln>
                            <a:noFill/>
                          </a:ln>
                          <a:solidFill>
                            <a:srgbClr val="002060"/>
                          </a:solidFill>
                          <a:effectLst/>
                          <a:uLnTx/>
                          <a:uFillTx/>
                          <a:latin typeface="+mn-lt"/>
                          <a:cs typeface="Arial" charset="0"/>
                        </a:rPr>
                        <a:t> </a:t>
                      </a:r>
                      <a:endParaRPr lang="en-GB" sz="1000" b="1" u="none" kern="1200" dirty="0">
                        <a:solidFill>
                          <a:srgbClr val="002060"/>
                        </a:solidFill>
                        <a:latin typeface="+mn-lt"/>
                        <a:cs typeface="Arial" charset="0"/>
                      </a:endParaRPr>
                    </a:p>
                    <a:p>
                      <a:pPr algn="l"/>
                      <a:endParaRPr lang="en-GB" sz="1000" b="1" u="none" dirty="0">
                        <a:solidFill>
                          <a:srgbClr val="002060"/>
                        </a:solidFill>
                        <a:latin typeface="+mn-lt"/>
                      </a:endParaRPr>
                    </a:p>
                    <a:p>
                      <a:pPr algn="l"/>
                      <a:endParaRPr lang="en-GB" sz="1000" b="1" u="none" dirty="0">
                        <a:solidFill>
                          <a:srgbClr val="002060"/>
                        </a:solidFill>
                        <a:latin typeface="+mn-lt"/>
                      </a:endParaRPr>
                    </a:p>
                  </a:txBody>
                  <a:tcPr/>
                </a:tc>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2">
                              <a:lumMod val="10000"/>
                            </a:schemeClr>
                          </a:solidFill>
                          <a:effectLst/>
                          <a:uLnTx/>
                          <a:uFillTx/>
                          <a:latin typeface="+mn-lt"/>
                          <a:cs typeface="Arial" charset="0"/>
                          <a:sym typeface="Helvetica Neue Medium"/>
                        </a:rPr>
                        <a:t>ACB Calculator (calculates </a:t>
                      </a:r>
                      <a:r>
                        <a:rPr kumimoji="0" lang="en-GB" sz="1000" b="1" i="0" u="none" strike="noStrike" kern="1200" cap="none" spc="0" normalizeH="0" baseline="0" noProof="0" dirty="0" err="1">
                          <a:ln>
                            <a:noFill/>
                          </a:ln>
                          <a:solidFill>
                            <a:schemeClr val="bg2">
                              <a:lumMod val="10000"/>
                            </a:schemeClr>
                          </a:solidFill>
                          <a:effectLst/>
                          <a:uLnTx/>
                          <a:uFillTx/>
                          <a:latin typeface="+mn-lt"/>
                          <a:cs typeface="Arial" charset="0"/>
                          <a:sym typeface="Helvetica Neue Medium"/>
                        </a:rPr>
                        <a:t>tota</a:t>
                      </a:r>
                      <a:r>
                        <a:rPr lang="en-GB" sz="1000" b="1" kern="1200" dirty="0">
                          <a:solidFill>
                            <a:schemeClr val="bg2">
                              <a:lumMod val="10000"/>
                            </a:schemeClr>
                          </a:solidFill>
                          <a:latin typeface="+mn-lt"/>
                          <a:cs typeface="Arial" charset="0"/>
                        </a:rPr>
                        <a:t>l anticholinergic burden including peripheral effects)</a:t>
                      </a:r>
                      <a:endParaRPr kumimoji="0" lang="en-GB" sz="1000" b="1" i="0" u="none" strike="noStrike" kern="1200" cap="none" spc="0" normalizeH="0" baseline="0" noProof="0" dirty="0">
                        <a:ln>
                          <a:noFill/>
                        </a:ln>
                        <a:solidFill>
                          <a:schemeClr val="bg2">
                            <a:lumMod val="10000"/>
                          </a:schemeClr>
                        </a:solidFill>
                        <a:effectLst/>
                        <a:uLnTx/>
                        <a:uFillTx/>
                        <a:latin typeface="+mn-lt"/>
                        <a:cs typeface="Arial" charset="0"/>
                      </a:endParaRPr>
                    </a:p>
                    <a:p>
                      <a:pPr algn="l"/>
                      <a:endParaRPr lang="en-GB" sz="1000" b="1" dirty="0">
                        <a:solidFill>
                          <a:schemeClr val="bg2">
                            <a:lumMod val="10000"/>
                          </a:schemeClr>
                        </a:solidFill>
                        <a:latin typeface="+mn-lt"/>
                      </a:endParaRPr>
                    </a:p>
                  </a:txBody>
                  <a:tcPr/>
                </a:tc>
                <a:extLst>
                  <a:ext uri="{0D108BD9-81ED-4DB2-BD59-A6C34878D82A}">
                    <a16:rowId xmlns:a16="http://schemas.microsoft.com/office/drawing/2014/main" val="4061712134"/>
                  </a:ext>
                </a:extLst>
              </a:tr>
              <a:tr h="391106">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lang="en-GB" sz="900" b="1" dirty="0">
                          <a:latin typeface="+mn-lt"/>
                        </a:rPr>
                        <a:t>ACB calculator</a:t>
                      </a:r>
                    </a:p>
                    <a:p>
                      <a:pPr algn="l"/>
                      <a:endParaRPr lang="en-GB" sz="900" b="1" dirty="0">
                        <a:latin typeface="+mn-lt"/>
                      </a:endParaRPr>
                    </a:p>
                  </a:txBody>
                  <a:tcPr/>
                </a:tc>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2060"/>
                          </a:solidFill>
                          <a:effectLst/>
                          <a:uLnTx/>
                          <a:uFillTx/>
                          <a:latin typeface="+mn-lt"/>
                          <a:cs typeface="Arial" charset="0"/>
                          <a:hlinkClick r:id="rId10">
                            <a:extLst>
                              <a:ext uri="{A12FA001-AC4F-418D-AE19-62706E023703}">
                                <ahyp:hlinkClr xmlns:ahyp="http://schemas.microsoft.com/office/drawing/2018/hyperlinkcolor" val="tx"/>
                              </a:ext>
                            </a:extLst>
                          </a:hlinkClick>
                        </a:rPr>
                        <a:t>https://medichec.com/</a:t>
                      </a:r>
                      <a:r>
                        <a:rPr kumimoji="0" lang="en-GB" sz="1000" b="1" i="0" u="none" strike="noStrike" kern="1200" cap="none" spc="0" normalizeH="0" baseline="0" noProof="0" dirty="0">
                          <a:ln>
                            <a:noFill/>
                          </a:ln>
                          <a:solidFill>
                            <a:srgbClr val="002060"/>
                          </a:solidFill>
                          <a:effectLst/>
                          <a:uLnTx/>
                          <a:uFillTx/>
                          <a:latin typeface="+mn-lt"/>
                          <a:cs typeface="Arial" charset="0"/>
                        </a:rPr>
                        <a:t> </a:t>
                      </a:r>
                    </a:p>
                    <a:p>
                      <a:pPr algn="l"/>
                      <a:endParaRPr lang="en-GB" sz="1000" b="1" u="none" dirty="0">
                        <a:solidFill>
                          <a:srgbClr val="002060"/>
                        </a:solidFill>
                        <a:latin typeface="+mn-lt"/>
                      </a:endParaRPr>
                    </a:p>
                  </a:txBody>
                  <a:tcPr/>
                </a:tc>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2">
                              <a:lumMod val="10000"/>
                            </a:schemeClr>
                          </a:solidFill>
                          <a:effectLst/>
                          <a:uLnTx/>
                          <a:uFillTx/>
                          <a:latin typeface="+mn-lt"/>
                          <a:cs typeface="Arial" charset="0"/>
                        </a:rPr>
                        <a:t>Anticholinergic </a:t>
                      </a:r>
                      <a:r>
                        <a:rPr lang="en-GB" sz="1000" b="1" kern="1200" dirty="0">
                          <a:solidFill>
                            <a:schemeClr val="bg2">
                              <a:lumMod val="10000"/>
                            </a:schemeClr>
                          </a:solidFill>
                          <a:latin typeface="+mn-lt"/>
                          <a:cs typeface="Arial" charset="0"/>
                        </a:rPr>
                        <a:t>Effect on Cognition Tool (calculates central anticholinergic burden)</a:t>
                      </a:r>
                      <a:endParaRPr kumimoji="0" lang="en-GB" sz="1000" b="1" i="0" u="none" strike="noStrike" kern="1200" cap="none" spc="0" normalizeH="0" baseline="0" noProof="0" dirty="0">
                        <a:ln>
                          <a:noFill/>
                        </a:ln>
                        <a:solidFill>
                          <a:schemeClr val="bg2">
                            <a:lumMod val="10000"/>
                          </a:schemeClr>
                        </a:solidFill>
                        <a:effectLst/>
                        <a:uLnTx/>
                        <a:uFillTx/>
                        <a:latin typeface="+mn-lt"/>
                        <a:cs typeface="Arial" charset="0"/>
                      </a:endParaRPr>
                    </a:p>
                    <a:p>
                      <a:pPr algn="l"/>
                      <a:endParaRPr lang="en-GB" sz="1000" b="1" dirty="0">
                        <a:solidFill>
                          <a:schemeClr val="bg2">
                            <a:lumMod val="10000"/>
                          </a:schemeClr>
                        </a:solidFill>
                        <a:latin typeface="+mn-lt"/>
                      </a:endParaRPr>
                    </a:p>
                  </a:txBody>
                  <a:tcPr/>
                </a:tc>
                <a:extLst>
                  <a:ext uri="{0D108BD9-81ED-4DB2-BD59-A6C34878D82A}">
                    <a16:rowId xmlns:a16="http://schemas.microsoft.com/office/drawing/2014/main" val="3924880977"/>
                  </a:ext>
                </a:extLst>
              </a:tr>
              <a:tr h="391106">
                <a:tc>
                  <a:txBody>
                    <a:bodyPr/>
                    <a:lstStyle/>
                    <a:p>
                      <a:pPr algn="l"/>
                      <a:r>
                        <a:rPr lang="en-GB" sz="900" b="1" dirty="0">
                          <a:latin typeface="+mn-lt"/>
                        </a:rPr>
                        <a:t>Opioids and pain</a:t>
                      </a:r>
                    </a:p>
                  </a:txBody>
                  <a:tcPr/>
                </a:tc>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kumimoji="0" lang="en-GB" sz="1000" b="1" i="0" u="none" strike="noStrike" cap="none" spc="0" normalizeH="0" baseline="0" dirty="0">
                          <a:ln>
                            <a:noFill/>
                          </a:ln>
                          <a:solidFill>
                            <a:srgbClr val="002060"/>
                          </a:solidFill>
                          <a:effectLst/>
                          <a:uFillTx/>
                          <a:latin typeface="+mn-lt"/>
                          <a:ea typeface="Helvetica Neue Medium"/>
                          <a:cs typeface="Helvetica Neue Medium"/>
                          <a:sym typeface="Helvetica Neue Medium"/>
                          <a:hlinkClick r:id="rId11">
                            <a:extLst>
                              <a:ext uri="{A12FA001-AC4F-418D-AE19-62706E023703}">
                                <ahyp:hlinkClr xmlns:ahyp="http://schemas.microsoft.com/office/drawing/2018/hyperlinkcolor" val="tx"/>
                              </a:ext>
                            </a:extLst>
                          </a:hlinkClick>
                        </a:rPr>
                        <a:t>https://livewellwithpain.co.uk/</a:t>
                      </a:r>
                      <a:r>
                        <a:rPr kumimoji="0" lang="en-GB" sz="1000" b="1" i="0" u="none" strike="noStrike" cap="none" spc="0" normalizeH="0" baseline="0" dirty="0">
                          <a:ln>
                            <a:noFill/>
                          </a:ln>
                          <a:solidFill>
                            <a:srgbClr val="002060"/>
                          </a:solidFill>
                          <a:effectLst/>
                          <a:uFillTx/>
                          <a:latin typeface="+mn-lt"/>
                          <a:ea typeface="Helvetica Neue Medium"/>
                          <a:cs typeface="Helvetica Neue Medium"/>
                          <a:sym typeface="Helvetica Neue Medium"/>
                        </a:rPr>
                        <a:t> </a:t>
                      </a:r>
                    </a:p>
                    <a:p>
                      <a:pPr algn="l"/>
                      <a:endParaRPr lang="en-GB" sz="1000" b="1" u="none" dirty="0">
                        <a:solidFill>
                          <a:srgbClr val="002060"/>
                        </a:solidFill>
                        <a:latin typeface="+mn-lt"/>
                      </a:endParaRPr>
                    </a:p>
                  </a:txBody>
                  <a:tcPr/>
                </a:tc>
                <a:tc>
                  <a:txBody>
                    <a:bodyPr/>
                    <a:lstStyle/>
                    <a:p>
                      <a:pPr marL="0" marR="0" indent="0" algn="l" defTabSz="2438337" rtl="0" fontAlgn="auto" latinLnBrk="0" hangingPunct="0">
                        <a:lnSpc>
                          <a:spcPct val="100000"/>
                        </a:lnSpc>
                        <a:spcBef>
                          <a:spcPts val="0"/>
                        </a:spcBef>
                        <a:spcAft>
                          <a:spcPts val="0"/>
                        </a:spcAft>
                        <a:buClrTx/>
                        <a:buSzTx/>
                        <a:buFontTx/>
                        <a:buNone/>
                        <a:tabLst/>
                      </a:pPr>
                      <a:r>
                        <a:rPr kumimoji="0" lang="en-GB" sz="1000" b="1" i="0" u="none" strike="noStrike" cap="none" spc="0" normalizeH="0" baseline="0" dirty="0">
                          <a:ln>
                            <a:noFill/>
                          </a:ln>
                          <a:solidFill>
                            <a:schemeClr val="bg2">
                              <a:lumMod val="10000"/>
                            </a:schemeClr>
                          </a:solidFill>
                          <a:effectLst/>
                          <a:uFillTx/>
                          <a:latin typeface="+mn-lt"/>
                          <a:ea typeface="Helvetica Neue Medium"/>
                          <a:cs typeface="Helvetica Neue Medium"/>
                          <a:sym typeface="Helvetica Neue Medium"/>
                        </a:rPr>
                        <a:t>Live well with pain website for people living with chronic (persistent) pain and those who support them</a:t>
                      </a:r>
                    </a:p>
                    <a:p>
                      <a:pPr algn="l"/>
                      <a:endParaRPr lang="en-GB" sz="1000" b="1" dirty="0">
                        <a:solidFill>
                          <a:schemeClr val="bg2">
                            <a:lumMod val="10000"/>
                          </a:schemeClr>
                        </a:solidFill>
                        <a:latin typeface="+mn-lt"/>
                      </a:endParaRPr>
                    </a:p>
                  </a:txBody>
                  <a:tcPr/>
                </a:tc>
                <a:extLst>
                  <a:ext uri="{0D108BD9-81ED-4DB2-BD59-A6C34878D82A}">
                    <a16:rowId xmlns:a16="http://schemas.microsoft.com/office/drawing/2014/main" val="756022125"/>
                  </a:ext>
                </a:extLst>
              </a:tr>
            </a:tbl>
          </a:graphicData>
        </a:graphic>
      </p:graphicFrame>
    </p:spTree>
    <p:extLst>
      <p:ext uri="{BB962C8B-B14F-4D97-AF65-F5344CB8AC3E}">
        <p14:creationId xmlns:p14="http://schemas.microsoft.com/office/powerpoint/2010/main" val="3622594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AF64A-B7DB-38C9-EF5E-965CA53EEFDF}"/>
              </a:ext>
            </a:extLst>
          </p:cNvPr>
          <p:cNvSpPr>
            <a:spLocks noGrp="1"/>
          </p:cNvSpPr>
          <p:nvPr>
            <p:ph type="title"/>
          </p:nvPr>
        </p:nvSpPr>
        <p:spPr>
          <a:xfrm>
            <a:off x="838198" y="555280"/>
            <a:ext cx="6367945" cy="509518"/>
          </a:xfrm>
        </p:spPr>
        <p:txBody>
          <a:bodyPr>
            <a:normAutofit fontScale="90000"/>
          </a:bodyPr>
          <a:lstStyle/>
          <a:p>
            <a:r>
              <a:rPr lang="en-GB" dirty="0"/>
              <a:t>Structured Medication Review</a:t>
            </a:r>
          </a:p>
        </p:txBody>
      </p:sp>
      <p:sp>
        <p:nvSpPr>
          <p:cNvPr id="3" name="Content Placeholder 2">
            <a:extLst>
              <a:ext uri="{FF2B5EF4-FFF2-40B4-BE49-F238E27FC236}">
                <a16:creationId xmlns:a16="http://schemas.microsoft.com/office/drawing/2014/main" id="{BA302901-CA5C-F45C-62F5-5917473839D5}"/>
              </a:ext>
            </a:extLst>
          </p:cNvPr>
          <p:cNvSpPr>
            <a:spLocks noGrp="1"/>
          </p:cNvSpPr>
          <p:nvPr>
            <p:ph sz="half" idx="1"/>
          </p:nvPr>
        </p:nvSpPr>
        <p:spPr>
          <a:xfrm>
            <a:off x="838200" y="2683975"/>
            <a:ext cx="4999381" cy="2885259"/>
          </a:xfrm>
        </p:spPr>
        <p:txBody>
          <a:bodyPr/>
          <a:lstStyle/>
          <a:p>
            <a:r>
              <a:rPr lang="en-GB" dirty="0"/>
              <a:t>For patients</a:t>
            </a:r>
            <a:endParaRPr lang="en-GB" dirty="0">
              <a:hlinkClick r:id="rId2"/>
            </a:endParaRPr>
          </a:p>
          <a:p>
            <a:endParaRPr lang="en-GB" dirty="0">
              <a:hlinkClick r:id="rId2"/>
            </a:endParaRPr>
          </a:p>
          <a:p>
            <a:r>
              <a:rPr lang="en-GB" dirty="0">
                <a:hlinkClick r:id="rId2"/>
              </a:rPr>
              <a:t>Structured Medication Review (SMR) to support patients - YouTube</a:t>
            </a:r>
            <a:endParaRPr lang="en-GB" dirty="0"/>
          </a:p>
        </p:txBody>
      </p:sp>
      <p:sp>
        <p:nvSpPr>
          <p:cNvPr id="4" name="Content Placeholder 3">
            <a:extLst>
              <a:ext uri="{FF2B5EF4-FFF2-40B4-BE49-F238E27FC236}">
                <a16:creationId xmlns:a16="http://schemas.microsoft.com/office/drawing/2014/main" id="{243A522E-A52A-2018-8750-641680271900}"/>
              </a:ext>
            </a:extLst>
          </p:cNvPr>
          <p:cNvSpPr>
            <a:spLocks noGrp="1"/>
          </p:cNvSpPr>
          <p:nvPr>
            <p:ph sz="half" idx="2"/>
          </p:nvPr>
        </p:nvSpPr>
        <p:spPr>
          <a:xfrm>
            <a:off x="6354420" y="2650921"/>
            <a:ext cx="4999381" cy="2951368"/>
          </a:xfrm>
        </p:spPr>
        <p:txBody>
          <a:bodyPr/>
          <a:lstStyle/>
          <a:p>
            <a:r>
              <a:rPr lang="en-GB" dirty="0"/>
              <a:t>For Healthcare Professionals – what a good SMR looks like:</a:t>
            </a:r>
          </a:p>
          <a:p>
            <a:r>
              <a:rPr lang="en-GB" dirty="0">
                <a:hlinkClick r:id="rId3"/>
              </a:rPr>
              <a:t>Structured Medication Review (SMR) to support clinicians - YouTube</a:t>
            </a:r>
            <a:endParaRPr lang="en-GB" dirty="0"/>
          </a:p>
        </p:txBody>
      </p:sp>
      <p:sp>
        <p:nvSpPr>
          <p:cNvPr id="5" name="TextBox 4">
            <a:extLst>
              <a:ext uri="{FF2B5EF4-FFF2-40B4-BE49-F238E27FC236}">
                <a16:creationId xmlns:a16="http://schemas.microsoft.com/office/drawing/2014/main" id="{A57B153F-AB41-81FE-48B0-B2B0E661A9B1}"/>
              </a:ext>
            </a:extLst>
          </p:cNvPr>
          <p:cNvSpPr txBox="1"/>
          <p:nvPr/>
        </p:nvSpPr>
        <p:spPr>
          <a:xfrm>
            <a:off x="838198" y="1560352"/>
            <a:ext cx="9949343" cy="830997"/>
          </a:xfrm>
          <a:prstGeom prst="rect">
            <a:avLst/>
          </a:prstGeom>
          <a:noFill/>
        </p:spPr>
        <p:txBody>
          <a:bodyPr wrap="square" rtlCol="0">
            <a:spAutoFit/>
          </a:bodyPr>
          <a:lstStyle/>
          <a:p>
            <a:r>
              <a:rPr lang="en-GB" sz="2400" dirty="0"/>
              <a:t>Videos on Structured Medication Review from the Health Innovation Network West Yorkshire  </a:t>
            </a:r>
          </a:p>
        </p:txBody>
      </p:sp>
    </p:spTree>
    <p:extLst>
      <p:ext uri="{BB962C8B-B14F-4D97-AF65-F5344CB8AC3E}">
        <p14:creationId xmlns:p14="http://schemas.microsoft.com/office/powerpoint/2010/main" val="1034888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5B58F-6B25-4EAB-9610-CBC67DF7BFAB}"/>
              </a:ext>
            </a:extLst>
          </p:cNvPr>
          <p:cNvSpPr>
            <a:spLocks noGrp="1"/>
          </p:cNvSpPr>
          <p:nvPr>
            <p:ph type="title"/>
          </p:nvPr>
        </p:nvSpPr>
        <p:spPr>
          <a:xfrm>
            <a:off x="1539546" y="88543"/>
            <a:ext cx="8311639" cy="874972"/>
          </a:xfrm>
        </p:spPr>
        <p:txBody>
          <a:bodyPr>
            <a:normAutofit/>
          </a:bodyPr>
          <a:lstStyle/>
          <a:p>
            <a:r>
              <a:rPr lang="en-GB" sz="2800" dirty="0"/>
              <a:t>Resources on prescribing opiates and chronic pain</a:t>
            </a:r>
          </a:p>
        </p:txBody>
      </p:sp>
      <p:sp>
        <p:nvSpPr>
          <p:cNvPr id="3" name="Content Placeholder 2">
            <a:extLst>
              <a:ext uri="{FF2B5EF4-FFF2-40B4-BE49-F238E27FC236}">
                <a16:creationId xmlns:a16="http://schemas.microsoft.com/office/drawing/2014/main" id="{06D9F6A3-5737-34E9-523C-5B819BC13E9B}"/>
              </a:ext>
            </a:extLst>
          </p:cNvPr>
          <p:cNvSpPr>
            <a:spLocks noGrp="1"/>
          </p:cNvSpPr>
          <p:nvPr>
            <p:ph sz="half" idx="1"/>
          </p:nvPr>
        </p:nvSpPr>
        <p:spPr>
          <a:xfrm>
            <a:off x="1539546" y="1045618"/>
            <a:ext cx="9626201" cy="5153846"/>
          </a:xfrm>
        </p:spPr>
        <p:txBody>
          <a:bodyPr>
            <a:normAutofit fontScale="70000" lnSpcReduction="20000"/>
          </a:bodyPr>
          <a:lstStyle/>
          <a:p>
            <a:pPr>
              <a:lnSpc>
                <a:spcPct val="120000"/>
              </a:lnSpc>
            </a:pPr>
            <a:r>
              <a:rPr lang="en-GB" sz="1900" u="sng" dirty="0">
                <a:solidFill>
                  <a:srgbClr val="0000FF"/>
                </a:solidFill>
                <a:effectLst/>
                <a:latin typeface="Arial" panose="020B0604020202020204" pitchFamily="34" charset="0"/>
                <a:ea typeface="Calibri" panose="020F0502020204030204" pitchFamily="34" charset="0"/>
                <a:hlinkClick r:id="rId2"/>
              </a:rPr>
              <a:t>Opioids Aware</a:t>
            </a:r>
            <a:r>
              <a:rPr lang="en-GB" sz="1900" dirty="0">
                <a:effectLst/>
                <a:latin typeface="Arial" panose="020B0604020202020204" pitchFamily="34" charset="0"/>
                <a:ea typeface="Calibri" panose="020F0502020204030204" pitchFamily="34" charset="0"/>
              </a:rPr>
              <a:t> – a resource for patients and healthcare professionals to support prescribing of opioid medicines for pain</a:t>
            </a:r>
          </a:p>
          <a:p>
            <a:pPr>
              <a:lnSpc>
                <a:spcPct val="120000"/>
              </a:lnSpc>
            </a:pPr>
            <a:endParaRPr lang="en-GB" sz="1900" dirty="0">
              <a:effectLst/>
              <a:latin typeface="Calibri" panose="020F0502020204030204" pitchFamily="34" charset="0"/>
              <a:ea typeface="Calibri" panose="020F0502020204030204" pitchFamily="34" charset="0"/>
            </a:endParaRPr>
          </a:p>
          <a:p>
            <a:pPr>
              <a:lnSpc>
                <a:spcPct val="120000"/>
              </a:lnSpc>
            </a:pPr>
            <a:r>
              <a:rPr lang="en-GB" sz="1900" u="sng" dirty="0">
                <a:solidFill>
                  <a:srgbClr val="0000FF"/>
                </a:solidFill>
                <a:effectLst/>
                <a:latin typeface="Arial" panose="020B0604020202020204" pitchFamily="34" charset="0"/>
                <a:ea typeface="Calibri" panose="020F0502020204030204" pitchFamily="34" charset="0"/>
                <a:hlinkClick r:id="rId3"/>
              </a:rPr>
              <a:t>Reducing harm from opioids for chronic non-cancer pain</a:t>
            </a:r>
            <a:r>
              <a:rPr lang="en-GB" sz="1900" dirty="0">
                <a:effectLst/>
                <a:latin typeface="Arial" panose="020B0604020202020204" pitchFamily="34" charset="0"/>
                <a:ea typeface="Calibri" panose="020F0502020204030204" pitchFamily="34" charset="0"/>
              </a:rPr>
              <a:t> – </a:t>
            </a:r>
            <a:r>
              <a:rPr lang="en-GB" sz="1900" dirty="0" err="1">
                <a:effectLst/>
                <a:latin typeface="Arial" panose="020B0604020202020204" pitchFamily="34" charset="0"/>
                <a:ea typeface="Calibri" panose="020F0502020204030204" pitchFamily="34" charset="0"/>
              </a:rPr>
              <a:t>padlet</a:t>
            </a:r>
            <a:r>
              <a:rPr lang="en-GB" sz="1900" dirty="0">
                <a:effectLst/>
                <a:latin typeface="Arial" panose="020B0604020202020204" pitchFamily="34" charset="0"/>
                <a:ea typeface="Calibri" panose="020F0502020204030204" pitchFamily="34" charset="0"/>
              </a:rPr>
              <a:t> page collated by the Yorkshire &amp; Humber Patient Safety Collaborative - Medicines Safety programme (</a:t>
            </a:r>
            <a:r>
              <a:rPr lang="en-GB" sz="1900" dirty="0" err="1">
                <a:effectLst/>
                <a:latin typeface="Arial" panose="020B0604020202020204" pitchFamily="34" charset="0"/>
                <a:ea typeface="Calibri" panose="020F0502020204030204" pitchFamily="34" charset="0"/>
              </a:rPr>
              <a:t>MedSIP</a:t>
            </a:r>
            <a:r>
              <a:rPr lang="en-GB" sz="1900" dirty="0">
                <a:effectLst/>
                <a:latin typeface="Arial" panose="020B0604020202020204" pitchFamily="34" charset="0"/>
                <a:ea typeface="Calibri" panose="020F0502020204030204" pitchFamily="34" charset="0"/>
              </a:rPr>
              <a:t>)</a:t>
            </a:r>
          </a:p>
          <a:p>
            <a:pPr>
              <a:lnSpc>
                <a:spcPct val="120000"/>
              </a:lnSpc>
            </a:pPr>
            <a:endParaRPr lang="en-GB" sz="1900" dirty="0">
              <a:effectLst/>
              <a:latin typeface="Calibri" panose="020F0502020204030204" pitchFamily="34" charset="0"/>
              <a:ea typeface="Calibri" panose="020F0502020204030204" pitchFamily="34" charset="0"/>
            </a:endParaRPr>
          </a:p>
          <a:p>
            <a:pPr>
              <a:lnSpc>
                <a:spcPct val="120000"/>
              </a:lnSpc>
            </a:pPr>
            <a:r>
              <a:rPr lang="en-GB" sz="1900" u="sng" dirty="0">
                <a:solidFill>
                  <a:srgbClr val="0000FF"/>
                </a:solidFill>
                <a:effectLst/>
                <a:latin typeface="Arial" panose="020B0604020202020204" pitchFamily="34" charset="0"/>
                <a:ea typeface="Calibri" panose="020F0502020204030204" pitchFamily="34" charset="0"/>
                <a:hlinkClick r:id="rId4"/>
              </a:rPr>
              <a:t>Live Well with pain</a:t>
            </a:r>
            <a:r>
              <a:rPr lang="en-GB" sz="1900" dirty="0">
                <a:effectLst/>
                <a:latin typeface="Arial" panose="020B0604020202020204" pitchFamily="34" charset="0"/>
                <a:ea typeface="Calibri" panose="020F0502020204030204" pitchFamily="34" charset="0"/>
              </a:rPr>
              <a:t> - Information for patients and health care professionals, including the ‘Ten Footsteps to Living Well with Pain’ - a step-by-step online guide to living well despite persistent pain and </a:t>
            </a:r>
            <a:r>
              <a:rPr lang="en-GB" sz="1900" u="sng" dirty="0">
                <a:solidFill>
                  <a:srgbClr val="0000FF"/>
                </a:solidFill>
                <a:effectLst/>
                <a:latin typeface="Arial" panose="020B0604020202020204" pitchFamily="34" charset="0"/>
                <a:ea typeface="Calibri" panose="020F0502020204030204" pitchFamily="34" charset="0"/>
                <a:hlinkClick r:id="rId5"/>
              </a:rPr>
              <a:t>information on opioid reduction</a:t>
            </a:r>
            <a:endParaRPr lang="en-GB" sz="1900" u="sng" dirty="0">
              <a:solidFill>
                <a:srgbClr val="0000FF"/>
              </a:solidFill>
              <a:effectLst/>
              <a:latin typeface="Arial" panose="020B0604020202020204" pitchFamily="34" charset="0"/>
              <a:ea typeface="Calibri" panose="020F0502020204030204" pitchFamily="34" charset="0"/>
            </a:endParaRPr>
          </a:p>
          <a:p>
            <a:pPr>
              <a:lnSpc>
                <a:spcPct val="120000"/>
              </a:lnSpc>
            </a:pPr>
            <a:endParaRPr lang="en-GB" sz="1900" dirty="0">
              <a:effectLst/>
              <a:latin typeface="Calibri" panose="020F0502020204030204" pitchFamily="34" charset="0"/>
              <a:ea typeface="Calibri" panose="020F0502020204030204" pitchFamily="34" charset="0"/>
            </a:endParaRPr>
          </a:p>
          <a:p>
            <a:pPr>
              <a:lnSpc>
                <a:spcPct val="120000"/>
              </a:lnSpc>
            </a:pPr>
            <a:r>
              <a:rPr lang="en-GB" sz="1900" u="sng" dirty="0">
                <a:solidFill>
                  <a:srgbClr val="0000FF"/>
                </a:solidFill>
                <a:effectLst/>
                <a:latin typeface="Arial" panose="020B0604020202020204" pitchFamily="34" charset="0"/>
                <a:ea typeface="Calibri" panose="020F0502020204030204" pitchFamily="34" charset="0"/>
                <a:hlinkClick r:id="rId6"/>
              </a:rPr>
              <a:t>Pain concern</a:t>
            </a:r>
            <a:r>
              <a:rPr lang="en-GB" sz="1900" dirty="0">
                <a:effectLst/>
                <a:latin typeface="Arial" panose="020B0604020202020204" pitchFamily="34" charset="0"/>
                <a:ea typeface="Calibri" panose="020F0502020204030204" pitchFamily="34" charset="0"/>
              </a:rPr>
              <a:t> - charity for people with pain including podcast</a:t>
            </a:r>
          </a:p>
          <a:p>
            <a:pPr>
              <a:lnSpc>
                <a:spcPct val="120000"/>
              </a:lnSpc>
            </a:pPr>
            <a:endParaRPr lang="en-GB" sz="1900" dirty="0">
              <a:effectLst/>
              <a:latin typeface="Calibri" panose="020F0502020204030204" pitchFamily="34" charset="0"/>
              <a:ea typeface="Calibri" panose="020F0502020204030204" pitchFamily="34" charset="0"/>
            </a:endParaRPr>
          </a:p>
          <a:p>
            <a:pPr>
              <a:lnSpc>
                <a:spcPct val="120000"/>
              </a:lnSpc>
            </a:pPr>
            <a:r>
              <a:rPr lang="en-GB" sz="1900" u="sng" dirty="0">
                <a:solidFill>
                  <a:srgbClr val="0000FF"/>
                </a:solidFill>
                <a:effectLst/>
                <a:latin typeface="Arial" panose="020B0604020202020204" pitchFamily="34" charset="0"/>
                <a:ea typeface="Calibri" panose="020F0502020204030204" pitchFamily="34" charset="0"/>
                <a:hlinkClick r:id="rId7"/>
              </a:rPr>
              <a:t>Flippin’ Pain™</a:t>
            </a:r>
            <a:r>
              <a:rPr lang="en-GB" sz="1900" dirty="0">
                <a:effectLst/>
                <a:latin typeface="Arial" panose="020B0604020202020204" pitchFamily="34" charset="0"/>
                <a:ea typeface="Calibri" panose="020F0502020204030204" pitchFamily="34" charset="0"/>
              </a:rPr>
              <a:t> - a public health campaign with a clear goal: To change the way we think about, talk about and treat persistent pain. </a:t>
            </a:r>
          </a:p>
          <a:p>
            <a:pPr>
              <a:lnSpc>
                <a:spcPct val="120000"/>
              </a:lnSpc>
            </a:pPr>
            <a:endParaRPr lang="en-GB" sz="1900" dirty="0">
              <a:effectLst/>
              <a:latin typeface="Calibri" panose="020F0502020204030204" pitchFamily="34" charset="0"/>
              <a:ea typeface="Calibri" panose="020F0502020204030204" pitchFamily="34" charset="0"/>
            </a:endParaRPr>
          </a:p>
          <a:p>
            <a:pPr>
              <a:lnSpc>
                <a:spcPct val="120000"/>
              </a:lnSpc>
            </a:pPr>
            <a:r>
              <a:rPr lang="en-GB" sz="1900" u="sng" dirty="0">
                <a:solidFill>
                  <a:srgbClr val="0000FF"/>
                </a:solidFill>
                <a:effectLst/>
                <a:latin typeface="Arial" panose="020B0604020202020204" pitchFamily="34" charset="0"/>
                <a:ea typeface="Calibri" panose="020F0502020204030204" pitchFamily="34" charset="0"/>
                <a:hlinkClick r:id="rId8"/>
              </a:rPr>
              <a:t>Retrain Pain</a:t>
            </a:r>
            <a:r>
              <a:rPr lang="en-GB" sz="1900" dirty="0">
                <a:effectLst/>
                <a:latin typeface="Arial" panose="020B0604020202020204" pitchFamily="34" charset="0"/>
                <a:ea typeface="Calibri" panose="020F0502020204030204" pitchFamily="34" charset="0"/>
              </a:rPr>
              <a:t> - website with a science based approach to help people overcome chronic pain. Information available in a variety of languages</a:t>
            </a:r>
          </a:p>
          <a:p>
            <a:pPr>
              <a:lnSpc>
                <a:spcPct val="120000"/>
              </a:lnSpc>
            </a:pPr>
            <a:endParaRPr lang="en-GB" sz="1900" dirty="0">
              <a:effectLst/>
              <a:latin typeface="Calibri" panose="020F0502020204030204" pitchFamily="34" charset="0"/>
              <a:ea typeface="Calibri" panose="020F0502020204030204" pitchFamily="34" charset="0"/>
            </a:endParaRPr>
          </a:p>
          <a:p>
            <a:pPr>
              <a:lnSpc>
                <a:spcPct val="120000"/>
              </a:lnSpc>
            </a:pPr>
            <a:r>
              <a:rPr lang="en-GB" sz="1900" u="sng" dirty="0">
                <a:solidFill>
                  <a:srgbClr val="0000FF"/>
                </a:solidFill>
                <a:effectLst/>
                <a:latin typeface="Arial" panose="020B0604020202020204" pitchFamily="34" charset="0"/>
                <a:ea typeface="Calibri" panose="020F0502020204030204" pitchFamily="34" charset="0"/>
                <a:hlinkClick r:id="rId9"/>
              </a:rPr>
              <a:t>Pain Toolkit</a:t>
            </a:r>
            <a:r>
              <a:rPr lang="en-GB" sz="1900" dirty="0">
                <a:effectLst/>
                <a:latin typeface="Arial" panose="020B0604020202020204" pitchFamily="34" charset="0"/>
                <a:ea typeface="Calibri" panose="020F0502020204030204" pitchFamily="34" charset="0"/>
              </a:rPr>
              <a:t> - pain self-management advice</a:t>
            </a:r>
            <a:endParaRPr lang="en-GB" sz="1900" dirty="0">
              <a:effectLst/>
              <a:latin typeface="Calibri" panose="020F0502020204030204" pitchFamily="34" charset="0"/>
              <a:ea typeface="Calibri" panose="020F0502020204030204" pitchFamily="34" charset="0"/>
            </a:endParaRPr>
          </a:p>
          <a:p>
            <a:endParaRPr lang="en-GB" dirty="0"/>
          </a:p>
        </p:txBody>
      </p:sp>
    </p:spTree>
    <p:extLst>
      <p:ext uri="{BB962C8B-B14F-4D97-AF65-F5344CB8AC3E}">
        <p14:creationId xmlns:p14="http://schemas.microsoft.com/office/powerpoint/2010/main" val="39595157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115</TotalTime>
  <Words>1531</Words>
  <Application>Microsoft Office PowerPoint</Application>
  <PresentationFormat>Widescreen</PresentationFormat>
  <Paragraphs>156</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Helvetica Neue Medium</vt:lpstr>
      <vt:lpstr>Office Theme</vt:lpstr>
      <vt:lpstr>Resources for healthcare professionals on problematic polypharmacy and deprescribing  Reducing polypharmacy and the deprescribing of inappropriate or unwanted medicines is better for patients and the planet   Resources compiled by Heather Smith, Consultant Pharmacist for Older People, the Leeds Medicines Optimisation Team, West Yorkshire Integrated Care Board   </vt:lpstr>
      <vt:lpstr>Resources on polypharmacy and deprescribing</vt:lpstr>
      <vt:lpstr>Tools to identify potentially inappropriate medicines in older people – criterion based</vt:lpstr>
      <vt:lpstr>Tools to identify potentially inappropriate medicines in older people – implicit (judgement based)</vt:lpstr>
      <vt:lpstr>Clinically Important Prescribing Cascades</vt:lpstr>
      <vt:lpstr>Shared Decision-Making Resources</vt:lpstr>
      <vt:lpstr>Resources for specific areas of problematic polypharmacy </vt:lpstr>
      <vt:lpstr>Structured Medication Review</vt:lpstr>
      <vt:lpstr>Resources on prescribing opiates and chronic pain</vt:lpstr>
      <vt:lpstr>Resources for those experiencing chronic pain</vt:lpstr>
      <vt:lpstr>Prescribing measures for opiates for HCPs</vt:lpstr>
      <vt:lpstr>Other resources on shared care and mental health conditions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Alice Halfpenny</dc:creator>
  <cp:lastModifiedBy>EDWARDS, Kate (NHS WEST YORKSHIRE ICB - 15F)</cp:lastModifiedBy>
  <cp:revision>10</cp:revision>
  <dcterms:created xsi:type="dcterms:W3CDTF">2022-04-21T10:50:36Z</dcterms:created>
  <dcterms:modified xsi:type="dcterms:W3CDTF">2024-09-27T11:31:55Z</dcterms:modified>
</cp:coreProperties>
</file>