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  <p:sldMasterId id="2147483673" r:id="rId3"/>
    <p:sldMasterId id="2147483670" r:id="rId4"/>
    <p:sldMasterId id="2147483661" r:id="rId5"/>
  </p:sldMasterIdLst>
  <p:notesMasterIdLst>
    <p:notesMasterId r:id="rId18"/>
  </p:notesMasterIdLst>
  <p:sldIdLst>
    <p:sldId id="256" r:id="rId6"/>
    <p:sldId id="258" r:id="rId7"/>
    <p:sldId id="259" r:id="rId8"/>
    <p:sldId id="261" r:id="rId9"/>
    <p:sldId id="263" r:id="rId10"/>
    <p:sldId id="262" r:id="rId11"/>
    <p:sldId id="264" r:id="rId12"/>
    <p:sldId id="265" r:id="rId13"/>
    <p:sldId id="268" r:id="rId14"/>
    <p:sldId id="257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559A"/>
    <a:srgbClr val="D7D2E4"/>
    <a:srgbClr val="FFD062"/>
    <a:srgbClr val="231F60"/>
    <a:srgbClr val="C1DBB2"/>
    <a:srgbClr val="B7DCD3"/>
    <a:srgbClr val="FFC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21"/>
    <p:restoredTop sz="94694"/>
  </p:normalViewPr>
  <p:slideViewPr>
    <p:cSldViewPr snapToGrid="0">
      <p:cViewPr>
        <p:scale>
          <a:sx n="100" d="100"/>
          <a:sy n="100" d="100"/>
        </p:scale>
        <p:origin x="8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3AAA-B63D-4D40-A1F7-0866F0DC1F38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6E26E-9612-F44D-8E76-266AD3084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69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6E26E-9612-F44D-8E76-266AD30842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05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3617E7-6824-0F46-9960-C53656B288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3902" y="6005385"/>
            <a:ext cx="3190556" cy="5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A77855D5-D8E0-12EC-F0B2-5F1574EE6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5368" y="1314039"/>
            <a:ext cx="6336632" cy="49497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AC95DE-3DF5-17AF-DFE9-C941318FF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8244" y="2919663"/>
            <a:ext cx="4572128" cy="76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69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7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2">
    <p:bg>
      <p:bgPr>
        <a:solidFill>
          <a:srgbClr val="FFC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30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3">
    <p:bg>
      <p:bgPr>
        <a:solidFill>
          <a:srgbClr val="D7D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92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4">
    <p:bg>
      <p:bgPr>
        <a:solidFill>
          <a:srgbClr val="FFD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95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5">
    <p:bg>
      <p:bgPr>
        <a:solidFill>
          <a:srgbClr val="C1DB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9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colour opti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01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image slid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40653-BBCA-11D3-1D27-648086DE72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69200" y="927100"/>
            <a:ext cx="4622800" cy="593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AM 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53F29DDD-3317-7793-C88F-AB1DA26000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5374106" cy="3716097"/>
          </a:xfrm>
          <a:prstGeom prst="rect">
            <a:avLst/>
          </a:prstGeom>
        </p:spPr>
      </p:pic>
      <p:pic>
        <p:nvPicPr>
          <p:cNvPr id="8" name="Picture 7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9F42F439-0412-80B9-5943-56FFF41F15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30190" y="0"/>
            <a:ext cx="5261762" cy="3638452"/>
          </a:xfrm>
          <a:prstGeom prst="rect">
            <a:avLst/>
          </a:prstGeom>
        </p:spPr>
      </p:pic>
      <p:pic>
        <p:nvPicPr>
          <p:cNvPr id="9" name="Picture 8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B5AD6AD5-E35B-A6F4-6C55-8D7F511368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2628545"/>
            <a:ext cx="4876800" cy="3803436"/>
          </a:xfrm>
          <a:prstGeom prst="rect">
            <a:avLst/>
          </a:prstGeom>
        </p:spPr>
      </p:pic>
      <p:pic>
        <p:nvPicPr>
          <p:cNvPr id="10" name="Picture 9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C97BC94B-4ADD-F29A-6A05-2659F9AE49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315151" y="3162300"/>
            <a:ext cx="4876800" cy="38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8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8.emf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7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10D68C-3932-2E7C-3CED-5995D8C83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2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946B82-B94F-6A24-8310-441CEEE877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3853" y="406742"/>
            <a:ext cx="1028818" cy="406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B08D4-EF03-A375-8677-0CF101B0D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328" y="299562"/>
            <a:ext cx="2272969" cy="621102"/>
          </a:xfrm>
          <a:prstGeom prst="rect">
            <a:avLst/>
          </a:prstGeom>
        </p:spPr>
      </p:pic>
      <p:pic>
        <p:nvPicPr>
          <p:cNvPr id="14" name="Picture 13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CE831516-8C2A-6CE1-A979-B83D5AAD20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93965" y="1935191"/>
            <a:ext cx="6870427" cy="47508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DAC9C0A-C7AE-FDD5-F503-F7F26C044A3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13902" y="6005385"/>
            <a:ext cx="3190556" cy="5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7610D7-D812-B749-92A0-1F22EAE7641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9304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6711A-B059-4975-D12F-B8B75472C81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9328" y="228934"/>
            <a:ext cx="1705376" cy="472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F5CCD5-48D9-BED4-BBC3-C99E711C071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811594" y="321221"/>
            <a:ext cx="73107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6" r:id="rId3"/>
    <p:sldLayoutId id="2147483667" r:id="rId4"/>
    <p:sldLayoutId id="2147483668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7DC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7610D7-D812-B749-92A0-1F22EAE76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70484" cy="9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86711A-B059-4975-D12F-B8B75472C8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49328" y="228934"/>
            <a:ext cx="1705376" cy="4725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DF5CCD5-48D9-BED4-BBC3-C99E711C07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11594" y="321221"/>
            <a:ext cx="731077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3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D0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93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55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10D68C-3932-2E7C-3CED-5995D8C83F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28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946B82-B94F-6A24-8310-441CEEE877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13853" y="406742"/>
            <a:ext cx="1028818" cy="4067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CB08D4-EF03-A375-8677-0CF101B0DB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9328" y="299562"/>
            <a:ext cx="2272969" cy="6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7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name@wyhcp.co.uk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eakwithamidwife.co.uk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D2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C6B71D-7DF8-A807-FB6F-03A6D7295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289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EEC9B1-2546-B2D8-9C6F-DA258C2AD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3853" y="406742"/>
            <a:ext cx="1028818" cy="40674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9DFB43E-91DF-7710-A8E9-1F264A99234F}"/>
              </a:ext>
            </a:extLst>
          </p:cNvPr>
          <p:cNvSpPr txBox="1"/>
          <p:nvPr/>
        </p:nvSpPr>
        <p:spPr>
          <a:xfrm>
            <a:off x="674043" y="5519006"/>
            <a:ext cx="35575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to</a:t>
            </a:r>
            <a:br>
              <a:rPr lang="en-US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Yorkshire Nursing Forum</a:t>
            </a:r>
            <a:br>
              <a:rPr lang="en-US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August 2023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829069-551B-D3C0-4598-CB6C1499D20A}"/>
              </a:ext>
            </a:extLst>
          </p:cNvPr>
          <p:cNvSpPr/>
          <p:nvPr/>
        </p:nvSpPr>
        <p:spPr>
          <a:xfrm>
            <a:off x="1711674" y="4058365"/>
            <a:ext cx="3469926" cy="144649"/>
          </a:xfrm>
          <a:prstGeom prst="rect">
            <a:avLst/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F9E450-596C-22AA-DB4B-6428000A54F9}"/>
              </a:ext>
            </a:extLst>
          </p:cNvPr>
          <p:cNvSpPr txBox="1"/>
          <p:nvPr/>
        </p:nvSpPr>
        <p:spPr>
          <a:xfrm>
            <a:off x="649329" y="2024274"/>
            <a:ext cx="788919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spc="-150" dirty="0">
                <a:solidFill>
                  <a:schemeClr val="accent2"/>
                </a:solidFill>
                <a:latin typeface="PLAYFAIR DISPLAY BOLD ROMAN" pitchFamily="2" charset="77"/>
              </a:rPr>
              <a:t>How we can help</a:t>
            </a:r>
            <a:br>
              <a:rPr lang="en-US" sz="5400" b="1" spc="-150" dirty="0">
                <a:solidFill>
                  <a:schemeClr val="accent2"/>
                </a:solidFill>
                <a:latin typeface="PLAYFAIR DISPLAY BOLD ROMAN" pitchFamily="2" charset="77"/>
              </a:rPr>
            </a:br>
            <a:r>
              <a:rPr lang="en-US" sz="5400" b="1" spc="-150" dirty="0">
                <a:solidFill>
                  <a:schemeClr val="accent2"/>
                </a:solidFill>
                <a:latin typeface="PLAYFAIR DISPLAY BOLD ROMAN" pitchFamily="2" charset="77"/>
              </a:rPr>
              <a:t>women feel prepared</a:t>
            </a:r>
            <a:br>
              <a:rPr lang="en-US" sz="5400" b="1" spc="-150" dirty="0">
                <a:solidFill>
                  <a:schemeClr val="accent2"/>
                </a:solidFill>
                <a:latin typeface="PLAYFAIR DISPLAY BOLD ROMAN" pitchFamily="2" charset="77"/>
              </a:rPr>
            </a:br>
            <a:r>
              <a:rPr lang="en-US" sz="5400" b="1" spc="-150" dirty="0">
                <a:solidFill>
                  <a:schemeClr val="accent2"/>
                </a:solidFill>
                <a:latin typeface="PLAYFAIR DISPLAY BOLD ROMAN" pitchFamily="2" charset="77"/>
              </a:rPr>
              <a:t>for pregnancy.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2B688D3-C853-7D75-5BA6-117CFBFD7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28" y="299562"/>
            <a:ext cx="2272969" cy="62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0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C9FEC1-8011-205A-365A-96535B6A38F4}"/>
              </a:ext>
            </a:extLst>
          </p:cNvPr>
          <p:cNvSpPr txBox="1"/>
          <p:nvPr/>
        </p:nvSpPr>
        <p:spPr>
          <a:xfrm>
            <a:off x="585143" y="3804506"/>
            <a:ext cx="4724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resources and more information contact: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Job title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name@wyhcp.co.uk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visit </a:t>
            </a:r>
            <a:r>
              <a:rPr lang="en-US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29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A5886E-27A8-03D6-C5B7-8561E9B0FEE4}"/>
              </a:ext>
            </a:extLst>
          </p:cNvPr>
          <p:cNvSpPr txBox="1"/>
          <p:nvPr/>
        </p:nvSpPr>
        <p:spPr>
          <a:xfrm>
            <a:off x="521643" y="2024274"/>
            <a:ext cx="32502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spc="-150" dirty="0">
                <a:solidFill>
                  <a:srgbClr val="4D559A"/>
                </a:solidFill>
                <a:latin typeface="PLAYFAIR DISPLAY BOLD ROMAN" pitchFamily="2" charset="77"/>
              </a:rPr>
              <a:t>Icons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E7AF26-A4D9-9431-CCC2-82CDEE0FD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251" y="4298950"/>
            <a:ext cx="1348573" cy="1348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7647DB-690F-97FD-ADC2-DC161149D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096" y="1982457"/>
            <a:ext cx="1487095" cy="1487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DDF2E-032E-BEDC-8ED5-F625F5C12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8894" y="2198954"/>
            <a:ext cx="1193800" cy="119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0C6D6A-6D04-BFD2-724D-35F1AEA9F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5197" y="4298950"/>
            <a:ext cx="1420179" cy="1348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BA922E-21F9-4DD6-738C-03AE263116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199" y="2321666"/>
            <a:ext cx="1062884" cy="10628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B2CAE0-3A42-8688-D287-FB41B9377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204" y="2101929"/>
            <a:ext cx="827191" cy="136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318436-5BFF-5FBB-80AD-B109466E2A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155" y="4298950"/>
            <a:ext cx="970973" cy="1348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6690CE-19CB-3A47-8AC0-6C47B55AB9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1660" y="4279900"/>
            <a:ext cx="1021034" cy="1367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8B5C8B-5ED5-397B-472B-5DBF4C0CE331}"/>
              </a:ext>
            </a:extLst>
          </p:cNvPr>
          <p:cNvSpPr txBox="1"/>
          <p:nvPr/>
        </p:nvSpPr>
        <p:spPr>
          <a:xfrm>
            <a:off x="521643" y="2922885"/>
            <a:ext cx="2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these icons to use them on other pages.</a:t>
            </a:r>
          </a:p>
        </p:txBody>
      </p:sp>
    </p:spTree>
    <p:extLst>
      <p:ext uri="{BB962C8B-B14F-4D97-AF65-F5344CB8AC3E}">
        <p14:creationId xmlns:p14="http://schemas.microsoft.com/office/powerpoint/2010/main" val="3000482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582DF5-E22F-FDEB-00E4-39E88FA99BD1}"/>
              </a:ext>
            </a:extLst>
          </p:cNvPr>
          <p:cNvSpPr txBox="1"/>
          <p:nvPr/>
        </p:nvSpPr>
        <p:spPr>
          <a:xfrm>
            <a:off x="521643" y="2024274"/>
            <a:ext cx="3250257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b="1" spc="-150" dirty="0">
                <a:solidFill>
                  <a:srgbClr val="4D559A"/>
                </a:solidFill>
                <a:latin typeface="PLAYFAIR DISPLAY BOLD ROMAN" pitchFamily="2" charset="77"/>
              </a:rPr>
              <a:t>Hands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39EFA-E608-CB24-72AC-F6B26C61B7DD}"/>
              </a:ext>
            </a:extLst>
          </p:cNvPr>
          <p:cNvSpPr txBox="1"/>
          <p:nvPr/>
        </p:nvSpPr>
        <p:spPr>
          <a:xfrm>
            <a:off x="521643" y="2922885"/>
            <a:ext cx="297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and paste these images of hands</a:t>
            </a:r>
            <a:b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use them on other pages.</a:t>
            </a:r>
          </a:p>
        </p:txBody>
      </p:sp>
      <p:pic>
        <p:nvPicPr>
          <p:cNvPr id="6" name="Picture 5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D873FAFF-4B3E-E9F4-3340-98496380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937" y="1485503"/>
            <a:ext cx="3670791" cy="2538313"/>
          </a:xfrm>
          <a:prstGeom prst="rect">
            <a:avLst/>
          </a:prstGeom>
        </p:spPr>
      </p:pic>
      <p:pic>
        <p:nvPicPr>
          <p:cNvPr id="8" name="Picture 7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C87624AB-3357-527D-674A-DF5671C5E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357" y="1105981"/>
            <a:ext cx="3499643" cy="2733702"/>
          </a:xfrm>
          <a:prstGeom prst="rect">
            <a:avLst/>
          </a:prstGeom>
        </p:spPr>
      </p:pic>
      <p:pic>
        <p:nvPicPr>
          <p:cNvPr id="10" name="Picture 9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05E6BA65-E15D-32C1-28F0-D3492B0B5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52" y="3906020"/>
            <a:ext cx="3593348" cy="2484736"/>
          </a:xfrm>
          <a:prstGeom prst="rect">
            <a:avLst/>
          </a:prstGeom>
        </p:spPr>
      </p:pic>
      <p:pic>
        <p:nvPicPr>
          <p:cNvPr id="12" name="Picture 11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0428F260-7F4E-27B2-8B49-53016E869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671" y="3588289"/>
            <a:ext cx="3593348" cy="2802467"/>
          </a:xfrm>
          <a:prstGeom prst="rect">
            <a:avLst/>
          </a:prstGeom>
        </p:spPr>
      </p:pic>
      <p:pic>
        <p:nvPicPr>
          <p:cNvPr id="14" name="Picture 13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A262BC90-CC11-B7B3-DF70-F6E62CC4D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1152" y="4023816"/>
            <a:ext cx="3500847" cy="273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7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62CB60-663A-4DD1-FA18-EE5807C6BA20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91F4D-BB31-634F-F3BF-A75C9C10A855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9792F-0507-E3C3-831C-A906F139C606}"/>
              </a:ext>
            </a:extLst>
          </p:cNvPr>
          <p:cNvSpPr txBox="1"/>
          <p:nvPr/>
        </p:nvSpPr>
        <p:spPr>
          <a:xfrm>
            <a:off x="521643" y="1579774"/>
            <a:ext cx="342805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rgbClr val="4D559A"/>
                </a:solidFill>
                <a:latin typeface="PLAYFAIR DISPLAY BOLD ROMAN" pitchFamily="2" charset="77"/>
              </a:rPr>
              <a:t>Key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74F9FA-911E-DA02-4049-062919A47CAC}"/>
              </a:ext>
            </a:extLst>
          </p:cNvPr>
          <p:cNvSpPr txBox="1"/>
          <p:nvPr/>
        </p:nvSpPr>
        <p:spPr>
          <a:xfrm>
            <a:off x="521643" y="2600570"/>
            <a:ext cx="3428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headline to go here</a:t>
            </a:r>
          </a:p>
          <a:p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tempus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non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fermentum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cursus. Nunc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ultricies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tortor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tempus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ornare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habitant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morbi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senectus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fames ac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turpis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2A5618-4828-E6B1-ED5A-F240D5D03168}"/>
              </a:ext>
            </a:extLst>
          </p:cNvPr>
          <p:cNvSpPr txBox="1"/>
          <p:nvPr/>
        </p:nvSpPr>
        <p:spPr>
          <a:xfrm>
            <a:off x="4366603" y="2600570"/>
            <a:ext cx="3428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headline to go here</a:t>
            </a:r>
            <a:b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headline to go here</a:t>
            </a:r>
          </a:p>
          <a:p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tempus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6C729A-4CB9-41CF-F744-2435042B7899}"/>
              </a:ext>
            </a:extLst>
          </p:cNvPr>
          <p:cNvSpPr txBox="1"/>
          <p:nvPr/>
        </p:nvSpPr>
        <p:spPr>
          <a:xfrm>
            <a:off x="8211564" y="2600570"/>
            <a:ext cx="3428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headline to go here</a:t>
            </a:r>
          </a:p>
          <a:p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Integer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tempus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libero.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rhoncus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pretium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sagittis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Vestibulum ante ipsum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luctus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ultrices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cubilia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Fusce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tristique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faucibus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ligula non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bibendum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vestibulum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risus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venenatis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at fermentum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79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regnancy test&#10;&#10;Description automatically generated">
            <a:extLst>
              <a:ext uri="{FF2B5EF4-FFF2-40B4-BE49-F238E27FC236}">
                <a16:creationId xmlns:a16="http://schemas.microsoft.com/office/drawing/2014/main" id="{5EBEADE4-0D9B-FD1B-AA5D-4C88E1209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1846247"/>
            <a:ext cx="6692900" cy="52262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B7637E-03D5-D1CF-55F7-A3403F551ABA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5A17B-D95D-56A2-7468-610246777F23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AA567-40D8-66ED-1A1F-EBAF928B196C}"/>
              </a:ext>
            </a:extLst>
          </p:cNvPr>
          <p:cNvSpPr/>
          <p:nvPr/>
        </p:nvSpPr>
        <p:spPr>
          <a:xfrm>
            <a:off x="2617143" y="2328847"/>
            <a:ext cx="2970857" cy="160353"/>
          </a:xfrm>
          <a:prstGeom prst="rect">
            <a:avLst/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71B188-F687-F820-5EEF-A97F324B9C8F}"/>
              </a:ext>
            </a:extLst>
          </p:cNvPr>
          <p:cNvSpPr txBox="1"/>
          <p:nvPr/>
        </p:nvSpPr>
        <p:spPr>
          <a:xfrm>
            <a:off x="521643" y="1858947"/>
            <a:ext cx="69723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We can all support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the women we work with.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Here are just a few of 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the things we should 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be talking about.</a:t>
            </a:r>
          </a:p>
        </p:txBody>
      </p:sp>
    </p:spTree>
    <p:extLst>
      <p:ext uri="{BB962C8B-B14F-4D97-AF65-F5344CB8AC3E}">
        <p14:creationId xmlns:p14="http://schemas.microsoft.com/office/powerpoint/2010/main" val="410577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8CBCD9-77F2-95D6-E486-22698E6DD626}"/>
              </a:ext>
            </a:extLst>
          </p:cNvPr>
          <p:cNvSpPr/>
          <p:nvPr/>
        </p:nvSpPr>
        <p:spPr>
          <a:xfrm>
            <a:off x="5051105" y="4247632"/>
            <a:ext cx="3153095" cy="159268"/>
          </a:xfrm>
          <a:prstGeom prst="rect">
            <a:avLst/>
          </a:prstGeom>
          <a:solidFill>
            <a:srgbClr val="D7D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A6DFB-66AF-73C3-2638-3C14E739525A}"/>
              </a:ext>
            </a:extLst>
          </p:cNvPr>
          <p:cNvSpPr txBox="1"/>
          <p:nvPr/>
        </p:nvSpPr>
        <p:spPr>
          <a:xfrm>
            <a:off x="2151405" y="2667293"/>
            <a:ext cx="788919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 spc="-150" dirty="0">
                <a:solidFill>
                  <a:srgbClr val="4D559A"/>
                </a:solidFill>
                <a:latin typeface="PLAYFAIR DISPLAY BOLD ROMAN" pitchFamily="2" charset="77"/>
              </a:rPr>
              <a:t>What we could</a:t>
            </a:r>
            <a:br>
              <a:rPr lang="en-US" sz="66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6600" b="1" spc="-150" dirty="0">
                <a:solidFill>
                  <a:srgbClr val="4D559A"/>
                </a:solidFill>
                <a:latin typeface="PLAYFAIR DISPLAY BOLD ROMAN" pitchFamily="2" charset="77"/>
              </a:rPr>
              <a:t>be saying…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80066-0A12-C282-DC1C-E98D7D636316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46A67A-0EE7-1D04-2123-9ED908C6CCB6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68139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C7B1A-DEB5-7CEE-41DD-2AC763BB9D93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172E5-1D80-C0A1-0F92-0CD75E4088EF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9BB09-AAFB-498A-557E-7DBAED20ABEF}"/>
              </a:ext>
            </a:extLst>
          </p:cNvPr>
          <p:cNvCxnSpPr>
            <a:cxnSpLocks/>
          </p:cNvCxnSpPr>
          <p:nvPr/>
        </p:nvCxnSpPr>
        <p:spPr>
          <a:xfrm>
            <a:off x="558800" y="3398105"/>
            <a:ext cx="11080821" cy="0"/>
          </a:xfrm>
          <a:prstGeom prst="line">
            <a:avLst/>
          </a:prstGeom>
          <a:ln>
            <a:solidFill>
              <a:srgbClr val="23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0C9D56-5372-C534-1C95-2681F6DAFA41}"/>
              </a:ext>
            </a:extLst>
          </p:cNvPr>
          <p:cNvCxnSpPr>
            <a:cxnSpLocks/>
          </p:cNvCxnSpPr>
          <p:nvPr/>
        </p:nvCxnSpPr>
        <p:spPr>
          <a:xfrm>
            <a:off x="6096000" y="876300"/>
            <a:ext cx="0" cy="4927600"/>
          </a:xfrm>
          <a:prstGeom prst="line">
            <a:avLst/>
          </a:prstGeom>
          <a:ln>
            <a:solidFill>
              <a:srgbClr val="231F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A42072-2A32-0FC7-E459-80D1B3BCA1D8}"/>
              </a:ext>
            </a:extLst>
          </p:cNvPr>
          <p:cNvSpPr txBox="1"/>
          <p:nvPr/>
        </p:nvSpPr>
        <p:spPr>
          <a:xfrm>
            <a:off x="649329" y="1175079"/>
            <a:ext cx="220816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0" spc="-150" dirty="0">
                <a:solidFill>
                  <a:srgbClr val="4D559A"/>
                </a:solidFill>
                <a:latin typeface="PLAYFAIR DISPLAY BOLD ROMAN" pitchFamily="2" charset="77"/>
              </a:rPr>
              <a:t>53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133122-21E7-4D3A-A2D9-95DA6355E013}"/>
              </a:ext>
            </a:extLst>
          </p:cNvPr>
          <p:cNvSpPr txBox="1"/>
          <p:nvPr/>
        </p:nvSpPr>
        <p:spPr>
          <a:xfrm>
            <a:off x="633148" y="3600780"/>
            <a:ext cx="2795847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0" spc="-150" dirty="0">
                <a:solidFill>
                  <a:srgbClr val="4D559A"/>
                </a:solidFill>
                <a:latin typeface="PLAYFAIR DISPLAY BOLD ROMAN" pitchFamily="2" charset="77"/>
              </a:rPr>
              <a:t>123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F02EC6-E5F2-1113-D5B8-D75113F8647E}"/>
              </a:ext>
            </a:extLst>
          </p:cNvPr>
          <p:cNvSpPr txBox="1"/>
          <p:nvPr/>
        </p:nvSpPr>
        <p:spPr>
          <a:xfrm>
            <a:off x="6427828" y="1175079"/>
            <a:ext cx="26907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0" spc="-150" dirty="0">
                <a:solidFill>
                  <a:srgbClr val="4D559A"/>
                </a:solidFill>
                <a:latin typeface="PLAYFAIR DISPLAY BOLD ROMAN" pitchFamily="2" charset="77"/>
              </a:rPr>
              <a:t>4.5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AB9CB-B62B-ACB0-7FD7-C189B27DE771}"/>
              </a:ext>
            </a:extLst>
          </p:cNvPr>
          <p:cNvSpPr txBox="1"/>
          <p:nvPr/>
        </p:nvSpPr>
        <p:spPr>
          <a:xfrm>
            <a:off x="6427828" y="3600780"/>
            <a:ext cx="385917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000" spc="-150" dirty="0">
                <a:solidFill>
                  <a:srgbClr val="4D559A"/>
                </a:solidFill>
                <a:latin typeface="PLAYFAIR DISPLAY BOLD ROMAN" pitchFamily="2" charset="77"/>
              </a:rPr>
              <a:t>8%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1B1019-95DD-01F3-D3ED-C039685D417F}"/>
              </a:ext>
            </a:extLst>
          </p:cNvPr>
          <p:cNvSpPr txBox="1"/>
          <p:nvPr/>
        </p:nvSpPr>
        <p:spPr>
          <a:xfrm>
            <a:off x="2513023" y="1880879"/>
            <a:ext cx="24416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pregnancy stat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5C5F85-69D6-C490-0C78-90012D729096}"/>
              </a:ext>
            </a:extLst>
          </p:cNvPr>
          <p:cNvSpPr txBox="1"/>
          <p:nvPr/>
        </p:nvSpPr>
        <p:spPr>
          <a:xfrm>
            <a:off x="8767706" y="1880879"/>
            <a:ext cx="24416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pregnancy stat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0D6808-5352-2E60-3F7B-F43740EDD113}"/>
              </a:ext>
            </a:extLst>
          </p:cNvPr>
          <p:cNvSpPr txBox="1"/>
          <p:nvPr/>
        </p:nvSpPr>
        <p:spPr>
          <a:xfrm>
            <a:off x="3083665" y="4085477"/>
            <a:ext cx="24416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pregnancy stat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196F558-1B17-2B1A-779F-03E7C4C4DA02}"/>
              </a:ext>
            </a:extLst>
          </p:cNvPr>
          <p:cNvSpPr txBox="1"/>
          <p:nvPr/>
        </p:nvSpPr>
        <p:spPr>
          <a:xfrm>
            <a:off x="8767706" y="4085477"/>
            <a:ext cx="2441694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pregnancy stat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5137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4C17472-6A9F-62FF-5C4D-786D3B417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2F2006-5847-FF99-C06C-1CF1643F4A35}"/>
              </a:ext>
            </a:extLst>
          </p:cNvPr>
          <p:cNvSpPr txBox="1"/>
          <p:nvPr/>
        </p:nvSpPr>
        <p:spPr>
          <a:xfrm>
            <a:off x="521643" y="499684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Lucy Smith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</a:t>
            </a:r>
            <a:endParaRPr lang="en-US" sz="14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801707-4257-FCDC-08BA-A4AA68A1BA52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170917-119C-8C0D-C551-ECE854E3B167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5871C7-AE4D-EF33-E769-4D177D9BBA31}"/>
              </a:ext>
            </a:extLst>
          </p:cNvPr>
          <p:cNvSpPr/>
          <p:nvPr/>
        </p:nvSpPr>
        <p:spPr>
          <a:xfrm>
            <a:off x="521643" y="3105741"/>
            <a:ext cx="2208857" cy="158160"/>
          </a:xfrm>
          <a:prstGeom prst="rect">
            <a:avLst/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DC53E1-EF02-91AD-324C-25988A283156}"/>
              </a:ext>
            </a:extLst>
          </p:cNvPr>
          <p:cNvSpPr/>
          <p:nvPr/>
        </p:nvSpPr>
        <p:spPr>
          <a:xfrm>
            <a:off x="2121843" y="2450707"/>
            <a:ext cx="3974157" cy="158160"/>
          </a:xfrm>
          <a:prstGeom prst="rect">
            <a:avLst/>
          </a:prstGeom>
          <a:solidFill>
            <a:srgbClr val="FFD0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976746-FA18-0293-D0A9-509F3F18A3DB}"/>
              </a:ext>
            </a:extLst>
          </p:cNvPr>
          <p:cNvSpPr txBox="1"/>
          <p:nvPr/>
        </p:nvSpPr>
        <p:spPr>
          <a:xfrm>
            <a:off x="521643" y="1953832"/>
            <a:ext cx="788919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“I got so much peace 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of mind from speaking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to a midwife early</a:t>
            </a:r>
            <a:b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4800" b="1" spc="-150" dirty="0">
                <a:solidFill>
                  <a:srgbClr val="4D559A"/>
                </a:solidFill>
                <a:latin typeface="PLAYFAIR DISPLAY BOLD ROMAN" pitchFamily="2" charset="77"/>
              </a:rPr>
              <a:t>in my pregnancy.”</a:t>
            </a:r>
          </a:p>
        </p:txBody>
      </p:sp>
    </p:spTree>
    <p:extLst>
      <p:ext uri="{BB962C8B-B14F-4D97-AF65-F5344CB8AC3E}">
        <p14:creationId xmlns:p14="http://schemas.microsoft.com/office/powerpoint/2010/main" val="952095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9FC331-75EA-A7D0-59A3-AFDA1BEC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232" y="1882024"/>
            <a:ext cx="1765301" cy="17653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7F1392-BA38-EF65-70B1-7813332D0AD4}"/>
              </a:ext>
            </a:extLst>
          </p:cNvPr>
          <p:cNvSpPr txBox="1"/>
          <p:nvPr/>
        </p:nvSpPr>
        <p:spPr>
          <a:xfrm>
            <a:off x="521643" y="3778125"/>
            <a:ext cx="5326843" cy="1412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labore et dolore magna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exercitation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laboris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pariatur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Excepteur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occaecat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cupidatat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proident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sunt in culpa qui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officia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deserunt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laborum</a:t>
            </a:r>
            <a:r>
              <a:rPr lang="en-US" sz="14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F391B-6FAC-9B0F-70F9-A04B0240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358" y="3320925"/>
            <a:ext cx="2292350" cy="2292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EDBD07-7C15-1D34-FE4D-F79349D82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910" y="2176674"/>
            <a:ext cx="1212280" cy="20043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42078A-1C45-96F2-91FC-326B41B63AA9}"/>
              </a:ext>
            </a:extLst>
          </p:cNvPr>
          <p:cNvSpPr/>
          <p:nvPr/>
        </p:nvSpPr>
        <p:spPr>
          <a:xfrm>
            <a:off x="547043" y="3289300"/>
            <a:ext cx="3313757" cy="177800"/>
          </a:xfrm>
          <a:prstGeom prst="rect">
            <a:avLst/>
          </a:prstGeom>
          <a:solidFill>
            <a:srgbClr val="D7D2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A54946-0F3C-842C-D9E9-5C21A5C459D0}"/>
              </a:ext>
            </a:extLst>
          </p:cNvPr>
          <p:cNvSpPr txBox="1"/>
          <p:nvPr/>
        </p:nvSpPr>
        <p:spPr>
          <a:xfrm>
            <a:off x="521643" y="2024274"/>
            <a:ext cx="78891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400" b="1" spc="-150" dirty="0">
                <a:solidFill>
                  <a:srgbClr val="4D559A"/>
                </a:solidFill>
                <a:latin typeface="PLAYFAIR DISPLAY BOLD ROMAN" pitchFamily="2" charset="77"/>
              </a:rPr>
              <a:t>Use icons to </a:t>
            </a:r>
            <a:br>
              <a:rPr lang="en-US" sz="54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5400" b="1" spc="-150" dirty="0" err="1">
                <a:solidFill>
                  <a:srgbClr val="4D559A"/>
                </a:solidFill>
                <a:latin typeface="PLAYFAIR DISPLAY BOLD ROMAN" pitchFamily="2" charset="77"/>
              </a:rPr>
              <a:t>emphasise</a:t>
            </a:r>
            <a:r>
              <a:rPr lang="en-US" sz="5400" b="1" spc="-150" dirty="0">
                <a:solidFill>
                  <a:srgbClr val="4D559A"/>
                </a:solidFill>
                <a:latin typeface="PLAYFAIR DISPLAY BOLD ROMAN" pitchFamily="2" charset="77"/>
              </a:rPr>
              <a:t> content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B9A67-5C89-E6F6-48FE-69C4D99A3D07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A58CA-5E00-4686-44BB-7EF62AD052F0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310621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pregnancy journey&#10;&#10;Description automatically generated">
            <a:extLst>
              <a:ext uri="{FF2B5EF4-FFF2-40B4-BE49-F238E27FC236}">
                <a16:creationId xmlns:a16="http://schemas.microsoft.com/office/drawing/2014/main" id="{E8C5A682-538B-BEA9-57DF-655FEBEEF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01B711-7B46-F88E-D24E-D97CF6F0A0DE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3543529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FF0F7-8885-C3E0-9F36-D1043CDC9640}"/>
              </a:ext>
            </a:extLst>
          </p:cNvPr>
          <p:cNvSpPr txBox="1"/>
          <p:nvPr/>
        </p:nvSpPr>
        <p:spPr>
          <a:xfrm>
            <a:off x="521643" y="1859174"/>
            <a:ext cx="3428057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rgbClr val="4D559A"/>
                </a:solidFill>
                <a:latin typeface="PLAYFAIR DISPLAY BOLD ROMAN" pitchFamily="2" charset="77"/>
              </a:rPr>
              <a:t>Common</a:t>
            </a:r>
            <a:br>
              <a:rPr lang="en-US" sz="3600" b="1" spc="-150" dirty="0">
                <a:solidFill>
                  <a:srgbClr val="4D559A"/>
                </a:solidFill>
                <a:latin typeface="PLAYFAIR DISPLAY BOLD ROMAN" pitchFamily="2" charset="77"/>
              </a:rPr>
            </a:br>
            <a:r>
              <a:rPr lang="en-US" sz="3600" b="1" spc="-150" dirty="0">
                <a:solidFill>
                  <a:srgbClr val="4D559A"/>
                </a:solidFill>
                <a:latin typeface="PLAYFAIR DISPLAY BOLD ROMAN" pitchFamily="2" charset="77"/>
              </a:rPr>
              <a:t>questions…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5F308D-9BEF-2F98-89A2-90E18A3C6148}"/>
              </a:ext>
            </a:extLst>
          </p:cNvPr>
          <p:cNvSpPr txBox="1"/>
          <p:nvPr/>
        </p:nvSpPr>
        <p:spPr>
          <a:xfrm>
            <a:off x="4366603" y="1859174"/>
            <a:ext cx="6504597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should I start pregnancy care?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book an appointment with a midwife as soon as you find out you're pregnant.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I start pregnancy care as soon as I find out I’m pregnant?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best to see a midwife as early as possible. You will get the information you need to support you to have a healthy pregnancy. Some tests to check for any health risks or conditions should be done before you're 10 weeks pregnant.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 book my first pregnancy care appointment?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www.speakwithamidwife.co.uk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out how to book an appointment near you.</a:t>
            </a:r>
          </a:p>
          <a:p>
            <a:pPr>
              <a:spcBef>
                <a:spcPts val="600"/>
              </a:spcBef>
            </a:pPr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will I have my pregnancy care appointments?</a:t>
            </a:r>
          </a:p>
          <a:p>
            <a:pPr>
              <a:spcBef>
                <a:spcPts val="600"/>
              </a:spcBef>
            </a:pP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pregnancy care appointments can take place at your home, a community </a:t>
            </a:r>
            <a:r>
              <a:rPr lang="en-US" sz="1200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GP practice, or a hospital.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1A5C9-FC4C-B793-4651-A5F190341567}"/>
              </a:ext>
            </a:extLst>
          </p:cNvPr>
          <p:cNvSpPr txBox="1"/>
          <p:nvPr/>
        </p:nvSpPr>
        <p:spPr>
          <a:xfrm>
            <a:off x="521643" y="6154006"/>
            <a:ext cx="2431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www.speakwithamidwife.co.uk</a:t>
            </a:r>
            <a:endParaRPr lang="en-US" sz="1200" b="1" dirty="0">
              <a:solidFill>
                <a:srgbClr val="231F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24F98-414E-E2F7-961D-4A2A1478A03F}"/>
              </a:ext>
            </a:extLst>
          </p:cNvPr>
          <p:cNvSpPr txBox="1"/>
          <p:nvPr/>
        </p:nvSpPr>
        <p:spPr>
          <a:xfrm>
            <a:off x="10287000" y="6154005"/>
            <a:ext cx="1352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rgbClr val="231F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4014485-7339-B14D-1F81-67BDDB6B2F9A}"/>
              </a:ext>
            </a:extLst>
          </p:cNvPr>
          <p:cNvGrpSpPr/>
          <p:nvPr/>
        </p:nvGrpSpPr>
        <p:grpSpPr>
          <a:xfrm>
            <a:off x="3799375" y="2876731"/>
            <a:ext cx="409575" cy="409575"/>
            <a:chOff x="3888275" y="2889431"/>
            <a:chExt cx="409575" cy="40957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7ADB75-1CC3-DAF0-9923-C17B28E78BE2}"/>
                </a:ext>
              </a:extLst>
            </p:cNvPr>
            <p:cNvSpPr/>
            <p:nvPr/>
          </p:nvSpPr>
          <p:spPr>
            <a:xfrm>
              <a:off x="3888275" y="2889431"/>
              <a:ext cx="409575" cy="409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51F5D-6A41-F3C4-FBB2-670AEF1009DB}"/>
                </a:ext>
              </a:extLst>
            </p:cNvPr>
            <p:cNvSpPr txBox="1"/>
            <p:nvPr/>
          </p:nvSpPr>
          <p:spPr>
            <a:xfrm>
              <a:off x="3888276" y="2909552"/>
              <a:ext cx="40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D55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CF52D0-723C-7791-C8C9-965D6C60950C}"/>
              </a:ext>
            </a:extLst>
          </p:cNvPr>
          <p:cNvGrpSpPr/>
          <p:nvPr/>
        </p:nvGrpSpPr>
        <p:grpSpPr>
          <a:xfrm>
            <a:off x="3799374" y="1922925"/>
            <a:ext cx="409575" cy="409575"/>
            <a:chOff x="3888275" y="2889431"/>
            <a:chExt cx="409575" cy="40957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E5DB4B1-82AE-2549-107B-3716EDD41B28}"/>
                </a:ext>
              </a:extLst>
            </p:cNvPr>
            <p:cNvSpPr/>
            <p:nvPr/>
          </p:nvSpPr>
          <p:spPr>
            <a:xfrm>
              <a:off x="3888275" y="2889431"/>
              <a:ext cx="409575" cy="409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7A63E6-E128-A7B2-B0E4-11A1CA526406}"/>
                </a:ext>
              </a:extLst>
            </p:cNvPr>
            <p:cNvSpPr txBox="1"/>
            <p:nvPr/>
          </p:nvSpPr>
          <p:spPr>
            <a:xfrm>
              <a:off x="3888276" y="2909552"/>
              <a:ext cx="40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D55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5BFD81-444D-E1FD-9090-DB76D4D05878}"/>
              </a:ext>
            </a:extLst>
          </p:cNvPr>
          <p:cNvGrpSpPr/>
          <p:nvPr/>
        </p:nvGrpSpPr>
        <p:grpSpPr>
          <a:xfrm>
            <a:off x="3799374" y="4200706"/>
            <a:ext cx="409575" cy="409575"/>
            <a:chOff x="3888275" y="2889431"/>
            <a:chExt cx="409575" cy="4095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B31E7B1-FC4B-23EE-D382-2FC29B58ED4E}"/>
                </a:ext>
              </a:extLst>
            </p:cNvPr>
            <p:cNvSpPr/>
            <p:nvPr/>
          </p:nvSpPr>
          <p:spPr>
            <a:xfrm>
              <a:off x="3888275" y="2889431"/>
              <a:ext cx="409575" cy="409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714465B-7B94-701C-8315-52E8F26CF76D}"/>
                </a:ext>
              </a:extLst>
            </p:cNvPr>
            <p:cNvSpPr txBox="1"/>
            <p:nvPr/>
          </p:nvSpPr>
          <p:spPr>
            <a:xfrm>
              <a:off x="3888276" y="2909552"/>
              <a:ext cx="40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D55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B2325F-4B59-D15D-55E9-5A967D5A4D92}"/>
              </a:ext>
            </a:extLst>
          </p:cNvPr>
          <p:cNvGrpSpPr/>
          <p:nvPr/>
        </p:nvGrpSpPr>
        <p:grpSpPr>
          <a:xfrm>
            <a:off x="3799373" y="5102406"/>
            <a:ext cx="409575" cy="409575"/>
            <a:chOff x="3888275" y="2889431"/>
            <a:chExt cx="409575" cy="4095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320A25-714F-DC2C-8682-0B3BE6267891}"/>
                </a:ext>
              </a:extLst>
            </p:cNvPr>
            <p:cNvSpPr/>
            <p:nvPr/>
          </p:nvSpPr>
          <p:spPr>
            <a:xfrm>
              <a:off x="3888275" y="2889431"/>
              <a:ext cx="409575" cy="4095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87827A-FB42-CD83-500C-329606DF45F0}"/>
                </a:ext>
              </a:extLst>
            </p:cNvPr>
            <p:cNvSpPr txBox="1"/>
            <p:nvPr/>
          </p:nvSpPr>
          <p:spPr>
            <a:xfrm>
              <a:off x="3888276" y="2909552"/>
              <a:ext cx="4095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4D559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866708"/>
      </p:ext>
    </p:extLst>
  </p:cSld>
  <p:clrMapOvr>
    <a:masterClrMapping/>
  </p:clrMapOvr>
</p:sld>
</file>

<file path=ppt/theme/theme1.xml><?xml version="1.0" encoding="utf-8"?>
<a:theme xmlns:a="http://schemas.openxmlformats.org/drawingml/2006/main" name="SWAM title slide">
  <a:themeElements>
    <a:clrScheme name="Speak with a midwife">
      <a:dk1>
        <a:srgbClr val="221E5F"/>
      </a:dk1>
      <a:lt1>
        <a:srgbClr val="FFFFFF"/>
      </a:lt1>
      <a:dk2>
        <a:srgbClr val="4D5499"/>
      </a:dk2>
      <a:lt2>
        <a:srgbClr val="E7E6E6"/>
      </a:lt2>
      <a:accent1>
        <a:srgbClr val="221E5E"/>
      </a:accent1>
      <a:accent2>
        <a:srgbClr val="4D5499"/>
      </a:accent2>
      <a:accent3>
        <a:srgbClr val="D2CCDF"/>
      </a:accent3>
      <a:accent4>
        <a:srgbClr val="C0DBB2"/>
      </a:accent4>
      <a:accent5>
        <a:srgbClr val="FBC78A"/>
      </a:accent5>
      <a:accent6>
        <a:srgbClr val="B6DCD2"/>
      </a:accent6>
      <a:hlink>
        <a:srgbClr val="FBCD61"/>
      </a:hlink>
      <a:folHlink>
        <a:srgbClr val="FF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WAM secondary page=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WAM image slide with quo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WAM key statem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WAM end slide">
  <a:themeElements>
    <a:clrScheme name="Speak with a midwife">
      <a:dk1>
        <a:srgbClr val="221E5F"/>
      </a:dk1>
      <a:lt1>
        <a:srgbClr val="FFFFFF"/>
      </a:lt1>
      <a:dk2>
        <a:srgbClr val="4D5499"/>
      </a:dk2>
      <a:lt2>
        <a:srgbClr val="E7E6E6"/>
      </a:lt2>
      <a:accent1>
        <a:srgbClr val="221E5E"/>
      </a:accent1>
      <a:accent2>
        <a:srgbClr val="4D5499"/>
      </a:accent2>
      <a:accent3>
        <a:srgbClr val="D2CCDF"/>
      </a:accent3>
      <a:accent4>
        <a:srgbClr val="C0DBB2"/>
      </a:accent4>
      <a:accent5>
        <a:srgbClr val="FBC78A"/>
      </a:accent5>
      <a:accent6>
        <a:srgbClr val="B6DCD2"/>
      </a:accent6>
      <a:hlink>
        <a:srgbClr val="FBCD61"/>
      </a:hlink>
      <a:folHlink>
        <a:srgbClr val="FFFFF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5803</TotalTime>
  <Words>750</Words>
  <Application>Microsoft Macintosh PowerPoint</Application>
  <PresentationFormat>Widescreen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PLAYFAIR DISPLAY BOLD ROMAN</vt:lpstr>
      <vt:lpstr>SWAM title slide</vt:lpstr>
      <vt:lpstr>SWAM secondary page=</vt:lpstr>
      <vt:lpstr>SWAM image slide with quote</vt:lpstr>
      <vt:lpstr>SWAM key statement</vt:lpstr>
      <vt:lpstr>SWAM end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Hodgson</dc:creator>
  <cp:lastModifiedBy>Will Hodgson</cp:lastModifiedBy>
  <cp:revision>10</cp:revision>
  <dcterms:created xsi:type="dcterms:W3CDTF">2023-09-06T14:22:40Z</dcterms:created>
  <dcterms:modified xsi:type="dcterms:W3CDTF">2023-09-10T15:06:02Z</dcterms:modified>
</cp:coreProperties>
</file>